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724" r:id="rId6"/>
  </p:sldMasterIdLst>
  <p:notesMasterIdLst>
    <p:notesMasterId r:id="rId35"/>
  </p:notesMasterIdLst>
  <p:sldIdLst>
    <p:sldId id="257" r:id="rId7"/>
    <p:sldId id="1443" r:id="rId8"/>
    <p:sldId id="1444" r:id="rId9"/>
    <p:sldId id="1448" r:id="rId10"/>
    <p:sldId id="1450" r:id="rId11"/>
    <p:sldId id="1451" r:id="rId12"/>
    <p:sldId id="1445" r:id="rId13"/>
    <p:sldId id="1446" r:id="rId14"/>
    <p:sldId id="1453" r:id="rId15"/>
    <p:sldId id="1219" r:id="rId16"/>
    <p:sldId id="1455" r:id="rId17"/>
    <p:sldId id="1454" r:id="rId18"/>
    <p:sldId id="1456" r:id="rId19"/>
    <p:sldId id="1460" r:id="rId20"/>
    <p:sldId id="1461" r:id="rId21"/>
    <p:sldId id="1458" r:id="rId22"/>
    <p:sldId id="1089" r:id="rId23"/>
    <p:sldId id="1406" r:id="rId24"/>
    <p:sldId id="1409" r:id="rId25"/>
    <p:sldId id="1459" r:id="rId26"/>
    <p:sldId id="1463" r:id="rId27"/>
    <p:sldId id="1432" r:id="rId28"/>
    <p:sldId id="1291" r:id="rId29"/>
    <p:sldId id="1290" r:id="rId30"/>
    <p:sldId id="1442" r:id="rId31"/>
    <p:sldId id="1462" r:id="rId32"/>
    <p:sldId id="1208" r:id="rId33"/>
    <p:sldId id="144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9" autoAdjust="0"/>
    <p:restoredTop sz="94683" autoAdjust="0"/>
  </p:normalViewPr>
  <p:slideViewPr>
    <p:cSldViewPr snapToGrid="0">
      <p:cViewPr>
        <p:scale>
          <a:sx n="60" d="100"/>
          <a:sy n="60" d="100"/>
        </p:scale>
        <p:origin x="850" y="420"/>
      </p:cViewPr>
      <p:guideLst/>
    </p:cSldViewPr>
  </p:slideViewPr>
  <p:outlineViewPr>
    <p:cViewPr>
      <p:scale>
        <a:sx n="33" d="100"/>
        <a:sy n="33" d="100"/>
      </p:scale>
      <p:origin x="0" y="-8784"/>
    </p:cViewPr>
  </p:outlineViewPr>
  <p:notesTextViewPr>
    <p:cViewPr>
      <p:scale>
        <a:sx n="3" d="2"/>
        <a:sy n="3" d="2"/>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CBC01-3477-446B-8BF9-1CF28E60D3EC}"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652A4-90F5-488E-8C92-2D7514577999}" type="slidenum">
              <a:rPr lang="en-US" smtClean="0"/>
              <a:t>‹#›</a:t>
            </a:fld>
            <a:endParaRPr lang="en-US"/>
          </a:p>
        </p:txBody>
      </p:sp>
    </p:spTree>
    <p:extLst>
      <p:ext uri="{BB962C8B-B14F-4D97-AF65-F5344CB8AC3E}">
        <p14:creationId xmlns:p14="http://schemas.microsoft.com/office/powerpoint/2010/main" val="1410398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800" b="1" i="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Abstract</a:t>
            </a: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Air pollution exposure is the largest environmental risk factor in the global burden of disease, with strong spatial patterning and systemic inequities leading to persistent environmental health disparities. Coupled with climate change and widening gaps in socioeconomic opportunity, these trends are expected to increase over time. While most studies have focused on individual outdoor, regulated criteria air pollutants, humans are exposed to mixtures from various sources with distinct physiochemical properties and toxicity profiles. Furthermore, human mobility, time-activity patterns, and indoor microenvironments contribute significantly to personal exposure and health risk yet are often ignored, introducing exposure measurement error. Advances in geospatial technologies, remote sensing, and personal monitoring have greatly increased our ability to assess highly personalized and source-specific exposures in context, within actual activity spaces, and understand their health effects. This talk will present an overview of these methods and applications from Dr. Habre’s research. The ultimate goal is to advance precision environmental health, design targeted interventions, and reduce health disparities. </a:t>
            </a:r>
          </a:p>
          <a:p>
            <a:pPr marL="0" marR="0" algn="just">
              <a:lnSpc>
                <a:spcPct val="107000"/>
              </a:lnSpc>
              <a:spcBef>
                <a:spcPts val="0"/>
              </a:spcBef>
              <a:spcAft>
                <a:spcPts val="0"/>
              </a:spcAft>
            </a:pPr>
            <a:r>
              <a:rPr lang="en-US" sz="8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800" b="1" i="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Short Bio for Introduction</a:t>
            </a: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8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Dr. Rima Habre </a:t>
            </a:r>
            <a:r>
              <a:rPr lang="en-US" sz="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is an Associate Professor of Environmental Health and Spatial Sciences at the University of Southern California. Her research aims to understand the effects of co-occurring environmental exposures, air pollution mixtures and social stressors on the health of vulnerable populations across the life course. Dr. Habre co-chairs the Geospatial Working Group in the NIH ECHO Program and is also MPI and Project Lead in the ECHO and MADRES centers at USC, respectively, investigating the effects of neighborhoods, air pollution sources, and mixtures on maternal and child health disparities.</a:t>
            </a: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36FF9-5B68-4BCF-89E9-1D3360854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586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j-lt"/>
                <a:ea typeface="Calibri" panose="020F0502020204030204" pitchFamily="34" charset="0"/>
                <a:cs typeface="Times New Roman" panose="02020603050405020304" pitchFamily="18" charset="0"/>
              </a:rPr>
              <a:t>Personal exposure to air pollution and other environmental risk factors is highly variable in space and time and depends on human time-activity and mobility patterns, behaviors, indoor and outdoor sources. Especially in large population studies, personal exposure to air pollution is often approximated by static, outdoor residential concentrations predicted with varying degrees of spatiotemporal resolution and accuracy. This talk will demonstrate how advances in personal monitoring and geospatial technologies are allowing researchers to assess highly personalized and spatiotemporally resolved exposures within actual activity spaces to inform precision environmental health. These advances ultimately lead to a better understanding of contextual effects, temporality, and important microenvironments driving adverse exposures and health effects. They also significantly reduce exposure measurement error and amplify statistical power to detect relevant exposure-health associations. </a:t>
            </a:r>
          </a:p>
          <a:p>
            <a:endParaRPr lang="en-US"/>
          </a:p>
        </p:txBody>
      </p:sp>
      <p:sp>
        <p:nvSpPr>
          <p:cNvPr id="4" name="Slide Number Placeholder 3"/>
          <p:cNvSpPr>
            <a:spLocks noGrp="1"/>
          </p:cNvSpPr>
          <p:nvPr>
            <p:ph type="sldNum" sz="quarter" idx="5"/>
          </p:nvPr>
        </p:nvSpPr>
        <p:spPr/>
        <p:txBody>
          <a:bodyPr/>
          <a:lstStyle/>
          <a:p>
            <a:fld id="{E12652A4-90F5-488E-8C92-2D7514577999}" type="slidenum">
              <a:rPr lang="en-US" smtClean="0"/>
              <a:t>23</a:t>
            </a:fld>
            <a:endParaRPr lang="en-US"/>
          </a:p>
        </p:txBody>
      </p:sp>
    </p:spTree>
    <p:extLst>
      <p:ext uri="{BB962C8B-B14F-4D97-AF65-F5344CB8AC3E}">
        <p14:creationId xmlns:p14="http://schemas.microsoft.com/office/powerpoint/2010/main" val="192372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2652A4-90F5-488E-8C92-2D7514577999}" type="slidenum">
              <a:rPr lang="en-US" smtClean="0"/>
              <a:t>24</a:t>
            </a:fld>
            <a:endParaRPr lang="en-US"/>
          </a:p>
        </p:txBody>
      </p:sp>
    </p:spTree>
    <p:extLst>
      <p:ext uri="{BB962C8B-B14F-4D97-AF65-F5344CB8AC3E}">
        <p14:creationId xmlns:p14="http://schemas.microsoft.com/office/powerpoint/2010/main" val="296234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FA52C5-6FF9-4739-8388-C60230DE61EB}" type="datetime1">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06B41-D723-4B72-A783-24C0BBD8756F}" type="slidenum">
              <a:rPr lang="en-US" smtClean="0"/>
              <a:t>‹#›</a:t>
            </a:fld>
            <a:endParaRPr lang="en-US"/>
          </a:p>
        </p:txBody>
      </p:sp>
    </p:spTree>
    <p:extLst>
      <p:ext uri="{BB962C8B-B14F-4D97-AF65-F5344CB8AC3E}">
        <p14:creationId xmlns:p14="http://schemas.microsoft.com/office/powerpoint/2010/main" val="425800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DE0AF-8231-426B-BE6A-A4E4AF8D67F8}" type="datetime1">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06B41-D723-4B72-A783-24C0BBD8756F}" type="slidenum">
              <a:rPr lang="en-US" smtClean="0"/>
              <a:t>‹#›</a:t>
            </a:fld>
            <a:endParaRPr lang="en-US"/>
          </a:p>
        </p:txBody>
      </p:sp>
    </p:spTree>
    <p:extLst>
      <p:ext uri="{BB962C8B-B14F-4D97-AF65-F5344CB8AC3E}">
        <p14:creationId xmlns:p14="http://schemas.microsoft.com/office/powerpoint/2010/main" val="3678582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476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2" y="0"/>
            <a:ext cx="12191999" cy="5135430"/>
          </a:xfrm>
          <a:prstGeom prst="rect">
            <a:avLst/>
          </a:prstGeom>
          <a:solidFill>
            <a:schemeClr val="bg1">
              <a:lumMod val="50000"/>
            </a:schemeClr>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solidFill>
                  <a:schemeClr val="tx1"/>
                </a:solidFill>
              </a:defRPr>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0927E1ED-FFBD-4A2A-A6F4-FF58688F4317}" type="datetime1">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5B0-F01E-436A-9184-DF59B4F508B6}" type="slidenum">
              <a:rPr lang="en-US" smtClean="0"/>
              <a:pPr/>
              <a:t>‹#›</a:t>
            </a:fld>
            <a:endParaRPr lang="en-US"/>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99853143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3CD670-D30F-4D50-9FC4-B7D605C80DC3}" type="datetime1">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5B0-F01E-436A-9184-DF59B4F508B6}" type="slidenum">
              <a:rPr lang="en-US" smtClean="0"/>
              <a:pPr/>
              <a:t>‹#›</a:t>
            </a:fld>
            <a:endParaRPr lang="en-US"/>
          </a:p>
        </p:txBody>
      </p:sp>
    </p:spTree>
    <p:extLst>
      <p:ext uri="{BB962C8B-B14F-4D97-AF65-F5344CB8AC3E}">
        <p14:creationId xmlns:p14="http://schemas.microsoft.com/office/powerpoint/2010/main" val="2084354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chemeClr val="bg1">
              <a:lumMod val="50000"/>
            </a:schemeClr>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solidFill>
                  <a:schemeClr val="tx2">
                    <a:lumMod val="20000"/>
                    <a:lumOff val="8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F164E45-DEFF-4553-84DD-D1C93A0A1BF3}" type="datetime1">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5B0-F01E-436A-9184-DF59B4F508B6}" type="slidenum">
              <a:rPr lang="en-US" smtClean="0"/>
              <a:pPr/>
              <a:t>‹#›</a:t>
            </a:fld>
            <a:endParaRPr lang="en-US"/>
          </a:p>
        </p:txBody>
      </p:sp>
    </p:spTree>
    <p:extLst>
      <p:ext uri="{BB962C8B-B14F-4D97-AF65-F5344CB8AC3E}">
        <p14:creationId xmlns:p14="http://schemas.microsoft.com/office/powerpoint/2010/main" val="337757699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7C15AE7-53FA-47F5-A189-7DA9FA4F53DB}" type="datetime1">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A65B0-F01E-436A-9184-DF59B4F508B6}" type="slidenum">
              <a:rPr lang="en-US" smtClean="0"/>
              <a:pPr/>
              <a:t>‹#›</a:t>
            </a:fld>
            <a:endParaRPr lang="en-US"/>
          </a:p>
        </p:txBody>
      </p:sp>
    </p:spTree>
    <p:extLst>
      <p:ext uri="{BB962C8B-B14F-4D97-AF65-F5344CB8AC3E}">
        <p14:creationId xmlns:p14="http://schemas.microsoft.com/office/powerpoint/2010/main" val="4007050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90"/>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9" y="1698990"/>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9"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6318453-5B11-401F-827D-900396C5EA0D}" type="datetime1">
              <a:rPr lang="en-US" smtClean="0"/>
              <a:t>3/29/2023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A65B0-F01E-436A-9184-DF59B4F508B6}" type="slidenum">
              <a:rPr lang="en-US" smtClean="0"/>
              <a:pPr/>
              <a:t>‹#›</a:t>
            </a:fld>
            <a:endParaRPr lang="en-US"/>
          </a:p>
        </p:txBody>
      </p:sp>
    </p:spTree>
    <p:extLst>
      <p:ext uri="{BB962C8B-B14F-4D97-AF65-F5344CB8AC3E}">
        <p14:creationId xmlns:p14="http://schemas.microsoft.com/office/powerpoint/2010/main" val="560710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D626F56-1768-4671-AB45-E41A4BAD3B5C}" type="datetime1">
              <a:rPr lang="en-US" smtClean="0"/>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A65B0-F01E-436A-9184-DF59B4F508B6}" type="slidenum">
              <a:rPr lang="en-US" smtClean="0"/>
              <a:pPr/>
              <a:t>‹#›</a:t>
            </a:fld>
            <a:endParaRPr lang="en-US"/>
          </a:p>
        </p:txBody>
      </p:sp>
    </p:spTree>
    <p:extLst>
      <p:ext uri="{BB962C8B-B14F-4D97-AF65-F5344CB8AC3E}">
        <p14:creationId xmlns:p14="http://schemas.microsoft.com/office/powerpoint/2010/main" val="4192077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FCBF7-32D2-4F23-8F13-E87A3D6FF676}" type="datetime1">
              <a:rPr lang="en-US" smtClean="0"/>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A65B0-F01E-436A-9184-DF59B4F508B6}" type="slidenum">
              <a:rPr lang="en-US" smtClean="0"/>
              <a:pPr/>
              <a:t>‹#›</a:t>
            </a:fld>
            <a:endParaRPr lang="en-US"/>
          </a:p>
        </p:txBody>
      </p:sp>
    </p:spTree>
    <p:extLst>
      <p:ext uri="{BB962C8B-B14F-4D97-AF65-F5344CB8AC3E}">
        <p14:creationId xmlns:p14="http://schemas.microsoft.com/office/powerpoint/2010/main" val="604544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4025838"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49DC128-A4F9-4E87-A9AE-B31D922E6EB2}" type="datetime1">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A65B0-F01E-436A-9184-DF59B4F508B6}" type="slidenum">
              <a:rPr lang="en-US" smtClean="0"/>
              <a:pPr/>
              <a:t>‹#›</a:t>
            </a:fld>
            <a:endParaRPr lang="en-US"/>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105196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B78846-1D16-4A92-88F6-5EC09BC5B9E9}" type="datetime1">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06B41-D723-4B72-A783-24C0BBD8756F}" type="slidenum">
              <a:rPr lang="en-US" smtClean="0"/>
              <a:t>‹#›</a:t>
            </a:fld>
            <a:endParaRPr lang="en-US"/>
          </a:p>
        </p:txBody>
      </p:sp>
    </p:spTree>
    <p:extLst>
      <p:ext uri="{BB962C8B-B14F-4D97-AF65-F5344CB8AC3E}">
        <p14:creationId xmlns:p14="http://schemas.microsoft.com/office/powerpoint/2010/main" val="937177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7" y="155448"/>
            <a:ext cx="3366867"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3871742"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fld id="{849F67C4-F997-43D7-B3D7-CA089B09FEFE}" type="datetime1">
              <a:rPr lang="en-US" smtClean="0"/>
              <a:t>3/29/2023</a:t>
            </a:fld>
            <a:endParaRPr lang="en-US"/>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11119104" y="1170432"/>
            <a:ext cx="978485" cy="201168"/>
          </a:xfrm>
        </p:spPr>
        <p:txBody>
          <a:bodyPr/>
          <a:lstStyle/>
          <a:p>
            <a:fld id="{CDFA65B0-F01E-436A-9184-DF59B4F508B6}" type="slidenum">
              <a:rPr lang="en-US" smtClean="0"/>
              <a:pPr/>
              <a:t>‹#›</a:t>
            </a:fld>
            <a:endParaRPr lang="en-US"/>
          </a:p>
        </p:txBody>
      </p:sp>
    </p:spTree>
    <p:extLst>
      <p:ext uri="{BB962C8B-B14F-4D97-AF65-F5344CB8AC3E}">
        <p14:creationId xmlns:p14="http://schemas.microsoft.com/office/powerpoint/2010/main" val="304134084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2D38D4-D6F5-4305-852E-067BD3BC56C0}" type="datetime1">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5B0-F01E-436A-9184-DF59B4F508B6}" type="slidenum">
              <a:rPr lang="en-US" smtClean="0"/>
              <a:pPr/>
              <a:t>‹#›</a:t>
            </a:fld>
            <a:endParaRPr lang="en-US"/>
          </a:p>
        </p:txBody>
      </p:sp>
    </p:spTree>
    <p:extLst>
      <p:ext uri="{BB962C8B-B14F-4D97-AF65-F5344CB8AC3E}">
        <p14:creationId xmlns:p14="http://schemas.microsoft.com/office/powerpoint/2010/main" val="1507222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bwMode="ltGray">
          <a:xfrm>
            <a:off x="8863585" y="0"/>
            <a:ext cx="3352801" cy="6858000"/>
          </a:xfrm>
          <a:prstGeom prst="rect">
            <a:avLst/>
          </a:prstGeom>
          <a:solidFill>
            <a:schemeClr val="tx1">
              <a:lumMod val="50000"/>
            </a:schemeClr>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Vertical Title 1"/>
          <p:cNvSpPr>
            <a:spLocks noGrp="1"/>
          </p:cNvSpPr>
          <p:nvPr>
            <p:ph type="title" orient="vert"/>
          </p:nvPr>
        </p:nvSpPr>
        <p:spPr>
          <a:xfrm>
            <a:off x="9042400" y="274643"/>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3"/>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DB4D037-9498-49D5-B9FD-9872BE0E47B5}" type="datetime1">
              <a:rPr lang="en-US" smtClean="0"/>
              <a:t>3/29/2023</a:t>
            </a:fld>
            <a:endParaRPr lang="en-US"/>
          </a:p>
        </p:txBody>
      </p:sp>
      <p:sp>
        <p:nvSpPr>
          <p:cNvPr id="5" name="Footer Placeholder 4"/>
          <p:cNvSpPr>
            <a:spLocks noGrp="1"/>
          </p:cNvSpPr>
          <p:nvPr>
            <p:ph type="ftr" sz="quarter" idx="11"/>
          </p:nvPr>
        </p:nvSpPr>
        <p:spPr>
          <a:xfrm>
            <a:off x="3520796" y="6377462"/>
            <a:ext cx="5115205" cy="365125"/>
          </a:xfrm>
        </p:spPr>
        <p:txBody>
          <a:bodyPr/>
          <a:lstStyle/>
          <a:p>
            <a:endParaRPr lang="en-US"/>
          </a:p>
        </p:txBody>
      </p:sp>
      <p:sp>
        <p:nvSpPr>
          <p:cNvPr id="6" name="Slide Number Placeholder 5"/>
          <p:cNvSpPr>
            <a:spLocks noGrp="1"/>
          </p:cNvSpPr>
          <p:nvPr>
            <p:ph type="sldNum" sz="quarter" idx="12"/>
          </p:nvPr>
        </p:nvSpPr>
        <p:spPr/>
        <p:txBody>
          <a:bodyPr/>
          <a:lstStyle/>
          <a:p>
            <a:fld id="{CDFA65B0-F01E-436A-9184-DF59B4F508B6}" type="slidenum">
              <a:rPr lang="en-US" smtClean="0"/>
              <a:pPr/>
              <a:t>‹#›</a:t>
            </a:fld>
            <a:endParaRPr lang="en-US"/>
          </a:p>
        </p:txBody>
      </p:sp>
    </p:spTree>
    <p:extLst>
      <p:ext uri="{BB962C8B-B14F-4D97-AF65-F5344CB8AC3E}">
        <p14:creationId xmlns:p14="http://schemas.microsoft.com/office/powerpoint/2010/main" val="780643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 Deep Purpl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1"/>
            <a:ext cx="12192000" cy="6280151"/>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0" y="1563078"/>
            <a:ext cx="7737229" cy="5294921"/>
          </a:xfrm>
          <a:solidFill>
            <a:schemeClr val="tx2"/>
          </a:solidFill>
        </p:spPr>
        <p:txBody>
          <a:bodyPr lIns="502920" tIns="274320" rIns="457200" bIns="457200"/>
          <a:lstStyle>
            <a:lvl1pPr marL="0" indent="0">
              <a:lnSpc>
                <a:spcPct val="100000"/>
              </a:lnSpc>
              <a:buNone/>
              <a:defRPr sz="4000">
                <a:solidFill>
                  <a:schemeClr val="bg1"/>
                </a:solidFill>
                <a:latin typeface="+mj-lt"/>
              </a:defRPr>
            </a:lvl1pPr>
            <a:lvl2pPr marL="0" indent="0">
              <a:spcBef>
                <a:spcPts val="1200"/>
              </a:spcBef>
              <a:buNone/>
              <a:defRPr sz="2000">
                <a:solidFill>
                  <a:srgbClr val="7899F2"/>
                </a:solidFill>
                <a:latin typeface="+mj-lt"/>
              </a:defRPr>
            </a:lvl2pPr>
            <a:lvl3pPr marL="609585" indent="0">
              <a:buNone/>
              <a:defRPr>
                <a:solidFill>
                  <a:schemeClr val="bg1"/>
                </a:solidFill>
                <a:latin typeface="+mj-lt"/>
              </a:defRPr>
            </a:lvl3pPr>
            <a:lvl4pPr marL="922844" indent="0">
              <a:buNone/>
              <a:defRPr>
                <a:solidFill>
                  <a:schemeClr val="bg1"/>
                </a:solidFill>
                <a:latin typeface="+mj-lt"/>
              </a:defRPr>
            </a:lvl4pPr>
            <a:lvl5pPr marL="1219170" indent="0">
              <a:buNone/>
              <a:defRPr>
                <a:solidFill>
                  <a:schemeClr val="bg1"/>
                </a:solidFill>
                <a:latin typeface="+mj-lt"/>
              </a:defRPr>
            </a:lvl5pPr>
          </a:lstStyle>
          <a:p>
            <a:pPr lvl="0"/>
            <a:r>
              <a:rPr lang="en-US"/>
              <a:t>Edit Master text styles</a:t>
            </a:r>
          </a:p>
          <a:p>
            <a:pPr lvl="1"/>
            <a:r>
              <a:rPr lang="en-US"/>
              <a:t>Second level</a:t>
            </a:r>
          </a:p>
        </p:txBody>
      </p:sp>
      <p:sp>
        <p:nvSpPr>
          <p:cNvPr id="3" name="Subtitle 2"/>
          <p:cNvSpPr>
            <a:spLocks noGrp="1"/>
          </p:cNvSpPr>
          <p:nvPr>
            <p:ph type="subTitle" idx="1"/>
          </p:nvPr>
        </p:nvSpPr>
        <p:spPr>
          <a:xfrm>
            <a:off x="701040" y="4754880"/>
            <a:ext cx="6461760" cy="208861"/>
          </a:xfrm>
        </p:spPr>
        <p:txBody>
          <a:bodyPr anchor="b" anchorCtr="0">
            <a:spAutoFit/>
          </a:bodyPr>
          <a:lstStyle>
            <a:lvl1pPr marL="0" indent="0" algn="l">
              <a:buNone/>
              <a:defRPr sz="1333" i="1">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643609" y="578451"/>
            <a:ext cx="2922943" cy="5473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7995920" y="6515586"/>
            <a:ext cx="3222413" cy="156197"/>
          </a:xfrm>
        </p:spPr>
        <p:txBody>
          <a:bodyPr wrap="square">
            <a:spAutoFit/>
          </a:bodyPr>
          <a:lstStyle>
            <a:lvl1pPr marL="0" indent="0">
              <a:buNone/>
              <a:defRPr sz="1000" cap="all" spc="147"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615375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Gra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1"/>
            <a:ext cx="12192000" cy="6280151"/>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2" y="1563078"/>
            <a:ext cx="7737229" cy="5294921"/>
          </a:xfrm>
          <a:solidFill>
            <a:schemeClr val="bg2"/>
          </a:solidFill>
        </p:spPr>
        <p:txBody>
          <a:bodyPr lIns="502920" tIns="274320" rIns="457200" bIns="457200"/>
          <a:lstStyle>
            <a:lvl1pPr marL="0" indent="0">
              <a:lnSpc>
                <a:spcPct val="100000"/>
              </a:lnSpc>
              <a:buNone/>
              <a:defRPr sz="4000">
                <a:solidFill>
                  <a:schemeClr val="tx2"/>
                </a:solidFill>
                <a:latin typeface="+mj-lt"/>
              </a:defRPr>
            </a:lvl1pPr>
            <a:lvl2pPr marL="0" indent="0">
              <a:spcBef>
                <a:spcPts val="1200"/>
              </a:spcBef>
              <a:buNone/>
              <a:defRPr sz="2000">
                <a:solidFill>
                  <a:schemeClr val="tx2"/>
                </a:solidFill>
                <a:latin typeface="+mj-lt"/>
              </a:defRPr>
            </a:lvl2pPr>
            <a:lvl3pPr marL="609585" indent="0">
              <a:buNone/>
              <a:defRPr>
                <a:solidFill>
                  <a:schemeClr val="bg1"/>
                </a:solidFill>
                <a:latin typeface="+mj-lt"/>
              </a:defRPr>
            </a:lvl3pPr>
            <a:lvl4pPr marL="922844" indent="0">
              <a:buNone/>
              <a:defRPr>
                <a:solidFill>
                  <a:schemeClr val="bg1"/>
                </a:solidFill>
                <a:latin typeface="+mj-lt"/>
              </a:defRPr>
            </a:lvl4pPr>
            <a:lvl5pPr marL="1219170" indent="0">
              <a:buNone/>
              <a:defRPr>
                <a:solidFill>
                  <a:schemeClr val="bg1"/>
                </a:solidFill>
                <a:latin typeface="+mj-lt"/>
              </a:defRPr>
            </a:lvl5pPr>
          </a:lstStyle>
          <a:p>
            <a:pPr lvl="0"/>
            <a:r>
              <a:rPr lang="en-US"/>
              <a:t>Edit Master text styles</a:t>
            </a:r>
          </a:p>
          <a:p>
            <a:pPr lvl="1"/>
            <a:r>
              <a:rPr lang="en-US"/>
              <a:t>Second level</a:t>
            </a:r>
          </a:p>
        </p:txBody>
      </p:sp>
      <p:sp>
        <p:nvSpPr>
          <p:cNvPr id="3" name="Subtitle 2"/>
          <p:cNvSpPr>
            <a:spLocks noGrp="1"/>
          </p:cNvSpPr>
          <p:nvPr>
            <p:ph type="subTitle" idx="1"/>
          </p:nvPr>
        </p:nvSpPr>
        <p:spPr>
          <a:xfrm>
            <a:off x="701040" y="4754880"/>
            <a:ext cx="6461760" cy="208861"/>
          </a:xfrm>
        </p:spPr>
        <p:txBody>
          <a:bodyPr anchor="b" anchorCtr="0">
            <a:spAutoFit/>
          </a:bodyPr>
          <a:lstStyle>
            <a:lvl1pPr marL="0" indent="0" algn="l">
              <a:buNone/>
              <a:defRPr sz="1333" i="1">
                <a:solidFill>
                  <a:schemeClr val="tx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643609" y="578451"/>
            <a:ext cx="2922943" cy="5473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7995920" y="6515586"/>
            <a:ext cx="3222413" cy="156197"/>
          </a:xfrm>
        </p:spPr>
        <p:txBody>
          <a:bodyPr wrap="square">
            <a:spAutoFit/>
          </a:bodyPr>
          <a:lstStyle>
            <a:lvl1pPr marL="0" indent="0">
              <a:buNone/>
              <a:defRPr sz="1000" cap="all" spc="147"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3973700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Rub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1"/>
            <a:ext cx="12192000" cy="6280151"/>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2" y="1563078"/>
            <a:ext cx="7737229" cy="5294921"/>
          </a:xfrm>
          <a:solidFill>
            <a:srgbClr val="ECE0E0"/>
          </a:solidFill>
        </p:spPr>
        <p:txBody>
          <a:bodyPr lIns="502920" tIns="274320" rIns="457200" bIns="457200"/>
          <a:lstStyle>
            <a:lvl1pPr marL="0" indent="0">
              <a:lnSpc>
                <a:spcPct val="100000"/>
              </a:lnSpc>
              <a:buNone/>
              <a:defRPr sz="4000">
                <a:solidFill>
                  <a:schemeClr val="tx2"/>
                </a:solidFill>
                <a:latin typeface="+mj-lt"/>
              </a:defRPr>
            </a:lvl1pPr>
            <a:lvl2pPr marL="0" indent="0">
              <a:spcBef>
                <a:spcPts val="1200"/>
              </a:spcBef>
              <a:buNone/>
              <a:defRPr sz="2000">
                <a:solidFill>
                  <a:schemeClr val="tx2"/>
                </a:solidFill>
                <a:latin typeface="+mj-lt"/>
              </a:defRPr>
            </a:lvl2pPr>
            <a:lvl3pPr marL="609585" indent="0">
              <a:buNone/>
              <a:defRPr>
                <a:solidFill>
                  <a:schemeClr val="bg1"/>
                </a:solidFill>
                <a:latin typeface="+mj-lt"/>
              </a:defRPr>
            </a:lvl3pPr>
            <a:lvl4pPr marL="922844" indent="0">
              <a:buNone/>
              <a:defRPr>
                <a:solidFill>
                  <a:schemeClr val="bg1"/>
                </a:solidFill>
                <a:latin typeface="+mj-lt"/>
              </a:defRPr>
            </a:lvl4pPr>
            <a:lvl5pPr marL="1219170" indent="0">
              <a:buNone/>
              <a:defRPr>
                <a:solidFill>
                  <a:schemeClr val="bg1"/>
                </a:solidFill>
                <a:latin typeface="+mj-lt"/>
              </a:defRPr>
            </a:lvl5pPr>
          </a:lstStyle>
          <a:p>
            <a:pPr lvl="0"/>
            <a:r>
              <a:rPr lang="en-US"/>
              <a:t>Edit Master text styles</a:t>
            </a:r>
          </a:p>
          <a:p>
            <a:pPr lvl="1"/>
            <a:r>
              <a:rPr lang="en-US"/>
              <a:t>Second level</a:t>
            </a:r>
          </a:p>
        </p:txBody>
      </p:sp>
      <p:sp>
        <p:nvSpPr>
          <p:cNvPr id="3" name="Subtitle 2"/>
          <p:cNvSpPr>
            <a:spLocks noGrp="1"/>
          </p:cNvSpPr>
          <p:nvPr>
            <p:ph type="subTitle" idx="1"/>
          </p:nvPr>
        </p:nvSpPr>
        <p:spPr>
          <a:xfrm>
            <a:off x="701040" y="4754880"/>
            <a:ext cx="6461760" cy="208861"/>
          </a:xfrm>
        </p:spPr>
        <p:txBody>
          <a:bodyPr anchor="b" anchorCtr="0">
            <a:spAutoFit/>
          </a:bodyPr>
          <a:lstStyle>
            <a:lvl1pPr marL="0" indent="0" algn="l">
              <a:buNone/>
              <a:defRPr sz="1333" i="1">
                <a:solidFill>
                  <a:schemeClr val="tx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643609" y="578451"/>
            <a:ext cx="2922943" cy="5473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7995920" y="6515586"/>
            <a:ext cx="3222413" cy="156197"/>
          </a:xfrm>
        </p:spPr>
        <p:txBody>
          <a:bodyPr wrap="square">
            <a:spAutoFit/>
          </a:bodyPr>
          <a:lstStyle>
            <a:lvl1pPr marL="0" indent="0">
              <a:buNone/>
              <a:defRPr sz="1000" cap="all" spc="147"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3083056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Teal">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1"/>
            <a:ext cx="12192000" cy="6280151"/>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2" y="1563078"/>
            <a:ext cx="7737229" cy="5294921"/>
          </a:xfrm>
          <a:solidFill>
            <a:srgbClr val="DEE5EA"/>
          </a:solidFill>
        </p:spPr>
        <p:txBody>
          <a:bodyPr lIns="502920" tIns="274320" rIns="457200" bIns="457200"/>
          <a:lstStyle>
            <a:lvl1pPr marL="0" indent="0">
              <a:lnSpc>
                <a:spcPct val="100000"/>
              </a:lnSpc>
              <a:buNone/>
              <a:defRPr sz="4000">
                <a:solidFill>
                  <a:schemeClr val="tx2"/>
                </a:solidFill>
                <a:latin typeface="+mj-lt"/>
              </a:defRPr>
            </a:lvl1pPr>
            <a:lvl2pPr marL="0" indent="0">
              <a:spcBef>
                <a:spcPts val="1200"/>
              </a:spcBef>
              <a:buNone/>
              <a:defRPr sz="2000">
                <a:solidFill>
                  <a:schemeClr val="tx2"/>
                </a:solidFill>
                <a:latin typeface="+mj-lt"/>
              </a:defRPr>
            </a:lvl2pPr>
            <a:lvl3pPr marL="609585" indent="0">
              <a:buNone/>
              <a:defRPr>
                <a:solidFill>
                  <a:schemeClr val="bg1"/>
                </a:solidFill>
                <a:latin typeface="+mj-lt"/>
              </a:defRPr>
            </a:lvl3pPr>
            <a:lvl4pPr marL="922844" indent="0">
              <a:buNone/>
              <a:defRPr>
                <a:solidFill>
                  <a:schemeClr val="bg1"/>
                </a:solidFill>
                <a:latin typeface="+mj-lt"/>
              </a:defRPr>
            </a:lvl4pPr>
            <a:lvl5pPr marL="1219170" indent="0">
              <a:buNone/>
              <a:defRPr>
                <a:solidFill>
                  <a:schemeClr val="bg1"/>
                </a:solidFill>
                <a:latin typeface="+mj-lt"/>
              </a:defRPr>
            </a:lvl5pPr>
          </a:lstStyle>
          <a:p>
            <a:pPr lvl="0"/>
            <a:r>
              <a:rPr lang="en-US"/>
              <a:t>Edit Master text styles</a:t>
            </a:r>
          </a:p>
          <a:p>
            <a:pPr lvl="1"/>
            <a:r>
              <a:rPr lang="en-US"/>
              <a:t>Second level</a:t>
            </a:r>
          </a:p>
        </p:txBody>
      </p:sp>
      <p:sp>
        <p:nvSpPr>
          <p:cNvPr id="3" name="Subtitle 2"/>
          <p:cNvSpPr>
            <a:spLocks noGrp="1"/>
          </p:cNvSpPr>
          <p:nvPr>
            <p:ph type="subTitle" idx="1"/>
          </p:nvPr>
        </p:nvSpPr>
        <p:spPr>
          <a:xfrm>
            <a:off x="701040" y="4754880"/>
            <a:ext cx="6461760" cy="208861"/>
          </a:xfrm>
        </p:spPr>
        <p:txBody>
          <a:bodyPr anchor="b" anchorCtr="0">
            <a:spAutoFit/>
          </a:bodyPr>
          <a:lstStyle>
            <a:lvl1pPr marL="0" indent="0" algn="l">
              <a:buNone/>
              <a:defRPr sz="1333" i="1">
                <a:solidFill>
                  <a:schemeClr val="tx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643609" y="578451"/>
            <a:ext cx="2922943" cy="5473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7995920" y="6515586"/>
            <a:ext cx="3222413" cy="156197"/>
          </a:xfrm>
        </p:spPr>
        <p:txBody>
          <a:bodyPr wrap="square">
            <a:spAutoFit/>
          </a:bodyPr>
          <a:lstStyle>
            <a:lvl1pPr marL="0" indent="0">
              <a:buNone/>
              <a:defRPr sz="1000" cap="all" spc="147"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4292112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Purpl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1"/>
            <a:ext cx="12192000" cy="6280151"/>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2" y="1563078"/>
            <a:ext cx="7737229" cy="5294921"/>
          </a:xfrm>
          <a:solidFill>
            <a:srgbClr val="E2E1E7"/>
          </a:solidFill>
        </p:spPr>
        <p:txBody>
          <a:bodyPr lIns="502920" tIns="274320" rIns="457200" bIns="457200"/>
          <a:lstStyle>
            <a:lvl1pPr marL="0" indent="0">
              <a:lnSpc>
                <a:spcPct val="100000"/>
              </a:lnSpc>
              <a:buNone/>
              <a:defRPr sz="4000">
                <a:solidFill>
                  <a:schemeClr val="tx2"/>
                </a:solidFill>
                <a:latin typeface="+mj-lt"/>
              </a:defRPr>
            </a:lvl1pPr>
            <a:lvl2pPr marL="0" indent="0">
              <a:spcBef>
                <a:spcPts val="1200"/>
              </a:spcBef>
              <a:buNone/>
              <a:defRPr sz="2000">
                <a:solidFill>
                  <a:schemeClr val="tx2"/>
                </a:solidFill>
                <a:latin typeface="+mj-lt"/>
              </a:defRPr>
            </a:lvl2pPr>
            <a:lvl3pPr marL="609585" indent="0">
              <a:buNone/>
              <a:defRPr>
                <a:solidFill>
                  <a:schemeClr val="bg1"/>
                </a:solidFill>
                <a:latin typeface="+mj-lt"/>
              </a:defRPr>
            </a:lvl3pPr>
            <a:lvl4pPr marL="922844" indent="0">
              <a:buNone/>
              <a:defRPr>
                <a:solidFill>
                  <a:schemeClr val="bg1"/>
                </a:solidFill>
                <a:latin typeface="+mj-lt"/>
              </a:defRPr>
            </a:lvl4pPr>
            <a:lvl5pPr marL="1219170" indent="0">
              <a:buNone/>
              <a:defRPr>
                <a:solidFill>
                  <a:schemeClr val="bg1"/>
                </a:solidFill>
                <a:latin typeface="+mj-lt"/>
              </a:defRPr>
            </a:lvl5pPr>
          </a:lstStyle>
          <a:p>
            <a:pPr lvl="0"/>
            <a:r>
              <a:rPr lang="en-US"/>
              <a:t>Edit Master text styles</a:t>
            </a:r>
          </a:p>
          <a:p>
            <a:pPr lvl="1"/>
            <a:r>
              <a:rPr lang="en-US"/>
              <a:t>Second level</a:t>
            </a:r>
          </a:p>
        </p:txBody>
      </p:sp>
      <p:sp>
        <p:nvSpPr>
          <p:cNvPr id="3" name="Subtitle 2"/>
          <p:cNvSpPr>
            <a:spLocks noGrp="1"/>
          </p:cNvSpPr>
          <p:nvPr>
            <p:ph type="subTitle" idx="1"/>
          </p:nvPr>
        </p:nvSpPr>
        <p:spPr>
          <a:xfrm>
            <a:off x="701040" y="4754880"/>
            <a:ext cx="6461760" cy="208861"/>
          </a:xfrm>
        </p:spPr>
        <p:txBody>
          <a:bodyPr anchor="b" anchorCtr="0">
            <a:spAutoFit/>
          </a:bodyPr>
          <a:lstStyle>
            <a:lvl1pPr marL="0" indent="0" algn="l">
              <a:buNone/>
              <a:defRPr sz="1333" i="1">
                <a:solidFill>
                  <a:schemeClr val="tx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643609" y="578451"/>
            <a:ext cx="2922943" cy="5473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7995920" y="6515586"/>
            <a:ext cx="3222413" cy="156197"/>
          </a:xfrm>
        </p:spPr>
        <p:txBody>
          <a:bodyPr wrap="square">
            <a:spAutoFit/>
          </a:bodyPr>
          <a:lstStyle>
            <a:lvl1pPr marL="0" indent="0">
              <a:buNone/>
              <a:defRPr sz="1000" cap="all" spc="147"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267324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 Dark Teal">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1"/>
            <a:ext cx="12192000" cy="6280151"/>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2" y="1563078"/>
            <a:ext cx="7737229" cy="5294921"/>
          </a:xfrm>
          <a:solidFill>
            <a:srgbClr val="315470"/>
          </a:solidFill>
        </p:spPr>
        <p:txBody>
          <a:bodyPr lIns="502920" tIns="274320" rIns="457200" bIns="457200"/>
          <a:lstStyle>
            <a:lvl1pPr marL="0" indent="0">
              <a:lnSpc>
                <a:spcPct val="100000"/>
              </a:lnSpc>
              <a:buNone/>
              <a:defRPr sz="4000">
                <a:solidFill>
                  <a:schemeClr val="bg1"/>
                </a:solidFill>
                <a:latin typeface="+mj-lt"/>
              </a:defRPr>
            </a:lvl1pPr>
            <a:lvl2pPr marL="0" indent="0">
              <a:spcBef>
                <a:spcPts val="1200"/>
              </a:spcBef>
              <a:buNone/>
              <a:defRPr sz="2000">
                <a:solidFill>
                  <a:schemeClr val="bg1"/>
                </a:solidFill>
                <a:latin typeface="+mj-lt"/>
              </a:defRPr>
            </a:lvl2pPr>
            <a:lvl3pPr marL="609585" indent="0">
              <a:buNone/>
              <a:defRPr>
                <a:solidFill>
                  <a:schemeClr val="bg1"/>
                </a:solidFill>
                <a:latin typeface="+mj-lt"/>
              </a:defRPr>
            </a:lvl3pPr>
            <a:lvl4pPr marL="922844" indent="0">
              <a:buNone/>
              <a:defRPr>
                <a:solidFill>
                  <a:schemeClr val="bg1"/>
                </a:solidFill>
                <a:latin typeface="+mj-lt"/>
              </a:defRPr>
            </a:lvl4pPr>
            <a:lvl5pPr marL="1219170" indent="0">
              <a:buNone/>
              <a:defRPr>
                <a:solidFill>
                  <a:schemeClr val="bg1"/>
                </a:solidFill>
                <a:latin typeface="+mj-lt"/>
              </a:defRPr>
            </a:lvl5pPr>
          </a:lstStyle>
          <a:p>
            <a:pPr lvl="0"/>
            <a:r>
              <a:rPr lang="en-US"/>
              <a:t>Edit Master text styles</a:t>
            </a:r>
          </a:p>
          <a:p>
            <a:pPr lvl="1"/>
            <a:r>
              <a:rPr lang="en-US"/>
              <a:t>Second level</a:t>
            </a:r>
          </a:p>
        </p:txBody>
      </p:sp>
      <p:sp>
        <p:nvSpPr>
          <p:cNvPr id="3" name="Subtitle 2"/>
          <p:cNvSpPr>
            <a:spLocks noGrp="1"/>
          </p:cNvSpPr>
          <p:nvPr>
            <p:ph type="subTitle" idx="1"/>
          </p:nvPr>
        </p:nvSpPr>
        <p:spPr>
          <a:xfrm>
            <a:off x="701040" y="4754880"/>
            <a:ext cx="6461760" cy="208861"/>
          </a:xfrm>
        </p:spPr>
        <p:txBody>
          <a:bodyPr anchor="b" anchorCtr="0">
            <a:spAutoFit/>
          </a:bodyPr>
          <a:lstStyle>
            <a:lvl1pPr marL="0" indent="0" algn="l">
              <a:buNone/>
              <a:defRPr sz="1333" i="1">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643609" y="578451"/>
            <a:ext cx="2922943" cy="5473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7995920" y="6515586"/>
            <a:ext cx="3222413" cy="156197"/>
          </a:xfrm>
        </p:spPr>
        <p:txBody>
          <a:bodyPr wrap="square">
            <a:spAutoFit/>
          </a:bodyPr>
          <a:lstStyle>
            <a:lvl1pPr marL="0" indent="0">
              <a:buNone/>
              <a:defRPr sz="1000" cap="all" spc="147"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4237087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 Dark Rub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1"/>
            <a:ext cx="12192000" cy="6280151"/>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2" y="1563078"/>
            <a:ext cx="7737229" cy="5294921"/>
          </a:xfrm>
          <a:solidFill>
            <a:srgbClr val="7C2629"/>
          </a:solidFill>
        </p:spPr>
        <p:txBody>
          <a:bodyPr lIns="502920" tIns="274320" rIns="457200" bIns="457200"/>
          <a:lstStyle>
            <a:lvl1pPr marL="0" indent="0">
              <a:lnSpc>
                <a:spcPct val="100000"/>
              </a:lnSpc>
              <a:buNone/>
              <a:defRPr sz="4000">
                <a:solidFill>
                  <a:schemeClr val="bg1"/>
                </a:solidFill>
                <a:latin typeface="+mj-lt"/>
              </a:defRPr>
            </a:lvl1pPr>
            <a:lvl2pPr marL="0" indent="0">
              <a:spcBef>
                <a:spcPts val="1200"/>
              </a:spcBef>
              <a:buNone/>
              <a:defRPr sz="2000">
                <a:solidFill>
                  <a:schemeClr val="bg1"/>
                </a:solidFill>
                <a:latin typeface="+mj-lt"/>
              </a:defRPr>
            </a:lvl2pPr>
            <a:lvl3pPr marL="609585" indent="0">
              <a:buNone/>
              <a:defRPr>
                <a:solidFill>
                  <a:schemeClr val="bg1"/>
                </a:solidFill>
                <a:latin typeface="+mj-lt"/>
              </a:defRPr>
            </a:lvl3pPr>
            <a:lvl4pPr marL="922844" indent="0">
              <a:buNone/>
              <a:defRPr>
                <a:solidFill>
                  <a:schemeClr val="bg1"/>
                </a:solidFill>
                <a:latin typeface="+mj-lt"/>
              </a:defRPr>
            </a:lvl4pPr>
            <a:lvl5pPr marL="1219170" indent="0">
              <a:buNone/>
              <a:defRPr>
                <a:solidFill>
                  <a:schemeClr val="bg1"/>
                </a:solidFill>
                <a:latin typeface="+mj-lt"/>
              </a:defRPr>
            </a:lvl5pPr>
          </a:lstStyle>
          <a:p>
            <a:pPr lvl="0"/>
            <a:r>
              <a:rPr lang="en-US"/>
              <a:t>Edit Master text styles</a:t>
            </a:r>
          </a:p>
          <a:p>
            <a:pPr lvl="1"/>
            <a:r>
              <a:rPr lang="en-US"/>
              <a:t>Second level</a:t>
            </a:r>
          </a:p>
        </p:txBody>
      </p:sp>
      <p:sp>
        <p:nvSpPr>
          <p:cNvPr id="3" name="Subtitle 2"/>
          <p:cNvSpPr>
            <a:spLocks noGrp="1"/>
          </p:cNvSpPr>
          <p:nvPr>
            <p:ph type="subTitle" idx="1"/>
          </p:nvPr>
        </p:nvSpPr>
        <p:spPr>
          <a:xfrm>
            <a:off x="701040" y="4754880"/>
            <a:ext cx="6461760" cy="208861"/>
          </a:xfrm>
        </p:spPr>
        <p:txBody>
          <a:bodyPr anchor="b" anchorCtr="0">
            <a:spAutoFit/>
          </a:bodyPr>
          <a:lstStyle>
            <a:lvl1pPr marL="0" indent="0" algn="l">
              <a:buNone/>
              <a:defRPr sz="1333" i="1">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643609" y="578451"/>
            <a:ext cx="2922943" cy="5473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7995920" y="6515586"/>
            <a:ext cx="3222413" cy="156197"/>
          </a:xfrm>
        </p:spPr>
        <p:txBody>
          <a:bodyPr wrap="square">
            <a:spAutoFit/>
          </a:bodyPr>
          <a:lstStyle>
            <a:lvl1pPr marL="0" indent="0">
              <a:buNone/>
              <a:defRPr sz="1000" cap="all" spc="147"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245932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CA88A7-4A28-4F9C-8173-862282A5BF1D}" type="datetime1">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06B41-D723-4B72-A783-24C0BBD8756F}" type="slidenum">
              <a:rPr lang="en-US" smtClean="0"/>
              <a:t>‹#›</a:t>
            </a:fld>
            <a:endParaRPr lang="en-US"/>
          </a:p>
        </p:txBody>
      </p:sp>
    </p:spTree>
    <p:extLst>
      <p:ext uri="{BB962C8B-B14F-4D97-AF65-F5344CB8AC3E}">
        <p14:creationId xmlns:p14="http://schemas.microsoft.com/office/powerpoint/2010/main" val="3770803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Purp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0" y="1874075"/>
            <a:ext cx="4794739" cy="2363591"/>
          </a:xfrm>
        </p:spPr>
        <p:txBody>
          <a:bodyPr anchor="t" anchorCtr="0">
            <a:normAutofit/>
          </a:bodyPr>
          <a:lstStyle>
            <a:lvl1pPr>
              <a:defRPr sz="3733">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59493" y="1524037"/>
            <a:ext cx="1547447" cy="1249231"/>
          </a:xfrm>
        </p:spPr>
        <p:txBody>
          <a:bodyPr>
            <a:noAutofit/>
          </a:bodyPr>
          <a:lstStyle>
            <a:lvl1pPr marL="0" indent="0" algn="r">
              <a:buNone/>
              <a:defRPr sz="8000">
                <a:solidFill>
                  <a:srgbClr val="B6BDBD"/>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5831418" y="1873251"/>
            <a:ext cx="4116916" cy="4984749"/>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660400" y="637244"/>
            <a:ext cx="3222413" cy="166541"/>
          </a:xfrm>
        </p:spPr>
        <p:txBody>
          <a:bodyPr wrap="square">
            <a:spAutoFit/>
          </a:bodyPr>
          <a:lstStyle>
            <a:lvl1pPr marL="0" indent="0">
              <a:buNone/>
              <a:defRPr sz="1067" cap="all" spc="147"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368630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Blue">
    <p:bg>
      <p:bgPr>
        <a:solidFill>
          <a:srgbClr val="31547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0" y="1874075"/>
            <a:ext cx="4794739" cy="2363591"/>
          </a:xfrm>
        </p:spPr>
        <p:txBody>
          <a:bodyPr anchor="t" anchorCtr="0">
            <a:normAutofit/>
          </a:bodyPr>
          <a:lstStyle>
            <a:lvl1pPr>
              <a:defRPr sz="3733">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59493" y="1524037"/>
            <a:ext cx="1547447" cy="1249231"/>
          </a:xfrm>
        </p:spPr>
        <p:txBody>
          <a:bodyPr>
            <a:noAutofit/>
          </a:bodyPr>
          <a:lstStyle>
            <a:lvl1pPr marL="0" indent="0" algn="r">
              <a:buNone/>
              <a:defRPr sz="8000">
                <a:solidFill>
                  <a:srgbClr val="B6BDBD"/>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5831418" y="1873251"/>
            <a:ext cx="4116916" cy="4984749"/>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660400" y="637244"/>
            <a:ext cx="3222413" cy="166541"/>
          </a:xfrm>
        </p:spPr>
        <p:txBody>
          <a:bodyPr wrap="square">
            <a:spAutoFit/>
          </a:bodyPr>
          <a:lstStyle>
            <a:lvl1pPr marL="0" indent="0">
              <a:buNone/>
              <a:defRPr sz="1067" cap="all" spc="147"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538325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Violet">
    <p:bg>
      <p:bgPr>
        <a:solidFill>
          <a:srgbClr val="683B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0" y="1874075"/>
            <a:ext cx="4794739" cy="2363591"/>
          </a:xfrm>
        </p:spPr>
        <p:txBody>
          <a:bodyPr anchor="t" anchorCtr="0">
            <a:normAutofit/>
          </a:bodyPr>
          <a:lstStyle>
            <a:lvl1pPr>
              <a:defRPr sz="3733">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59493" y="1524037"/>
            <a:ext cx="1547447" cy="1249231"/>
          </a:xfrm>
        </p:spPr>
        <p:txBody>
          <a:bodyPr>
            <a:noAutofit/>
          </a:bodyPr>
          <a:lstStyle>
            <a:lvl1pPr marL="0" indent="0" algn="r">
              <a:buNone/>
              <a:defRPr sz="8000">
                <a:solidFill>
                  <a:srgbClr val="B6BDBD"/>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5831418" y="1873251"/>
            <a:ext cx="4116916" cy="4984749"/>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660400" y="637244"/>
            <a:ext cx="3222413" cy="166541"/>
          </a:xfrm>
        </p:spPr>
        <p:txBody>
          <a:bodyPr wrap="square">
            <a:spAutoFit/>
          </a:bodyPr>
          <a:lstStyle>
            <a:lvl1pPr marL="0" indent="0">
              <a:buNone/>
              <a:defRPr sz="1067" cap="all" spc="147"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157551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Green">
    <p:bg>
      <p:bgPr>
        <a:solidFill>
          <a:srgbClr val="3448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0" y="1874075"/>
            <a:ext cx="4794739" cy="2363591"/>
          </a:xfrm>
        </p:spPr>
        <p:txBody>
          <a:bodyPr anchor="t" anchorCtr="0">
            <a:normAutofit/>
          </a:bodyPr>
          <a:lstStyle>
            <a:lvl1pPr>
              <a:defRPr sz="3733">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59493" y="1524037"/>
            <a:ext cx="1547447" cy="1249231"/>
          </a:xfrm>
        </p:spPr>
        <p:txBody>
          <a:bodyPr>
            <a:noAutofit/>
          </a:bodyPr>
          <a:lstStyle>
            <a:lvl1pPr marL="0" indent="0" algn="r">
              <a:buNone/>
              <a:defRPr sz="8000">
                <a:solidFill>
                  <a:srgbClr val="B6BDBD"/>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5831418" y="1873251"/>
            <a:ext cx="4116916" cy="4984749"/>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660400" y="637244"/>
            <a:ext cx="3222413" cy="166541"/>
          </a:xfrm>
        </p:spPr>
        <p:txBody>
          <a:bodyPr wrap="square">
            <a:spAutoFit/>
          </a:bodyPr>
          <a:lstStyle>
            <a:lvl1pPr marL="0" indent="0">
              <a:buNone/>
              <a:defRPr sz="1067" cap="all" spc="147"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629997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Red">
    <p:bg>
      <p:bgPr>
        <a:solidFill>
          <a:srgbClr val="7C262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0" y="1874075"/>
            <a:ext cx="4794739" cy="2363591"/>
          </a:xfrm>
        </p:spPr>
        <p:txBody>
          <a:bodyPr anchor="t" anchorCtr="0">
            <a:normAutofit/>
          </a:bodyPr>
          <a:lstStyle>
            <a:lvl1pPr>
              <a:defRPr sz="3733">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59493" y="1524037"/>
            <a:ext cx="1547447" cy="1249231"/>
          </a:xfrm>
        </p:spPr>
        <p:txBody>
          <a:bodyPr>
            <a:noAutofit/>
          </a:bodyPr>
          <a:lstStyle>
            <a:lvl1pPr marL="0" indent="0" algn="r">
              <a:buNone/>
              <a:defRPr sz="8000">
                <a:solidFill>
                  <a:srgbClr val="B6BDBD"/>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5831418" y="1873251"/>
            <a:ext cx="4116916" cy="4984749"/>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660400" y="637244"/>
            <a:ext cx="3222413" cy="166541"/>
          </a:xfrm>
        </p:spPr>
        <p:txBody>
          <a:bodyPr wrap="square">
            <a:spAutoFit/>
          </a:bodyPr>
          <a:lstStyle>
            <a:lvl1pPr marL="0" indent="0">
              <a:buNone/>
              <a:defRPr sz="1067" cap="all" spc="147"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97140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Gold">
    <p:bg>
      <p:bgPr>
        <a:solidFill>
          <a:srgbClr val="73531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0" y="1874075"/>
            <a:ext cx="4794739" cy="2363591"/>
          </a:xfrm>
        </p:spPr>
        <p:txBody>
          <a:bodyPr anchor="t" anchorCtr="0">
            <a:normAutofit/>
          </a:bodyPr>
          <a:lstStyle>
            <a:lvl1pPr>
              <a:defRPr sz="3733">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59493" y="1524037"/>
            <a:ext cx="1547447" cy="1249231"/>
          </a:xfrm>
        </p:spPr>
        <p:txBody>
          <a:bodyPr>
            <a:noAutofit/>
          </a:bodyPr>
          <a:lstStyle>
            <a:lvl1pPr marL="0" indent="0" algn="r">
              <a:buNone/>
              <a:defRPr sz="8000">
                <a:solidFill>
                  <a:srgbClr val="B6BDBD"/>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5831418" y="1873251"/>
            <a:ext cx="4116916" cy="4984749"/>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660400" y="637244"/>
            <a:ext cx="3222413" cy="166541"/>
          </a:xfrm>
        </p:spPr>
        <p:txBody>
          <a:bodyPr wrap="square">
            <a:spAutoFit/>
          </a:bodyPr>
          <a:lstStyle>
            <a:lvl1pPr marL="0" indent="0">
              <a:buNone/>
              <a:defRPr sz="1067" cap="all" spc="147"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765665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B92FFCA-85D1-4CA5-A797-87F6F998E12D}"/>
              </a:ext>
            </a:extLst>
          </p:cNvPr>
          <p:cNvSpPr>
            <a:spLocks noGrp="1"/>
          </p:cNvSpPr>
          <p:nvPr>
            <p:ph type="pic" sz="quarter" idx="13"/>
          </p:nvPr>
        </p:nvSpPr>
        <p:spPr>
          <a:xfrm>
            <a:off x="0" y="1"/>
            <a:ext cx="12192000" cy="3329353"/>
          </a:xfrm>
          <a:solidFill>
            <a:schemeClr val="bg2">
              <a:lumMod val="90000"/>
            </a:schemeClr>
          </a:solidFill>
        </p:spPr>
        <p:txBody>
          <a:bodyPr lIns="274320" tIns="182880"/>
          <a:lstStyle>
            <a:lvl1pPr marL="0" indent="0">
              <a:buNone/>
              <a:defRPr/>
            </a:lvl1pPr>
          </a:lstStyle>
          <a:p>
            <a:r>
              <a:rPr lang="en-US"/>
              <a:t>Click icon to add picture</a:t>
            </a:r>
          </a:p>
        </p:txBody>
      </p:sp>
      <p:sp>
        <p:nvSpPr>
          <p:cNvPr id="21" name="Text Placeholder 20">
            <a:extLst>
              <a:ext uri="{FF2B5EF4-FFF2-40B4-BE49-F238E27FC236}">
                <a16:creationId xmlns:a16="http://schemas.microsoft.com/office/drawing/2014/main" id="{31E953C3-1002-4E09-BA10-86FC589FF3FC}"/>
              </a:ext>
            </a:extLst>
          </p:cNvPr>
          <p:cNvSpPr>
            <a:spLocks noGrp="1"/>
          </p:cNvSpPr>
          <p:nvPr>
            <p:ph type="body" sz="quarter" idx="14"/>
          </p:nvPr>
        </p:nvSpPr>
        <p:spPr>
          <a:xfrm>
            <a:off x="596900" y="569649"/>
            <a:ext cx="10996115" cy="5715000"/>
          </a:xfrm>
          <a:solidFill>
            <a:schemeClr val="bg2"/>
          </a:solidFill>
        </p:spPr>
        <p:txBody>
          <a:bodyPr lIns="1097280" tIns="1005840" rIns="1097280" bIns="457200"/>
          <a:lstStyle>
            <a:lvl1pPr marL="0" indent="0" algn="ctr">
              <a:buNone/>
              <a:defRPr sz="3200">
                <a:solidFill>
                  <a:schemeClr val="tx2"/>
                </a:solidFill>
                <a:latin typeface="+mj-lt"/>
              </a:defRPr>
            </a:lvl1pPr>
          </a:lstStyle>
          <a:p>
            <a:pPr lvl="0"/>
            <a:r>
              <a:rPr lang="en-US"/>
              <a:t>Edit Master text styles</a:t>
            </a:r>
          </a:p>
        </p:txBody>
      </p:sp>
      <p:sp>
        <p:nvSpPr>
          <p:cNvPr id="3" name="Content Placeholder 2"/>
          <p:cNvSpPr>
            <a:spLocks noGrp="1"/>
          </p:cNvSpPr>
          <p:nvPr>
            <p:ph idx="1" hasCustomPrompt="1"/>
          </p:nvPr>
        </p:nvSpPr>
        <p:spPr>
          <a:xfrm>
            <a:off x="975360" y="4407023"/>
            <a:ext cx="10557933" cy="844916"/>
          </a:xfrm>
        </p:spPr>
        <p:txBody>
          <a:bodyPr/>
          <a:lstStyle>
            <a:lvl1pPr marL="0" indent="0" algn="ctr">
              <a:buNone/>
              <a:defRPr sz="1200" cap="all" baseline="0">
                <a:solidFill>
                  <a:schemeClr val="tx1"/>
                </a:solidFill>
              </a:defRPr>
            </a:lvl1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cxnSp>
        <p:nvCxnSpPr>
          <p:cNvPr id="11" name="Straight Connector 10">
            <a:extLst>
              <a:ext uri="{FF2B5EF4-FFF2-40B4-BE49-F238E27FC236}">
                <a16:creationId xmlns:a16="http://schemas.microsoft.com/office/drawing/2014/main" id="{CB4A3CA8-0675-4C7A-87AF-4DB85AF9EED9}"/>
              </a:ext>
            </a:extLst>
          </p:cNvPr>
          <p:cNvCxnSpPr>
            <a:cxnSpLocks/>
          </p:cNvCxnSpPr>
          <p:nvPr userDrawn="1"/>
        </p:nvCxnSpPr>
        <p:spPr>
          <a:xfrm>
            <a:off x="5942232" y="3940712"/>
            <a:ext cx="41792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368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Tree>
    <p:extLst>
      <p:ext uri="{BB962C8B-B14F-4D97-AF65-F5344CB8AC3E}">
        <p14:creationId xmlns:p14="http://schemas.microsoft.com/office/powerpoint/2010/main" val="2121602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61052" y="2423585"/>
            <a:ext cx="4809717" cy="37221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BA822995-1844-4B85-89FD-F70A7096EEBE}"/>
              </a:ext>
            </a:extLst>
          </p:cNvPr>
          <p:cNvSpPr>
            <a:spLocks noGrp="1"/>
          </p:cNvSpPr>
          <p:nvPr>
            <p:ph idx="13"/>
          </p:nvPr>
        </p:nvSpPr>
        <p:spPr>
          <a:xfrm>
            <a:off x="5919007" y="2423585"/>
            <a:ext cx="4809717" cy="37221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0834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61052" y="2423585"/>
            <a:ext cx="3146072" cy="37221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BA822995-1844-4B85-89FD-F70A7096EEBE}"/>
              </a:ext>
            </a:extLst>
          </p:cNvPr>
          <p:cNvSpPr>
            <a:spLocks noGrp="1"/>
          </p:cNvSpPr>
          <p:nvPr>
            <p:ph idx="13"/>
          </p:nvPr>
        </p:nvSpPr>
        <p:spPr>
          <a:xfrm>
            <a:off x="4365809" y="2423585"/>
            <a:ext cx="3146072" cy="37221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FE843150-ADE4-4964-8B5C-777665BC9CFE}"/>
              </a:ext>
            </a:extLst>
          </p:cNvPr>
          <p:cNvSpPr>
            <a:spLocks noGrp="1"/>
          </p:cNvSpPr>
          <p:nvPr>
            <p:ph idx="14"/>
          </p:nvPr>
        </p:nvSpPr>
        <p:spPr>
          <a:xfrm>
            <a:off x="8070567" y="2423585"/>
            <a:ext cx="3146072" cy="37221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324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715DD-A4E8-4B12-B49E-43164FAEA8AD}" type="datetime1">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06B41-D723-4B72-A783-24C0BBD8756F}" type="slidenum">
              <a:rPr lang="en-US" smtClean="0"/>
              <a:t>‹#›</a:t>
            </a:fld>
            <a:endParaRPr lang="en-US"/>
          </a:p>
        </p:txBody>
      </p:sp>
    </p:spTree>
    <p:extLst>
      <p:ext uri="{BB962C8B-B14F-4D97-AF65-F5344CB8AC3E}">
        <p14:creationId xmlns:p14="http://schemas.microsoft.com/office/powerpoint/2010/main" val="86775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61053" y="2423585"/>
            <a:ext cx="2352443" cy="3722119"/>
          </a:xfrm>
        </p:spPr>
        <p:txBody>
          <a:bodyPr/>
          <a:lstStyle>
            <a:lvl1pPr marL="230712" indent="-230712">
              <a:defRPr sz="1733"/>
            </a:lvl1pPr>
            <a:lvl2pPr marL="459306" indent="-228594">
              <a:defRPr sz="1600"/>
            </a:lvl2pPr>
            <a:lvl3pPr marL="690016" indent="-230712">
              <a:defRPr/>
            </a:lvl3pPr>
            <a:lvl4pPr marL="920728" indent="-230712">
              <a:defRPr sz="1333"/>
            </a:lvl4pPr>
            <a:lvl5pPr marL="1138738" indent="-218012">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2" name="Content Placeholder 2">
            <a:extLst>
              <a:ext uri="{FF2B5EF4-FFF2-40B4-BE49-F238E27FC236}">
                <a16:creationId xmlns:a16="http://schemas.microsoft.com/office/drawing/2014/main" id="{5F7BB18F-7847-4709-B159-588F3CA5D57D}"/>
              </a:ext>
            </a:extLst>
          </p:cNvPr>
          <p:cNvSpPr>
            <a:spLocks noGrp="1"/>
          </p:cNvSpPr>
          <p:nvPr>
            <p:ph idx="13"/>
          </p:nvPr>
        </p:nvSpPr>
        <p:spPr>
          <a:xfrm>
            <a:off x="3395435" y="2423585"/>
            <a:ext cx="2352443" cy="3722119"/>
          </a:xfrm>
        </p:spPr>
        <p:txBody>
          <a:bodyPr/>
          <a:lstStyle>
            <a:lvl1pPr marL="230712" indent="-230712">
              <a:defRPr sz="1733"/>
            </a:lvl1pPr>
            <a:lvl2pPr marL="459306" indent="-228594">
              <a:defRPr sz="1600"/>
            </a:lvl2pPr>
            <a:lvl3pPr marL="690016" indent="-230712">
              <a:defRPr/>
            </a:lvl3pPr>
            <a:lvl4pPr marL="920728" indent="-230712">
              <a:defRPr sz="1333"/>
            </a:lvl4pPr>
            <a:lvl5pPr marL="1138738" indent="-218012">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974D9DD-910B-4846-A2BB-F0F43AEC4720}"/>
              </a:ext>
            </a:extLst>
          </p:cNvPr>
          <p:cNvSpPr>
            <a:spLocks noGrp="1"/>
          </p:cNvSpPr>
          <p:nvPr>
            <p:ph idx="14"/>
          </p:nvPr>
        </p:nvSpPr>
        <p:spPr>
          <a:xfrm>
            <a:off x="6129816" y="2423585"/>
            <a:ext cx="2352443" cy="3722119"/>
          </a:xfrm>
        </p:spPr>
        <p:txBody>
          <a:bodyPr/>
          <a:lstStyle>
            <a:lvl1pPr marL="230712" indent="-230712">
              <a:defRPr sz="1733"/>
            </a:lvl1pPr>
            <a:lvl2pPr marL="459306" indent="-228594">
              <a:defRPr sz="1600"/>
            </a:lvl2pPr>
            <a:lvl3pPr marL="690016" indent="-230712">
              <a:defRPr/>
            </a:lvl3pPr>
            <a:lvl4pPr marL="920728" indent="-230712">
              <a:defRPr sz="1333"/>
            </a:lvl4pPr>
            <a:lvl5pPr marL="1138738" indent="-218012">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0D08DDAC-45DA-407C-952A-1A0B402D35DE}"/>
              </a:ext>
            </a:extLst>
          </p:cNvPr>
          <p:cNvSpPr>
            <a:spLocks noGrp="1"/>
          </p:cNvSpPr>
          <p:nvPr>
            <p:ph idx="15"/>
          </p:nvPr>
        </p:nvSpPr>
        <p:spPr>
          <a:xfrm>
            <a:off x="8864196" y="2423585"/>
            <a:ext cx="2352443" cy="3722119"/>
          </a:xfrm>
        </p:spPr>
        <p:txBody>
          <a:bodyPr/>
          <a:lstStyle>
            <a:lvl1pPr marL="230712" indent="-230712">
              <a:defRPr sz="1733"/>
            </a:lvl1pPr>
            <a:lvl2pPr marL="459306" indent="-228594">
              <a:defRPr sz="1600"/>
            </a:lvl2pPr>
            <a:lvl3pPr marL="690016" indent="-230712">
              <a:defRPr/>
            </a:lvl3pPr>
            <a:lvl4pPr marL="920728" indent="-230712">
              <a:defRPr sz="1333"/>
            </a:lvl4pPr>
            <a:lvl5pPr marL="1138738" indent="-218012">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17706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61054" y="2423585"/>
            <a:ext cx="1926871" cy="3722119"/>
          </a:xfrm>
        </p:spPr>
        <p:txBody>
          <a:bodyPr/>
          <a:lstStyle>
            <a:lvl1pPr marL="150280" indent="-150280">
              <a:defRPr sz="1467"/>
            </a:lvl1pPr>
            <a:lvl2pPr marL="311143" indent="-160863">
              <a:defRPr sz="1333"/>
            </a:lvl2pPr>
            <a:lvl3pPr marL="459306" indent="-148163">
              <a:defRPr sz="1200"/>
            </a:lvl3pPr>
            <a:lvl4pPr marL="609585" indent="-150280">
              <a:defRPr sz="1067"/>
            </a:lvl4pPr>
            <a:lvl5pPr marL="1138738" indent="-218012">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9" name="Content Placeholder 2">
            <a:extLst>
              <a:ext uri="{FF2B5EF4-FFF2-40B4-BE49-F238E27FC236}">
                <a16:creationId xmlns:a16="http://schemas.microsoft.com/office/drawing/2014/main" id="{4EB108D6-7313-4C37-8D4F-6A49FA0933B4}"/>
              </a:ext>
            </a:extLst>
          </p:cNvPr>
          <p:cNvSpPr>
            <a:spLocks noGrp="1"/>
          </p:cNvSpPr>
          <p:nvPr>
            <p:ph idx="13"/>
          </p:nvPr>
        </p:nvSpPr>
        <p:spPr>
          <a:xfrm>
            <a:off x="2817658" y="2423585"/>
            <a:ext cx="1926871" cy="3722119"/>
          </a:xfrm>
        </p:spPr>
        <p:txBody>
          <a:bodyPr/>
          <a:lstStyle>
            <a:lvl1pPr marL="150280" indent="-150280">
              <a:defRPr sz="1467"/>
            </a:lvl1pPr>
            <a:lvl2pPr marL="311143" indent="-160863">
              <a:defRPr sz="1333"/>
            </a:lvl2pPr>
            <a:lvl3pPr marL="459306" indent="-148163">
              <a:defRPr sz="1200"/>
            </a:lvl3pPr>
            <a:lvl4pPr marL="609585" indent="-150280">
              <a:defRPr sz="1067"/>
            </a:lvl4pPr>
            <a:lvl5pPr marL="1138738" indent="-218012">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0B17ECF6-30D7-4B4B-B670-FEB84C8130C1}"/>
              </a:ext>
            </a:extLst>
          </p:cNvPr>
          <p:cNvSpPr>
            <a:spLocks noGrp="1"/>
          </p:cNvSpPr>
          <p:nvPr>
            <p:ph idx="14"/>
          </p:nvPr>
        </p:nvSpPr>
        <p:spPr>
          <a:xfrm>
            <a:off x="4974262" y="2423585"/>
            <a:ext cx="1926871" cy="3722119"/>
          </a:xfrm>
        </p:spPr>
        <p:txBody>
          <a:bodyPr/>
          <a:lstStyle>
            <a:lvl1pPr marL="150280" indent="-150280">
              <a:defRPr sz="1467"/>
            </a:lvl1pPr>
            <a:lvl2pPr marL="311143" indent="-160863">
              <a:defRPr sz="1333"/>
            </a:lvl2pPr>
            <a:lvl3pPr marL="459306" indent="-148163">
              <a:defRPr sz="1200"/>
            </a:lvl3pPr>
            <a:lvl4pPr marL="609585" indent="-150280">
              <a:defRPr sz="1067"/>
            </a:lvl4pPr>
            <a:lvl5pPr marL="1138738" indent="-218012">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Content Placeholder 2">
            <a:extLst>
              <a:ext uri="{FF2B5EF4-FFF2-40B4-BE49-F238E27FC236}">
                <a16:creationId xmlns:a16="http://schemas.microsoft.com/office/drawing/2014/main" id="{78E053DB-CB79-4834-9B82-A2B4B03B099F}"/>
              </a:ext>
            </a:extLst>
          </p:cNvPr>
          <p:cNvSpPr>
            <a:spLocks noGrp="1"/>
          </p:cNvSpPr>
          <p:nvPr>
            <p:ph idx="15"/>
          </p:nvPr>
        </p:nvSpPr>
        <p:spPr>
          <a:xfrm>
            <a:off x="7130866" y="2423585"/>
            <a:ext cx="1926871" cy="3722119"/>
          </a:xfrm>
        </p:spPr>
        <p:txBody>
          <a:bodyPr/>
          <a:lstStyle>
            <a:lvl1pPr marL="150280" indent="-150280">
              <a:defRPr sz="1467"/>
            </a:lvl1pPr>
            <a:lvl2pPr marL="311143" indent="-160863">
              <a:defRPr sz="1333"/>
            </a:lvl2pPr>
            <a:lvl3pPr marL="459306" indent="-148163">
              <a:defRPr sz="1200"/>
            </a:lvl3pPr>
            <a:lvl4pPr marL="609585" indent="-150280">
              <a:defRPr sz="1067"/>
            </a:lvl4pPr>
            <a:lvl5pPr marL="1138738" indent="-218012">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Content Placeholder 2">
            <a:extLst>
              <a:ext uri="{FF2B5EF4-FFF2-40B4-BE49-F238E27FC236}">
                <a16:creationId xmlns:a16="http://schemas.microsoft.com/office/drawing/2014/main" id="{042BD6AF-288E-4274-8225-4F8B273CA565}"/>
              </a:ext>
            </a:extLst>
          </p:cNvPr>
          <p:cNvSpPr>
            <a:spLocks noGrp="1"/>
          </p:cNvSpPr>
          <p:nvPr>
            <p:ph idx="16"/>
          </p:nvPr>
        </p:nvSpPr>
        <p:spPr>
          <a:xfrm>
            <a:off x="9287467" y="2423585"/>
            <a:ext cx="1926871" cy="3722119"/>
          </a:xfrm>
        </p:spPr>
        <p:txBody>
          <a:bodyPr/>
          <a:lstStyle>
            <a:lvl1pPr marL="150280" indent="-150280">
              <a:defRPr sz="1467"/>
            </a:lvl1pPr>
            <a:lvl2pPr marL="311143" indent="-160863">
              <a:defRPr sz="1333"/>
            </a:lvl2pPr>
            <a:lvl3pPr marL="459306" indent="-148163">
              <a:defRPr sz="1200"/>
            </a:lvl3pPr>
            <a:lvl4pPr marL="609585" indent="-150280">
              <a:defRPr sz="1067"/>
            </a:lvl4pPr>
            <a:lvl5pPr marL="1138738" indent="-218012">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98866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_Heavy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60400" y="2260601"/>
            <a:ext cx="9602483" cy="3885103"/>
          </a:xfrm>
        </p:spPr>
        <p:txBody>
          <a:bodyPr/>
          <a:lstStyle>
            <a:lvl1pPr marL="230712" indent="-230712">
              <a:lnSpc>
                <a:spcPct val="100000"/>
              </a:lnSpc>
              <a:spcBef>
                <a:spcPts val="8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Tree>
    <p:extLst>
      <p:ext uri="{BB962C8B-B14F-4D97-AF65-F5344CB8AC3E}">
        <p14:creationId xmlns:p14="http://schemas.microsoft.com/office/powerpoint/2010/main" val="755935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wo Content_Heavy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60400" y="2260601"/>
            <a:ext cx="4815840" cy="3885103"/>
          </a:xfrm>
        </p:spPr>
        <p:txBody>
          <a:bodyPr/>
          <a:lstStyle>
            <a:lvl1pPr marL="230712" indent="-230712">
              <a:lnSpc>
                <a:spcPct val="100000"/>
              </a:lnSpc>
              <a:spcBef>
                <a:spcPts val="8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07CECDB5-813F-44A7-A308-C2E59BAB2159}"/>
              </a:ext>
            </a:extLst>
          </p:cNvPr>
          <p:cNvSpPr>
            <a:spLocks noGrp="1"/>
          </p:cNvSpPr>
          <p:nvPr>
            <p:ph idx="13"/>
          </p:nvPr>
        </p:nvSpPr>
        <p:spPr>
          <a:xfrm>
            <a:off x="5904752" y="2260601"/>
            <a:ext cx="4815840" cy="3885103"/>
          </a:xfrm>
        </p:spPr>
        <p:txBody>
          <a:bodyPr/>
          <a:lstStyle>
            <a:lvl1pPr marL="230712" indent="-230712">
              <a:lnSpc>
                <a:spcPct val="100000"/>
              </a:lnSpc>
              <a:spcBef>
                <a:spcPts val="8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9287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hree Content_Heavy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60400" y="2260601"/>
            <a:ext cx="3145536" cy="3885103"/>
          </a:xfrm>
        </p:spPr>
        <p:txBody>
          <a:bodyPr/>
          <a:lstStyle>
            <a:lvl1pPr marL="230712" indent="-230712">
              <a:lnSpc>
                <a:spcPct val="100000"/>
              </a:lnSpc>
              <a:spcBef>
                <a:spcPts val="8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07CECDB5-813F-44A7-A308-C2E59BAB2159}"/>
              </a:ext>
            </a:extLst>
          </p:cNvPr>
          <p:cNvSpPr>
            <a:spLocks noGrp="1"/>
          </p:cNvSpPr>
          <p:nvPr>
            <p:ph idx="13"/>
          </p:nvPr>
        </p:nvSpPr>
        <p:spPr>
          <a:xfrm>
            <a:off x="4365752" y="2260601"/>
            <a:ext cx="3145536" cy="3885103"/>
          </a:xfrm>
        </p:spPr>
        <p:txBody>
          <a:bodyPr/>
          <a:lstStyle>
            <a:lvl1pPr marL="230712" indent="-230712">
              <a:lnSpc>
                <a:spcPct val="100000"/>
              </a:lnSpc>
              <a:spcBef>
                <a:spcPts val="8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5596E2F6-FF82-441A-919C-438C1BEE4F3E}"/>
              </a:ext>
            </a:extLst>
          </p:cNvPr>
          <p:cNvSpPr>
            <a:spLocks noGrp="1"/>
          </p:cNvSpPr>
          <p:nvPr>
            <p:ph idx="14"/>
          </p:nvPr>
        </p:nvSpPr>
        <p:spPr>
          <a:xfrm>
            <a:off x="8071103" y="2260601"/>
            <a:ext cx="3145536" cy="3885103"/>
          </a:xfrm>
        </p:spPr>
        <p:txBody>
          <a:bodyPr/>
          <a:lstStyle>
            <a:lvl1pPr marL="230712" indent="-230712">
              <a:lnSpc>
                <a:spcPct val="100000"/>
              </a:lnSpc>
              <a:spcBef>
                <a:spcPts val="8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4126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Four Content_Heavy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60400" y="2260601"/>
            <a:ext cx="2353056" cy="3885103"/>
          </a:xfrm>
        </p:spPr>
        <p:txBody>
          <a:bodyPr/>
          <a:lstStyle>
            <a:lvl1pPr marL="230712" indent="-230712">
              <a:lnSpc>
                <a:spcPct val="100000"/>
              </a:lnSpc>
              <a:spcBef>
                <a:spcPts val="8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07CECDB5-813F-44A7-A308-C2E59BAB2159}"/>
              </a:ext>
            </a:extLst>
          </p:cNvPr>
          <p:cNvSpPr>
            <a:spLocks noGrp="1"/>
          </p:cNvSpPr>
          <p:nvPr>
            <p:ph idx="13"/>
          </p:nvPr>
        </p:nvSpPr>
        <p:spPr>
          <a:xfrm>
            <a:off x="3394795" y="2260601"/>
            <a:ext cx="2353056" cy="3885103"/>
          </a:xfrm>
        </p:spPr>
        <p:txBody>
          <a:bodyPr/>
          <a:lstStyle>
            <a:lvl1pPr marL="230712" indent="-230712">
              <a:lnSpc>
                <a:spcPct val="100000"/>
              </a:lnSpc>
              <a:spcBef>
                <a:spcPts val="8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5596E2F6-FF82-441A-919C-438C1BEE4F3E}"/>
              </a:ext>
            </a:extLst>
          </p:cNvPr>
          <p:cNvSpPr>
            <a:spLocks noGrp="1"/>
          </p:cNvSpPr>
          <p:nvPr>
            <p:ph idx="14"/>
          </p:nvPr>
        </p:nvSpPr>
        <p:spPr>
          <a:xfrm>
            <a:off x="6129189" y="2260601"/>
            <a:ext cx="2353056" cy="3885103"/>
          </a:xfrm>
        </p:spPr>
        <p:txBody>
          <a:bodyPr/>
          <a:lstStyle>
            <a:lvl1pPr marL="230712" indent="-230712">
              <a:lnSpc>
                <a:spcPct val="100000"/>
              </a:lnSpc>
              <a:spcBef>
                <a:spcPts val="8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75F2E673-F52C-4F78-BAC9-56503F69B59A}"/>
              </a:ext>
            </a:extLst>
          </p:cNvPr>
          <p:cNvSpPr>
            <a:spLocks noGrp="1"/>
          </p:cNvSpPr>
          <p:nvPr>
            <p:ph idx="15"/>
          </p:nvPr>
        </p:nvSpPr>
        <p:spPr>
          <a:xfrm>
            <a:off x="8863583" y="2260601"/>
            <a:ext cx="2353056" cy="3885103"/>
          </a:xfrm>
        </p:spPr>
        <p:txBody>
          <a:bodyPr/>
          <a:lstStyle>
            <a:lvl1pPr marL="230712" indent="-230712">
              <a:lnSpc>
                <a:spcPct val="100000"/>
              </a:lnSpc>
              <a:spcBef>
                <a:spcPts val="8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6909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Department descri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FB1027-BCD9-449C-A98B-33364CB17664}"/>
              </a:ext>
            </a:extLst>
          </p:cNvPr>
          <p:cNvSpPr/>
          <p:nvPr userDrawn="1"/>
        </p:nvSpPr>
        <p:spPr>
          <a:xfrm>
            <a:off x="1" y="1"/>
            <a:ext cx="5767753" cy="62465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62940" y="437896"/>
            <a:ext cx="4809717" cy="1217861"/>
          </a:xfrm>
        </p:spPr>
        <p:txBody>
          <a:bodyPr anchor="t" anchorCtr="0"/>
          <a:lstStyle/>
          <a:p>
            <a:r>
              <a:rPr lang="en-US"/>
              <a:t>Click to edit Master title style</a:t>
            </a:r>
            <a:endParaRPr lang="en-US" dirty="0"/>
          </a:p>
        </p:txBody>
      </p:sp>
      <p:sp>
        <p:nvSpPr>
          <p:cNvPr id="3" name="Content Placeholder 2"/>
          <p:cNvSpPr>
            <a:spLocks noGrp="1"/>
          </p:cNvSpPr>
          <p:nvPr>
            <p:ph idx="1"/>
          </p:nvPr>
        </p:nvSpPr>
        <p:spPr>
          <a:xfrm>
            <a:off x="661052" y="2260601"/>
            <a:ext cx="4809717" cy="3885103"/>
          </a:xfrm>
        </p:spPr>
        <p:txBody>
          <a:bodyPr/>
          <a:lstStyle>
            <a:lvl1pPr marL="0" indent="0">
              <a:lnSpc>
                <a:spcPct val="120000"/>
              </a:lnSpc>
              <a:buNone/>
              <a:defRPr sz="2133">
                <a:solidFill>
                  <a:schemeClr val="tx2"/>
                </a:solidFill>
                <a:latin typeface="+mj-lt"/>
              </a:defRPr>
            </a:lvl1pPr>
            <a:lvl2pPr marL="313259" indent="-313259">
              <a:buFont typeface="Arial" panose="020B0604020202020204" pitchFamily="34" charset="0"/>
              <a:buChar char="•"/>
              <a:defRPr sz="1867"/>
            </a:lvl2pPr>
            <a:lvl3pPr marL="609585" indent="-296326">
              <a:buFont typeface="Arial" panose="020B0604020202020204" pitchFamily="34" charset="0"/>
              <a:buChar char="–"/>
              <a:defRPr sz="1600"/>
            </a:lvl3pPr>
            <a:lvl4pPr marL="922844" indent="-313259">
              <a:buNone/>
              <a:defRPr sz="1467"/>
            </a:lvl4pPr>
            <a:lvl5pPr marL="1219170" indent="-296326">
              <a:buNone/>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BA822995-1844-4B85-89FD-F70A7096EEBE}"/>
              </a:ext>
            </a:extLst>
          </p:cNvPr>
          <p:cNvSpPr>
            <a:spLocks noGrp="1"/>
          </p:cNvSpPr>
          <p:nvPr>
            <p:ph idx="13"/>
          </p:nvPr>
        </p:nvSpPr>
        <p:spPr>
          <a:xfrm>
            <a:off x="6252310" y="1047262"/>
            <a:ext cx="4809717" cy="5098441"/>
          </a:xfrm>
        </p:spPr>
        <p:txBody>
          <a:bodyPr/>
          <a:lstStyle>
            <a:lvl1pPr marL="0" indent="0">
              <a:lnSpc>
                <a:spcPct val="120000"/>
              </a:lnSpc>
              <a:spcAft>
                <a:spcPts val="2400"/>
              </a:spcAft>
              <a:buNone/>
              <a:defRPr sz="1400"/>
            </a:lvl1pPr>
            <a:lvl2pPr marL="156629" indent="-156629">
              <a:lnSpc>
                <a:spcPct val="100000"/>
              </a:lnSpc>
              <a:spcBef>
                <a:spcPts val="2000"/>
              </a:spcBef>
              <a:buFont typeface="Arial" panose="020B0604020202020204" pitchFamily="34" charset="0"/>
              <a:buChar char="•"/>
              <a:defRPr sz="1400"/>
            </a:lvl2pPr>
            <a:lvl3pPr>
              <a:defRPr sz="1200"/>
            </a:lvl3pPr>
            <a:lvl4pPr>
              <a:defRPr sz="1067"/>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54407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Department description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FB1027-BCD9-449C-A98B-33364CB17664}"/>
              </a:ext>
            </a:extLst>
          </p:cNvPr>
          <p:cNvSpPr/>
          <p:nvPr userDrawn="1"/>
        </p:nvSpPr>
        <p:spPr>
          <a:xfrm>
            <a:off x="1" y="1"/>
            <a:ext cx="5767753" cy="6246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62940" y="437896"/>
            <a:ext cx="4809717" cy="1217861"/>
          </a:xfrm>
        </p:spPr>
        <p:txBody>
          <a:bodyPr anchor="t" anchorCtr="0"/>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61052" y="2260601"/>
            <a:ext cx="4809717" cy="3885103"/>
          </a:xfrm>
        </p:spPr>
        <p:txBody>
          <a:bodyPr/>
          <a:lstStyle>
            <a:lvl1pPr marL="0" indent="0">
              <a:lnSpc>
                <a:spcPct val="120000"/>
              </a:lnSpc>
              <a:buNone/>
              <a:defRPr sz="2133">
                <a:solidFill>
                  <a:schemeClr val="bg1"/>
                </a:solidFill>
                <a:latin typeface="+mj-lt"/>
              </a:defRPr>
            </a:lvl1pPr>
            <a:lvl2pPr marL="313259" indent="-313259">
              <a:buFont typeface="Arial" panose="020B0604020202020204" pitchFamily="34" charset="0"/>
              <a:buChar char="•"/>
              <a:defRPr sz="1867">
                <a:solidFill>
                  <a:schemeClr val="bg1"/>
                </a:solidFill>
              </a:defRPr>
            </a:lvl2pPr>
            <a:lvl3pPr marL="609585" indent="-296326">
              <a:buFont typeface="Arial" panose="020B0604020202020204" pitchFamily="34" charset="0"/>
              <a:buChar char="–"/>
              <a:defRPr sz="1600">
                <a:solidFill>
                  <a:schemeClr val="bg1"/>
                </a:solidFill>
              </a:defRPr>
            </a:lvl3pPr>
            <a:lvl4pPr marL="922844" indent="-313259">
              <a:buNone/>
              <a:defRPr sz="1467">
                <a:solidFill>
                  <a:schemeClr val="bg1"/>
                </a:solidFill>
              </a:defRPr>
            </a:lvl4pPr>
            <a:lvl5pPr marL="1219170" indent="-296326">
              <a:buNone/>
              <a:defRPr sz="1333">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BA822995-1844-4B85-89FD-F70A7096EEBE}"/>
              </a:ext>
            </a:extLst>
          </p:cNvPr>
          <p:cNvSpPr>
            <a:spLocks noGrp="1"/>
          </p:cNvSpPr>
          <p:nvPr>
            <p:ph idx="13"/>
          </p:nvPr>
        </p:nvSpPr>
        <p:spPr>
          <a:xfrm>
            <a:off x="6252310" y="1047262"/>
            <a:ext cx="4809717" cy="5098441"/>
          </a:xfrm>
        </p:spPr>
        <p:txBody>
          <a:bodyPr/>
          <a:lstStyle>
            <a:lvl1pPr marL="0" indent="0">
              <a:lnSpc>
                <a:spcPct val="120000"/>
              </a:lnSpc>
              <a:spcAft>
                <a:spcPts val="2400"/>
              </a:spcAft>
              <a:buNone/>
              <a:defRPr sz="1400"/>
            </a:lvl1pPr>
            <a:lvl2pPr marL="156629" indent="-156629">
              <a:lnSpc>
                <a:spcPct val="100000"/>
              </a:lnSpc>
              <a:spcBef>
                <a:spcPts val="2000"/>
              </a:spcBef>
              <a:buFont typeface="Arial" panose="020B0604020202020204" pitchFamily="34" charset="0"/>
              <a:buChar char="•"/>
              <a:defRPr sz="1400"/>
            </a:lvl2pPr>
            <a:lvl3pPr>
              <a:defRPr sz="1200"/>
            </a:lvl3pPr>
            <a:lvl4pPr>
              <a:defRPr sz="1067"/>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98236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DC0698F-EBDF-49FA-A73A-1B335440AF10}"/>
              </a:ext>
            </a:extLst>
          </p:cNvPr>
          <p:cNvSpPr>
            <a:spLocks noGrp="1"/>
          </p:cNvSpPr>
          <p:nvPr>
            <p:ph type="pic" sz="quarter" idx="13"/>
          </p:nvPr>
        </p:nvSpPr>
        <p:spPr>
          <a:xfrm>
            <a:off x="0" y="0"/>
            <a:ext cx="12192000" cy="6858000"/>
          </a:xfrm>
          <a:solidFill>
            <a:schemeClr val="bg2">
              <a:lumMod val="90000"/>
            </a:schemeClr>
          </a:solidFill>
        </p:spPr>
        <p:txBody>
          <a:bodyPr tIns="1554480"/>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7D719527-7B7D-4A2D-ABD1-359B6741A748}" type="slidenum">
              <a:rPr lang="en-US" smtClean="0"/>
              <a:pPr/>
              <a:t>‹#›</a:t>
            </a:fld>
            <a:endParaRPr lang="en-US"/>
          </a:p>
        </p:txBody>
      </p:sp>
      <p:sp>
        <p:nvSpPr>
          <p:cNvPr id="6" name="Freeform 5">
            <a:extLst>
              <a:ext uri="{FF2B5EF4-FFF2-40B4-BE49-F238E27FC236}">
                <a16:creationId xmlns:a16="http://schemas.microsoft.com/office/drawing/2014/main" id="{EB0A5C7A-CAA8-43DD-B541-DCF02544DCA8}"/>
              </a:ext>
            </a:extLst>
          </p:cNvPr>
          <p:cNvSpPr>
            <a:spLocks noEditPoints="1"/>
          </p:cNvSpPr>
          <p:nvPr userDrawn="1"/>
        </p:nvSpPr>
        <p:spPr bwMode="auto">
          <a:xfrm>
            <a:off x="725855" y="6393957"/>
            <a:ext cx="1669365" cy="312609"/>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1733565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D719527-7B7D-4A2D-ABD1-359B6741A748}" type="slidenum">
              <a:rPr lang="en-US" smtClean="0"/>
              <a:t>‹#›</a:t>
            </a:fld>
            <a:endParaRPr lang="en-US"/>
          </a:p>
        </p:txBody>
      </p:sp>
    </p:spTree>
    <p:extLst>
      <p:ext uri="{BB962C8B-B14F-4D97-AF65-F5344CB8AC3E}">
        <p14:creationId xmlns:p14="http://schemas.microsoft.com/office/powerpoint/2010/main" val="3111489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385317-D260-44FB-8736-2D219D28ABAA}" type="datetime1">
              <a:rPr lang="en-US" smtClean="0"/>
              <a:t>3/29/2023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506B41-D723-4B72-A783-24C0BBD8756F}" type="slidenum">
              <a:rPr lang="en-US" smtClean="0"/>
              <a:t>‹#›</a:t>
            </a:fld>
            <a:endParaRPr lang="en-US"/>
          </a:p>
        </p:txBody>
      </p:sp>
    </p:spTree>
    <p:extLst>
      <p:ext uri="{BB962C8B-B14F-4D97-AF65-F5344CB8AC3E}">
        <p14:creationId xmlns:p14="http://schemas.microsoft.com/office/powerpoint/2010/main" val="33204326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w/backgroun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E72A0D-A561-46A7-9B20-91BB8490087A}"/>
              </a:ext>
            </a:extLst>
          </p:cNvPr>
          <p:cNvSpPr/>
          <p:nvPr userDrawn="1"/>
        </p:nvSpPr>
        <p:spPr>
          <a:xfrm>
            <a:off x="0" y="1"/>
            <a:ext cx="12192000" cy="62465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D719527-7B7D-4A2D-ABD1-359B6741A748}" type="slidenum">
              <a:rPr lang="en-US" smtClean="0"/>
              <a:t>‹#›</a:t>
            </a:fld>
            <a:endParaRPr lang="en-US"/>
          </a:p>
        </p:txBody>
      </p:sp>
      <p:sp>
        <p:nvSpPr>
          <p:cNvPr id="11" name="Freeform 5">
            <a:extLst>
              <a:ext uri="{FF2B5EF4-FFF2-40B4-BE49-F238E27FC236}">
                <a16:creationId xmlns:a16="http://schemas.microsoft.com/office/drawing/2014/main" id="{3E27C736-095E-4C51-9197-AD588C450B8D}"/>
              </a:ext>
            </a:extLst>
          </p:cNvPr>
          <p:cNvSpPr>
            <a:spLocks noEditPoints="1"/>
          </p:cNvSpPr>
          <p:nvPr userDrawn="1"/>
        </p:nvSpPr>
        <p:spPr bwMode="auto">
          <a:xfrm>
            <a:off x="725855" y="6393957"/>
            <a:ext cx="1669365" cy="312609"/>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1216528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Only w/bkgd_image bar">
    <p:bg>
      <p:bgPr>
        <a:solidFill>
          <a:schemeClr val="bg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92D0DBD-2D19-47C8-BFE8-5D1014D84882}"/>
              </a:ext>
            </a:extLst>
          </p:cNvPr>
          <p:cNvSpPr>
            <a:spLocks noGrp="1"/>
          </p:cNvSpPr>
          <p:nvPr>
            <p:ph type="pic" sz="quarter" idx="13"/>
          </p:nvPr>
        </p:nvSpPr>
        <p:spPr>
          <a:xfrm>
            <a:off x="-3321" y="0"/>
            <a:ext cx="12195321" cy="6859368"/>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688731 h 5143500"/>
              <a:gd name="connsiteX4" fmla="*/ 0 w 9144000"/>
              <a:gd name="connsiteY4" fmla="*/ 0 h 5143500"/>
              <a:gd name="connsiteX0" fmla="*/ 0 w 9144000"/>
              <a:gd name="connsiteY0" fmla="*/ 0 h 5143500"/>
              <a:gd name="connsiteX1" fmla="*/ 9144000 w 9144000"/>
              <a:gd name="connsiteY1" fmla="*/ 0 h 5143500"/>
              <a:gd name="connsiteX2" fmla="*/ 9144000 w 9144000"/>
              <a:gd name="connsiteY2" fmla="*/ 5143500 h 5143500"/>
              <a:gd name="connsiteX3" fmla="*/ 4454769 w 9144000"/>
              <a:gd name="connsiteY3" fmla="*/ 2743200 h 5143500"/>
              <a:gd name="connsiteX4" fmla="*/ 0 w 9144000"/>
              <a:gd name="connsiteY4" fmla="*/ 688731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5143500 h 5143500"/>
              <a:gd name="connsiteX3" fmla="*/ 8721969 w 9144000"/>
              <a:gd name="connsiteY3" fmla="*/ 293077 h 5143500"/>
              <a:gd name="connsiteX4" fmla="*/ 0 w 9144000"/>
              <a:gd name="connsiteY4" fmla="*/ 688731 h 5143500"/>
              <a:gd name="connsiteX5" fmla="*/ 0 w 9144000"/>
              <a:gd name="connsiteY5" fmla="*/ 0 h 5143500"/>
              <a:gd name="connsiteX0" fmla="*/ 23446 w 9167446"/>
              <a:gd name="connsiteY0" fmla="*/ 0 h 5143500"/>
              <a:gd name="connsiteX1" fmla="*/ 9167446 w 9167446"/>
              <a:gd name="connsiteY1" fmla="*/ 0 h 5143500"/>
              <a:gd name="connsiteX2" fmla="*/ 9167446 w 9167446"/>
              <a:gd name="connsiteY2" fmla="*/ 5143500 h 5143500"/>
              <a:gd name="connsiteX3" fmla="*/ 8745415 w 9167446"/>
              <a:gd name="connsiteY3" fmla="*/ 293077 h 5143500"/>
              <a:gd name="connsiteX4" fmla="*/ 0 w 9167446"/>
              <a:gd name="connsiteY4" fmla="*/ 383931 h 5143500"/>
              <a:gd name="connsiteX5" fmla="*/ 23446 w 9167446"/>
              <a:gd name="connsiteY5" fmla="*/ 0 h 5143500"/>
              <a:gd name="connsiteX0" fmla="*/ 23446 w 9167446"/>
              <a:gd name="connsiteY0" fmla="*/ 0 h 5143500"/>
              <a:gd name="connsiteX1" fmla="*/ 9167446 w 9167446"/>
              <a:gd name="connsiteY1" fmla="*/ 0 h 5143500"/>
              <a:gd name="connsiteX2" fmla="*/ 9167446 w 9167446"/>
              <a:gd name="connsiteY2" fmla="*/ 5143500 h 5143500"/>
              <a:gd name="connsiteX3" fmla="*/ 8745415 w 9167446"/>
              <a:gd name="connsiteY3" fmla="*/ 422031 h 5143500"/>
              <a:gd name="connsiteX4" fmla="*/ 0 w 9167446"/>
              <a:gd name="connsiteY4" fmla="*/ 383931 h 5143500"/>
              <a:gd name="connsiteX5" fmla="*/ 23446 w 9167446"/>
              <a:gd name="connsiteY5" fmla="*/ 0 h 5143500"/>
              <a:gd name="connsiteX0" fmla="*/ 23446 w 9167446"/>
              <a:gd name="connsiteY0" fmla="*/ 0 h 5143500"/>
              <a:gd name="connsiteX1" fmla="*/ 9167446 w 9167446"/>
              <a:gd name="connsiteY1" fmla="*/ 0 h 5143500"/>
              <a:gd name="connsiteX2" fmla="*/ 9167446 w 9167446"/>
              <a:gd name="connsiteY2" fmla="*/ 5143500 h 5143500"/>
              <a:gd name="connsiteX3" fmla="*/ 8932984 w 9167446"/>
              <a:gd name="connsiteY3" fmla="*/ 2625969 h 5143500"/>
              <a:gd name="connsiteX4" fmla="*/ 8745415 w 9167446"/>
              <a:gd name="connsiteY4" fmla="*/ 422031 h 5143500"/>
              <a:gd name="connsiteX5" fmla="*/ 0 w 9167446"/>
              <a:gd name="connsiteY5" fmla="*/ 383931 h 5143500"/>
              <a:gd name="connsiteX6" fmla="*/ 23446 w 9167446"/>
              <a:gd name="connsiteY6" fmla="*/ 0 h 5143500"/>
              <a:gd name="connsiteX0" fmla="*/ 23446 w 9167446"/>
              <a:gd name="connsiteY0" fmla="*/ 0 h 5146431"/>
              <a:gd name="connsiteX1" fmla="*/ 9167446 w 9167446"/>
              <a:gd name="connsiteY1" fmla="*/ 0 h 5146431"/>
              <a:gd name="connsiteX2" fmla="*/ 9167446 w 9167446"/>
              <a:gd name="connsiteY2" fmla="*/ 5143500 h 5146431"/>
              <a:gd name="connsiteX3" fmla="*/ 8839199 w 9167446"/>
              <a:gd name="connsiteY3" fmla="*/ 5146431 h 5146431"/>
              <a:gd name="connsiteX4" fmla="*/ 8745415 w 9167446"/>
              <a:gd name="connsiteY4" fmla="*/ 422031 h 5146431"/>
              <a:gd name="connsiteX5" fmla="*/ 0 w 9167446"/>
              <a:gd name="connsiteY5" fmla="*/ 383931 h 5146431"/>
              <a:gd name="connsiteX6" fmla="*/ 23446 w 9167446"/>
              <a:gd name="connsiteY6" fmla="*/ 0 h 5146431"/>
              <a:gd name="connsiteX0" fmla="*/ 2491 w 9146491"/>
              <a:gd name="connsiteY0" fmla="*/ 0 h 5146431"/>
              <a:gd name="connsiteX1" fmla="*/ 9146491 w 9146491"/>
              <a:gd name="connsiteY1" fmla="*/ 0 h 5146431"/>
              <a:gd name="connsiteX2" fmla="*/ 9146491 w 9146491"/>
              <a:gd name="connsiteY2" fmla="*/ 5143500 h 5146431"/>
              <a:gd name="connsiteX3" fmla="*/ 8818244 w 9146491"/>
              <a:gd name="connsiteY3" fmla="*/ 5146431 h 5146431"/>
              <a:gd name="connsiteX4" fmla="*/ 8724460 w 9146491"/>
              <a:gd name="connsiteY4" fmla="*/ 422031 h 5146431"/>
              <a:gd name="connsiteX5" fmla="*/ 0 w 9146491"/>
              <a:gd name="connsiteY5" fmla="*/ 435366 h 5146431"/>
              <a:gd name="connsiteX6" fmla="*/ 2491 w 9146491"/>
              <a:gd name="connsiteY6" fmla="*/ 0 h 5146431"/>
              <a:gd name="connsiteX0" fmla="*/ 2491 w 9146491"/>
              <a:gd name="connsiteY0" fmla="*/ 0 h 5146431"/>
              <a:gd name="connsiteX1" fmla="*/ 9146491 w 9146491"/>
              <a:gd name="connsiteY1" fmla="*/ 0 h 5146431"/>
              <a:gd name="connsiteX2" fmla="*/ 9146491 w 9146491"/>
              <a:gd name="connsiteY2" fmla="*/ 5143500 h 5146431"/>
              <a:gd name="connsiteX3" fmla="*/ 8818244 w 9146491"/>
              <a:gd name="connsiteY3" fmla="*/ 5146431 h 5146431"/>
              <a:gd name="connsiteX4" fmla="*/ 8684455 w 9146491"/>
              <a:gd name="connsiteY4" fmla="*/ 427746 h 5146431"/>
              <a:gd name="connsiteX5" fmla="*/ 0 w 9146491"/>
              <a:gd name="connsiteY5" fmla="*/ 435366 h 5146431"/>
              <a:gd name="connsiteX6" fmla="*/ 2491 w 9146491"/>
              <a:gd name="connsiteY6" fmla="*/ 0 h 5146431"/>
              <a:gd name="connsiteX0" fmla="*/ 2491 w 9146491"/>
              <a:gd name="connsiteY0" fmla="*/ 0 h 5146431"/>
              <a:gd name="connsiteX1" fmla="*/ 9146491 w 9146491"/>
              <a:gd name="connsiteY1" fmla="*/ 0 h 5146431"/>
              <a:gd name="connsiteX2" fmla="*/ 9146491 w 9146491"/>
              <a:gd name="connsiteY2" fmla="*/ 5143500 h 5146431"/>
              <a:gd name="connsiteX3" fmla="*/ 8688704 w 9146491"/>
              <a:gd name="connsiteY3" fmla="*/ 5146431 h 5146431"/>
              <a:gd name="connsiteX4" fmla="*/ 8684455 w 9146491"/>
              <a:gd name="connsiteY4" fmla="*/ 427746 h 5146431"/>
              <a:gd name="connsiteX5" fmla="*/ 0 w 9146491"/>
              <a:gd name="connsiteY5" fmla="*/ 435366 h 5146431"/>
              <a:gd name="connsiteX6" fmla="*/ 2491 w 9146491"/>
              <a:gd name="connsiteY6" fmla="*/ 0 h 5146431"/>
              <a:gd name="connsiteX0" fmla="*/ 2491 w 9146491"/>
              <a:gd name="connsiteY0" fmla="*/ 0 h 5146431"/>
              <a:gd name="connsiteX1" fmla="*/ 9146491 w 9146491"/>
              <a:gd name="connsiteY1" fmla="*/ 0 h 5146431"/>
              <a:gd name="connsiteX2" fmla="*/ 9146491 w 9146491"/>
              <a:gd name="connsiteY2" fmla="*/ 5143500 h 5146431"/>
              <a:gd name="connsiteX3" fmla="*/ 8688704 w 9146491"/>
              <a:gd name="connsiteY3" fmla="*/ 5146431 h 5146431"/>
              <a:gd name="connsiteX4" fmla="*/ 8684455 w 9146491"/>
              <a:gd name="connsiteY4" fmla="*/ 431556 h 5146431"/>
              <a:gd name="connsiteX5" fmla="*/ 0 w 9146491"/>
              <a:gd name="connsiteY5" fmla="*/ 435366 h 5146431"/>
              <a:gd name="connsiteX6" fmla="*/ 2491 w 9146491"/>
              <a:gd name="connsiteY6" fmla="*/ 0 h 5146431"/>
              <a:gd name="connsiteX0" fmla="*/ 2491 w 9146491"/>
              <a:gd name="connsiteY0" fmla="*/ 0 h 5144526"/>
              <a:gd name="connsiteX1" fmla="*/ 9146491 w 9146491"/>
              <a:gd name="connsiteY1" fmla="*/ 0 h 5144526"/>
              <a:gd name="connsiteX2" fmla="*/ 9146491 w 9146491"/>
              <a:gd name="connsiteY2" fmla="*/ 5143500 h 5144526"/>
              <a:gd name="connsiteX3" fmla="*/ 8696324 w 9146491"/>
              <a:gd name="connsiteY3" fmla="*/ 5144526 h 5144526"/>
              <a:gd name="connsiteX4" fmla="*/ 8684455 w 9146491"/>
              <a:gd name="connsiteY4" fmla="*/ 431556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4455 w 9146491"/>
              <a:gd name="connsiteY4" fmla="*/ 431556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90170 w 9146491"/>
              <a:gd name="connsiteY4" fmla="*/ 433461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78740 w 9146491"/>
              <a:gd name="connsiteY4" fmla="*/ 435366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0645 w 9146491"/>
              <a:gd name="connsiteY4" fmla="*/ 433461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0645 w 9146491"/>
              <a:gd name="connsiteY4" fmla="*/ 439176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2550 w 9146491"/>
              <a:gd name="connsiteY4" fmla="*/ 439176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6360 w 9146491"/>
              <a:gd name="connsiteY4" fmla="*/ 439176 h 5144526"/>
              <a:gd name="connsiteX5" fmla="*/ 0 w 9146491"/>
              <a:gd name="connsiteY5" fmla="*/ 435366 h 5144526"/>
              <a:gd name="connsiteX6" fmla="*/ 2491 w 9146491"/>
              <a:gd name="connsiteY6" fmla="*/ 0 h 5144526"/>
              <a:gd name="connsiteX0" fmla="*/ 586 w 9144586"/>
              <a:gd name="connsiteY0" fmla="*/ 0 h 5144526"/>
              <a:gd name="connsiteX1" fmla="*/ 9144586 w 9144586"/>
              <a:gd name="connsiteY1" fmla="*/ 0 h 5144526"/>
              <a:gd name="connsiteX2" fmla="*/ 9144586 w 9144586"/>
              <a:gd name="connsiteY2" fmla="*/ 5143500 h 5144526"/>
              <a:gd name="connsiteX3" fmla="*/ 8684894 w 9144586"/>
              <a:gd name="connsiteY3" fmla="*/ 5144526 h 5144526"/>
              <a:gd name="connsiteX4" fmla="*/ 8684455 w 9144586"/>
              <a:gd name="connsiteY4" fmla="*/ 439176 h 5144526"/>
              <a:gd name="connsiteX5" fmla="*/ 0 w 9144586"/>
              <a:gd name="connsiteY5" fmla="*/ 435366 h 5144526"/>
              <a:gd name="connsiteX6" fmla="*/ 586 w 9144586"/>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6360 w 9146491"/>
              <a:gd name="connsiteY4" fmla="*/ 439176 h 5144526"/>
              <a:gd name="connsiteX5" fmla="*/ 0 w 9146491"/>
              <a:gd name="connsiteY5" fmla="*/ 437271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6360 w 9146491"/>
              <a:gd name="connsiteY4" fmla="*/ 439176 h 5144526"/>
              <a:gd name="connsiteX5" fmla="*/ 0 w 9146491"/>
              <a:gd name="connsiteY5" fmla="*/ 43917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6360 w 9146491"/>
              <a:gd name="connsiteY4" fmla="*/ 439176 h 5144526"/>
              <a:gd name="connsiteX5" fmla="*/ 0 w 9146491"/>
              <a:gd name="connsiteY5" fmla="*/ 439176 h 5144526"/>
              <a:gd name="connsiteX6" fmla="*/ 2491 w 9146491"/>
              <a:gd name="connsiteY6" fmla="*/ 0 h 51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6491" h="5144526">
                <a:moveTo>
                  <a:pt x="2491" y="0"/>
                </a:moveTo>
                <a:lnTo>
                  <a:pt x="9146491" y="0"/>
                </a:lnTo>
                <a:lnTo>
                  <a:pt x="9146491" y="5143500"/>
                </a:lnTo>
                <a:lnTo>
                  <a:pt x="8686799" y="5144526"/>
                </a:lnTo>
                <a:cubicBezTo>
                  <a:pt x="8685383" y="3571631"/>
                  <a:pt x="8687776" y="2012071"/>
                  <a:pt x="8686360" y="439176"/>
                </a:cubicBezTo>
                <a:lnTo>
                  <a:pt x="0" y="439176"/>
                </a:lnTo>
                <a:cubicBezTo>
                  <a:pt x="830" y="353109"/>
                  <a:pt x="1661" y="145122"/>
                  <a:pt x="2491" y="0"/>
                </a:cubicBezTo>
                <a:close/>
              </a:path>
            </a:pathLst>
          </a:custGeom>
          <a:solidFill>
            <a:schemeClr val="bg2">
              <a:lumMod val="90000"/>
            </a:schemeClr>
          </a:solidFill>
        </p:spPr>
        <p:txBody>
          <a:bodyPr/>
          <a:lstStyle>
            <a:lvl1pPr marL="0" indent="0" algn="ctr">
              <a:buNone/>
              <a:defRPr/>
            </a:lvl1pPr>
          </a:lstStyle>
          <a:p>
            <a:r>
              <a:rPr lang="en-US"/>
              <a:t>Click icon to add picture</a:t>
            </a:r>
            <a:endParaRPr lang="en-US" dirty="0"/>
          </a:p>
        </p:txBody>
      </p:sp>
      <p:sp>
        <p:nvSpPr>
          <p:cNvPr id="5" name="Slide Number Placeholder 4"/>
          <p:cNvSpPr>
            <a:spLocks noGrp="1"/>
          </p:cNvSpPr>
          <p:nvPr>
            <p:ph type="sldNum" sz="quarter" idx="12"/>
          </p:nvPr>
        </p:nvSpPr>
        <p:spPr/>
        <p:txBody>
          <a:bodyPr/>
          <a:lstStyle/>
          <a:p>
            <a:fld id="{7D719527-7B7D-4A2D-ABD1-359B6741A748}" type="slidenum">
              <a:rPr lang="en-US" smtClean="0"/>
              <a:t>‹#›</a:t>
            </a:fld>
            <a:endParaRPr lang="en-US"/>
          </a:p>
        </p:txBody>
      </p:sp>
      <p:sp>
        <p:nvSpPr>
          <p:cNvPr id="11" name="Freeform 5">
            <a:extLst>
              <a:ext uri="{FF2B5EF4-FFF2-40B4-BE49-F238E27FC236}">
                <a16:creationId xmlns:a16="http://schemas.microsoft.com/office/drawing/2014/main" id="{3E27C736-095E-4C51-9197-AD588C450B8D}"/>
              </a:ext>
            </a:extLst>
          </p:cNvPr>
          <p:cNvSpPr>
            <a:spLocks noEditPoints="1"/>
          </p:cNvSpPr>
          <p:nvPr userDrawn="1"/>
        </p:nvSpPr>
        <p:spPr bwMode="auto">
          <a:xfrm>
            <a:off x="725855" y="6393957"/>
            <a:ext cx="1669365" cy="312609"/>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660400" y="1463632"/>
            <a:ext cx="9601200" cy="929749"/>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C612CE87-21AB-4B74-A011-BD24041C27F6}"/>
              </a:ext>
            </a:extLst>
          </p:cNvPr>
          <p:cNvSpPr>
            <a:spLocks noGrp="1"/>
          </p:cNvSpPr>
          <p:nvPr>
            <p:ph type="body" sz="quarter" idx="14"/>
          </p:nvPr>
        </p:nvSpPr>
        <p:spPr>
          <a:xfrm>
            <a:off x="660401" y="3020102"/>
            <a:ext cx="2614084" cy="3110189"/>
          </a:xfrm>
        </p:spPr>
        <p:txBody>
          <a:bodyPr/>
          <a:lstStyle>
            <a:lvl1pPr marL="0" indent="0">
              <a:lnSpc>
                <a:spcPct val="120000"/>
              </a:lnSpc>
              <a:buNone/>
              <a:defRPr>
                <a:solidFill>
                  <a:schemeClr val="tx2"/>
                </a:solidFill>
              </a:defRPr>
            </a:lvl1pPr>
            <a:lvl2pPr marL="304792" indent="-304792">
              <a:lnSpc>
                <a:spcPct val="100000"/>
              </a:lnSpc>
              <a:spcBef>
                <a:spcPts val="400"/>
              </a:spcBef>
              <a:buFont typeface="Arial" panose="020B0604020202020204" pitchFamily="34" charset="0"/>
              <a:buChar char="•"/>
              <a:defRPr>
                <a:solidFill>
                  <a:schemeClr val="tx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093128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hart_Tab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60400" y="1483785"/>
            <a:ext cx="4815840" cy="4661919"/>
          </a:xfrm>
        </p:spPr>
        <p:txBody>
          <a:bodyPr/>
          <a:lstStyle>
            <a:lvl1pPr marL="230712" indent="-230712">
              <a:lnSpc>
                <a:spcPct val="100000"/>
              </a:lnSpc>
              <a:spcBef>
                <a:spcPts val="4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07CECDB5-813F-44A7-A308-C2E59BAB2159}"/>
              </a:ext>
            </a:extLst>
          </p:cNvPr>
          <p:cNvSpPr>
            <a:spLocks noGrp="1"/>
          </p:cNvSpPr>
          <p:nvPr>
            <p:ph idx="13"/>
          </p:nvPr>
        </p:nvSpPr>
        <p:spPr>
          <a:xfrm>
            <a:off x="5927060" y="1483785"/>
            <a:ext cx="4815840" cy="4661919"/>
          </a:xfrm>
        </p:spPr>
        <p:txBody>
          <a:bodyPr/>
          <a:lstStyle>
            <a:lvl1pPr marL="230712" indent="-230712">
              <a:lnSpc>
                <a:spcPct val="100000"/>
              </a:lnSpc>
              <a:spcBef>
                <a:spcPts val="4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7810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Four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60400" y="1483785"/>
            <a:ext cx="4815840" cy="2173816"/>
          </a:xfrm>
        </p:spPr>
        <p:txBody>
          <a:bodyPr/>
          <a:lstStyle>
            <a:lvl1pPr marL="230712" indent="-230712">
              <a:lnSpc>
                <a:spcPct val="100000"/>
              </a:lnSpc>
              <a:spcBef>
                <a:spcPts val="4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07CECDB5-813F-44A7-A308-C2E59BAB2159}"/>
              </a:ext>
            </a:extLst>
          </p:cNvPr>
          <p:cNvSpPr>
            <a:spLocks noGrp="1"/>
          </p:cNvSpPr>
          <p:nvPr>
            <p:ph idx="13"/>
          </p:nvPr>
        </p:nvSpPr>
        <p:spPr>
          <a:xfrm>
            <a:off x="6400799" y="1483785"/>
            <a:ext cx="4815840" cy="2173816"/>
          </a:xfrm>
        </p:spPr>
        <p:txBody>
          <a:bodyPr/>
          <a:lstStyle>
            <a:lvl1pPr marL="230712" indent="-230712">
              <a:lnSpc>
                <a:spcPct val="100000"/>
              </a:lnSpc>
              <a:spcBef>
                <a:spcPts val="4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FACA3486-D945-4810-86FB-CFE25496D8CE}"/>
              </a:ext>
            </a:extLst>
          </p:cNvPr>
          <p:cNvSpPr>
            <a:spLocks noGrp="1"/>
          </p:cNvSpPr>
          <p:nvPr>
            <p:ph idx="14"/>
          </p:nvPr>
        </p:nvSpPr>
        <p:spPr>
          <a:xfrm>
            <a:off x="660400" y="3961479"/>
            <a:ext cx="4815840" cy="2173816"/>
          </a:xfrm>
        </p:spPr>
        <p:txBody>
          <a:bodyPr/>
          <a:lstStyle>
            <a:lvl1pPr marL="230712" indent="-230712">
              <a:lnSpc>
                <a:spcPct val="100000"/>
              </a:lnSpc>
              <a:spcBef>
                <a:spcPts val="4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CC97F3C2-9B44-4B13-92ED-0E8BB5C6D9DC}"/>
              </a:ext>
            </a:extLst>
          </p:cNvPr>
          <p:cNvSpPr>
            <a:spLocks noGrp="1"/>
          </p:cNvSpPr>
          <p:nvPr>
            <p:ph idx="15"/>
          </p:nvPr>
        </p:nvSpPr>
        <p:spPr>
          <a:xfrm>
            <a:off x="6400799" y="3961479"/>
            <a:ext cx="4815840" cy="2173816"/>
          </a:xfrm>
        </p:spPr>
        <p:txBody>
          <a:bodyPr/>
          <a:lstStyle>
            <a:lvl1pPr marL="230712" indent="-230712">
              <a:lnSpc>
                <a:spcPct val="100000"/>
              </a:lnSpc>
              <a:spcBef>
                <a:spcPts val="400"/>
              </a:spcBef>
              <a:defRPr sz="1600"/>
            </a:lvl1pPr>
            <a:lvl2pPr marL="459306" indent="-228594">
              <a:lnSpc>
                <a:spcPct val="100000"/>
              </a:lnSpc>
              <a:spcBef>
                <a:spcPts val="400"/>
              </a:spcBef>
              <a:defRPr sz="1467"/>
            </a:lvl2pPr>
            <a:lvl3pPr marL="690016" indent="-230712">
              <a:lnSpc>
                <a:spcPct val="100000"/>
              </a:lnSpc>
              <a:spcBef>
                <a:spcPts val="400"/>
              </a:spcBef>
              <a:defRPr sz="1333"/>
            </a:lvl3pPr>
            <a:lvl4pPr marL="920728" indent="-230712">
              <a:lnSpc>
                <a:spcPct val="100000"/>
              </a:lnSpc>
              <a:spcBef>
                <a:spcPts val="400"/>
              </a:spcBef>
              <a:defRPr sz="1200"/>
            </a:lvl4pPr>
            <a:lvl5pPr marL="1138738" indent="-218012">
              <a:lnSpc>
                <a:spcPct val="100000"/>
              </a:lnSpc>
              <a:spcBef>
                <a:spcPts val="400"/>
              </a:spcBef>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0989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Only w/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27E53A-D5D5-477E-B569-A07974DC097C}"/>
              </a:ext>
            </a:extLst>
          </p:cNvPr>
          <p:cNvSpPr>
            <a:spLocks noGrp="1"/>
          </p:cNvSpPr>
          <p:nvPr>
            <p:ph type="pic" sz="quarter" idx="13"/>
          </p:nvPr>
        </p:nvSpPr>
        <p:spPr>
          <a:xfrm>
            <a:off x="11594592" y="0"/>
            <a:ext cx="597408" cy="6858000"/>
          </a:xfrm>
          <a:solidFill>
            <a:schemeClr val="bg2"/>
          </a:solidFill>
        </p:spPr>
        <p:txBody>
          <a:bodyPr tIns="1005840" anchor="t" anchorCtr="0"/>
          <a:lstStyle>
            <a:lvl1pPr marL="0" indent="0" algn="ctr">
              <a:buNone/>
              <a:defRPr sz="1400"/>
            </a:lvl1p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D719527-7B7D-4A2D-ABD1-359B6741A748}" type="slidenum">
              <a:rPr lang="en-US" smtClean="0"/>
              <a:t>‹#›</a:t>
            </a:fld>
            <a:endParaRPr lang="en-US"/>
          </a:p>
        </p:txBody>
      </p:sp>
    </p:spTree>
    <p:extLst>
      <p:ext uri="{BB962C8B-B14F-4D97-AF65-F5344CB8AC3E}">
        <p14:creationId xmlns:p14="http://schemas.microsoft.com/office/powerpoint/2010/main" val="3802085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719527-7B7D-4A2D-ABD1-359B6741A748}" type="slidenum">
              <a:rPr lang="en-US" smtClean="0"/>
              <a:t>‹#›</a:t>
            </a:fld>
            <a:endParaRPr lang="en-US"/>
          </a:p>
        </p:txBody>
      </p:sp>
    </p:spTree>
    <p:extLst>
      <p:ext uri="{BB962C8B-B14F-4D97-AF65-F5344CB8AC3E}">
        <p14:creationId xmlns:p14="http://schemas.microsoft.com/office/powerpoint/2010/main" val="18812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F2D55C-69BA-4C85-A6B2-CC49EFDB4F5F}" type="datetime1">
              <a:rPr lang="en-US" smtClean="0"/>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506B41-D723-4B72-A783-24C0BBD8756F}" type="slidenum">
              <a:rPr lang="en-US" smtClean="0"/>
              <a:t>‹#›</a:t>
            </a:fld>
            <a:endParaRPr lang="en-US"/>
          </a:p>
        </p:txBody>
      </p:sp>
    </p:spTree>
    <p:extLst>
      <p:ext uri="{BB962C8B-B14F-4D97-AF65-F5344CB8AC3E}">
        <p14:creationId xmlns:p14="http://schemas.microsoft.com/office/powerpoint/2010/main" val="226555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4D8C7-35FC-4CA9-8436-CD8B746F2B82}" type="datetime1">
              <a:rPr lang="en-US" smtClean="0"/>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506B41-D723-4B72-A783-24C0BBD8756F}" type="slidenum">
              <a:rPr lang="en-US" smtClean="0"/>
              <a:t>‹#›</a:t>
            </a:fld>
            <a:endParaRPr lang="en-US"/>
          </a:p>
        </p:txBody>
      </p:sp>
    </p:spTree>
    <p:extLst>
      <p:ext uri="{BB962C8B-B14F-4D97-AF65-F5344CB8AC3E}">
        <p14:creationId xmlns:p14="http://schemas.microsoft.com/office/powerpoint/2010/main" val="2261421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20B354-B925-486C-8FFF-C49967725EB6}" type="datetime1">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06B41-D723-4B72-A783-24C0BBD8756F}" type="slidenum">
              <a:rPr lang="en-US" smtClean="0"/>
              <a:t>‹#›</a:t>
            </a:fld>
            <a:endParaRPr lang="en-US"/>
          </a:p>
        </p:txBody>
      </p:sp>
    </p:spTree>
    <p:extLst>
      <p:ext uri="{BB962C8B-B14F-4D97-AF65-F5344CB8AC3E}">
        <p14:creationId xmlns:p14="http://schemas.microsoft.com/office/powerpoint/2010/main" val="1719832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D1518-DABD-487D-BD49-812676ABE134}" type="datetime1">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06B41-D723-4B72-A783-24C0BBD8756F}" type="slidenum">
              <a:rPr lang="en-US" smtClean="0"/>
              <a:t>‹#›</a:t>
            </a:fld>
            <a:endParaRPr lang="en-US"/>
          </a:p>
        </p:txBody>
      </p:sp>
    </p:spTree>
    <p:extLst>
      <p:ext uri="{BB962C8B-B14F-4D97-AF65-F5344CB8AC3E}">
        <p14:creationId xmlns:p14="http://schemas.microsoft.com/office/powerpoint/2010/main" val="1250420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88729-EA39-49C9-B869-7FD3589C5690}" type="datetime1">
              <a:rPr lang="en-US" smtClean="0"/>
              <a:t>3/29/2023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06B41-D723-4B72-A783-24C0BBD8756F}" type="slidenum">
              <a:rPr lang="en-US" smtClean="0"/>
              <a:t>‹#›</a:t>
            </a:fld>
            <a:endParaRPr lang="en-US"/>
          </a:p>
        </p:txBody>
      </p:sp>
    </p:spTree>
    <p:extLst>
      <p:ext uri="{BB962C8B-B14F-4D97-AF65-F5344CB8AC3E}">
        <p14:creationId xmlns:p14="http://schemas.microsoft.com/office/powerpoint/2010/main" val="1156988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accent4">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7" name="Rectangle 6"/>
          <p:cNvSpPr/>
          <p:nvPr/>
        </p:nvSpPr>
        <p:spPr bwMode="ltGray">
          <a:xfrm>
            <a:off x="2" y="3"/>
            <a:ext cx="12191999" cy="1433733"/>
          </a:xfrm>
          <a:prstGeom prst="rect">
            <a:avLst/>
          </a:prstGeom>
          <a:solidFill>
            <a:schemeClr val="tx1">
              <a:lumMod val="50000"/>
            </a:schemeClr>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4"/>
            <a:ext cx="109728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1E74758-5552-42AA-B300-BFCA5E7C5F2D}" type="datetime1">
              <a:rPr lang="en-US" smtClean="0"/>
              <a:t>3/29/2023</a:t>
            </a:fld>
            <a:endParaRPr lang="en-US"/>
          </a:p>
        </p:txBody>
      </p:sp>
      <p:sp>
        <p:nvSpPr>
          <p:cNvPr id="5" name="Footer Placeholder 4"/>
          <p:cNvSpPr>
            <a:spLocks noGrp="1"/>
          </p:cNvSpPr>
          <p:nvPr>
            <p:ph type="ftr" sz="quarter" idx="3"/>
          </p:nvPr>
        </p:nvSpPr>
        <p:spPr>
          <a:xfrm>
            <a:off x="3520797"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10939196"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CDFA65B0-F01E-436A-9184-DF59B4F508B6}" type="slidenum">
              <a:rPr lang="en-US" smtClean="0"/>
              <a:pPr/>
              <a:t>‹#›</a:t>
            </a:fld>
            <a:endParaRPr lang="en-US"/>
          </a:p>
        </p:txBody>
      </p:sp>
    </p:spTree>
    <p:extLst>
      <p:ext uri="{BB962C8B-B14F-4D97-AF65-F5344CB8AC3E}">
        <p14:creationId xmlns:p14="http://schemas.microsoft.com/office/powerpoint/2010/main" val="40856438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500" b="1" kern="1200">
          <a:solidFill>
            <a:schemeClr val="bg1"/>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2940" y="436881"/>
            <a:ext cx="9602485" cy="85867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60400" y="2426207"/>
            <a:ext cx="9602485" cy="372694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815321" y="6441450"/>
            <a:ext cx="401319" cy="194925"/>
          </a:xfrm>
          <a:prstGeom prst="rect">
            <a:avLst/>
          </a:prstGeom>
        </p:spPr>
        <p:txBody>
          <a:bodyPr vert="horz" wrap="square" lIns="0" tIns="0" rIns="0" bIns="0" rtlCol="0" anchor="ctr">
            <a:spAutoFit/>
          </a:bodyPr>
          <a:lstStyle>
            <a:lvl1pPr algn="r">
              <a:defRPr sz="1267">
                <a:solidFill>
                  <a:srgbClr val="7F7F7F"/>
                </a:solidFill>
              </a:defRPr>
            </a:lvl1pPr>
          </a:lstStyle>
          <a:p>
            <a:fld id="{7D719527-7B7D-4A2D-ABD1-359B6741A748}" type="slidenum">
              <a:rPr lang="en-US" smtClean="0"/>
              <a:pPr/>
              <a:t>‹#›</a:t>
            </a:fld>
            <a:endParaRPr lang="en-US"/>
          </a:p>
        </p:txBody>
      </p:sp>
      <p:sp>
        <p:nvSpPr>
          <p:cNvPr id="10" name="Freeform 5">
            <a:extLst>
              <a:ext uri="{FF2B5EF4-FFF2-40B4-BE49-F238E27FC236}">
                <a16:creationId xmlns:a16="http://schemas.microsoft.com/office/drawing/2014/main" id="{584AF6AD-8EEC-4BEF-8B65-D33DC6250B18}"/>
              </a:ext>
            </a:extLst>
          </p:cNvPr>
          <p:cNvSpPr>
            <a:spLocks noEditPoints="1"/>
          </p:cNvSpPr>
          <p:nvPr userDrawn="1"/>
        </p:nvSpPr>
        <p:spPr bwMode="auto">
          <a:xfrm>
            <a:off x="725855" y="6393957"/>
            <a:ext cx="1669365" cy="312609"/>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5" name="Rectangle 14">
            <a:extLst>
              <a:ext uri="{FF2B5EF4-FFF2-40B4-BE49-F238E27FC236}">
                <a16:creationId xmlns:a16="http://schemas.microsoft.com/office/drawing/2014/main" id="{E3B0923C-66F3-41D3-81E0-20E2A2A9705A}"/>
              </a:ext>
            </a:extLst>
          </p:cNvPr>
          <p:cNvSpPr/>
          <p:nvPr userDrawn="1"/>
        </p:nvSpPr>
        <p:spPr>
          <a:xfrm>
            <a:off x="11594592" y="0"/>
            <a:ext cx="5974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44435076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Lst>
  <p:hf hdr="0" ftr="0" dt="0"/>
  <p:txStyles>
    <p:titleStyle>
      <a:lvl1pPr algn="l" defTabSz="914377"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313259" indent="-313259" algn="l" defTabSz="914377" rtl="0" eaLnBrk="1" latinLnBrk="0" hangingPunct="1">
        <a:lnSpc>
          <a:spcPct val="110000"/>
        </a:lnSpc>
        <a:spcBef>
          <a:spcPts val="800"/>
        </a:spcBef>
        <a:buFont typeface="Arial" panose="020B0604020202020204" pitchFamily="34" charset="0"/>
        <a:buChar char="•"/>
        <a:defRPr sz="1867" kern="1200">
          <a:solidFill>
            <a:schemeClr val="tx1"/>
          </a:solidFill>
          <a:latin typeface="+mn-lt"/>
          <a:ea typeface="+mn-ea"/>
          <a:cs typeface="+mn-cs"/>
        </a:defRPr>
      </a:lvl1pPr>
      <a:lvl2pPr marL="609585" indent="-296326" algn="l" defTabSz="914377" rtl="0" eaLnBrk="1" latinLnBrk="0" hangingPunct="1">
        <a:lnSpc>
          <a:spcPct val="110000"/>
        </a:lnSpc>
        <a:spcBef>
          <a:spcPts val="800"/>
        </a:spcBef>
        <a:buClrTx/>
        <a:buFont typeface="Arial" panose="020B0604020202020204" pitchFamily="34" charset="0"/>
        <a:buChar char="–"/>
        <a:defRPr sz="1600" kern="1200">
          <a:solidFill>
            <a:schemeClr val="tx1"/>
          </a:solidFill>
          <a:latin typeface="+mn-lt"/>
          <a:ea typeface="+mn-ea"/>
          <a:cs typeface="+mn-cs"/>
        </a:defRPr>
      </a:lvl2pPr>
      <a:lvl3pPr marL="922844" indent="-313259" algn="l" defTabSz="914377" rtl="0" eaLnBrk="1" latinLnBrk="0" hangingPunct="1">
        <a:lnSpc>
          <a:spcPct val="110000"/>
        </a:lnSpc>
        <a:spcBef>
          <a:spcPts val="800"/>
        </a:spcBef>
        <a:buFont typeface="Arial" panose="020B0604020202020204" pitchFamily="34" charset="0"/>
        <a:buChar char="•"/>
        <a:defRPr sz="1467" kern="1200">
          <a:solidFill>
            <a:schemeClr val="tx1"/>
          </a:solidFill>
          <a:latin typeface="+mn-lt"/>
          <a:ea typeface="+mn-ea"/>
          <a:cs typeface="+mn-cs"/>
        </a:defRPr>
      </a:lvl3pPr>
      <a:lvl4pPr marL="1219170" indent="-296326" algn="l" defTabSz="914377" rtl="0" eaLnBrk="1" latinLnBrk="0" hangingPunct="1">
        <a:lnSpc>
          <a:spcPct val="110000"/>
        </a:lnSpc>
        <a:spcBef>
          <a:spcPts val="800"/>
        </a:spcBef>
        <a:buFont typeface="Arial" panose="020B0604020202020204" pitchFamily="34" charset="0"/>
        <a:buChar char="–"/>
        <a:defRPr sz="1333" kern="1200">
          <a:solidFill>
            <a:schemeClr val="tx1"/>
          </a:solidFill>
          <a:latin typeface="+mn-lt"/>
          <a:ea typeface="+mn-ea"/>
          <a:cs typeface="+mn-cs"/>
        </a:defRPr>
      </a:lvl4pPr>
      <a:lvl5pPr marL="1532428" indent="-313259" algn="l" defTabSz="914377" rtl="0" eaLnBrk="1" latinLnBrk="0" hangingPunct="1">
        <a:lnSpc>
          <a:spcPct val="11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orient="horz" pos="1255">
          <p15:clr>
            <a:srgbClr val="F26B43"/>
          </p15:clr>
        </p15:guide>
        <p15:guide id="3" pos="5300">
          <p15:clr>
            <a:srgbClr val="F26B43"/>
          </p15:clr>
        </p15:guide>
        <p15:guide id="4" orient="horz" pos="2907">
          <p15:clr>
            <a:srgbClr val="F26B43"/>
          </p15:clr>
        </p15:guide>
        <p15:guide id="5" orient="horz" pos="612">
          <p15:clr>
            <a:srgbClr val="F26B43"/>
          </p15:clr>
        </p15:guide>
        <p15:guide id="6" orient="horz" pos="577">
          <p15:clr>
            <a:srgbClr val="F26B43"/>
          </p15:clr>
        </p15:guide>
        <p15:guide id="7" orient="horz" pos="205">
          <p15:clr>
            <a:srgbClr val="F26B43"/>
          </p15:clr>
        </p15:guide>
        <p15:guide id="9" orient="horz" pos="1145">
          <p15:clr>
            <a:srgbClr val="F26B43"/>
          </p15:clr>
        </p15:guide>
        <p15:guide id="10" orient="horz" pos="2951">
          <p15:clr>
            <a:srgbClr val="F26B43"/>
          </p15:clr>
        </p15:guide>
        <p15:guide id="11" pos="4848">
          <p15:clr>
            <a:srgbClr val="F26B43"/>
          </p15:clr>
        </p15:guide>
        <p15:guide id="12" orient="horz" pos="3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habre@usc.ed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31.svg"/><Relationship Id="rId7" Type="http://schemas.openxmlformats.org/officeDocument/2006/relationships/image" Target="../media/image23.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30.png"/><Relationship Id="rId16"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33.sv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0.png"/><Relationship Id="rId9" Type="http://schemas.openxmlformats.org/officeDocument/2006/relationships/image" Target="../media/image29.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arcg.is/1y8KHn" TargetMode="External"/><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www.madres.usc.edu/"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doi.org/10.1787/4a4dc6ca-en" TargetMode="Externa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mailto:habre@usc.edu"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www.healtheffects.org/sites/default/files/hagino-break-wear-particles-emissions.pdf" TargetMode="External"/><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787/4a4dc6ca-en" TargetMode="External"/><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787/4a4dc6ca-en" TargetMode="External"/><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FFA2-1FBB-4547-AE3A-CD9716581BCE}"/>
              </a:ext>
            </a:extLst>
          </p:cNvPr>
          <p:cNvSpPr>
            <a:spLocks noGrp="1"/>
          </p:cNvSpPr>
          <p:nvPr>
            <p:ph type="ctrTitle"/>
          </p:nvPr>
        </p:nvSpPr>
        <p:spPr>
          <a:xfrm>
            <a:off x="990600" y="724426"/>
            <a:ext cx="10210800" cy="1901815"/>
          </a:xfrm>
        </p:spPr>
        <p:txBody>
          <a:bodyPr>
            <a:noAutofit/>
          </a:bodyPr>
          <a:lstStyle/>
          <a:p>
            <a:r>
              <a:rPr lang="en-US" sz="4800" b="1" dirty="0"/>
              <a:t>Non-Exhaust Emissions, Exposures, and Health Risks from Transportation</a:t>
            </a:r>
            <a:endParaRPr lang="en-US" sz="6600" i="1" dirty="0">
              <a:solidFill>
                <a:schemeClr val="accent4">
                  <a:lumMod val="50000"/>
                </a:schemeClr>
              </a:solidFill>
            </a:endParaRPr>
          </a:p>
        </p:txBody>
      </p:sp>
      <p:pic>
        <p:nvPicPr>
          <p:cNvPr id="5" name="Picture 4">
            <a:extLst>
              <a:ext uri="{FF2B5EF4-FFF2-40B4-BE49-F238E27FC236}">
                <a16:creationId xmlns:a16="http://schemas.microsoft.com/office/drawing/2014/main" id="{C6CDEB7A-AE35-4B16-B4AC-EB9D37F24D04}"/>
              </a:ext>
            </a:extLst>
          </p:cNvPr>
          <p:cNvPicPr>
            <a:picLocks noChangeAspect="1"/>
          </p:cNvPicPr>
          <p:nvPr/>
        </p:nvPicPr>
        <p:blipFill rotWithShape="1">
          <a:blip r:embed="rId3">
            <a:extLst>
              <a:ext uri="{28A0092B-C50C-407E-A947-70E740481C1C}">
                <a14:useLocalDpi xmlns:a14="http://schemas.microsoft.com/office/drawing/2010/main" val="0"/>
              </a:ext>
            </a:extLst>
          </a:blip>
          <a:srcRect b="47856"/>
          <a:stretch/>
        </p:blipFill>
        <p:spPr>
          <a:xfrm rot="16200000">
            <a:off x="4023362" y="-1310642"/>
            <a:ext cx="4145279" cy="12192001"/>
          </a:xfrm>
          <a:prstGeom prst="rect">
            <a:avLst/>
          </a:prstGeom>
          <a:solidFill>
            <a:schemeClr val="bg1">
              <a:alpha val="76000"/>
            </a:schemeClr>
          </a:solidFill>
        </p:spPr>
      </p:pic>
      <p:sp>
        <p:nvSpPr>
          <p:cNvPr id="4" name="Rectangle 3">
            <a:extLst>
              <a:ext uri="{FF2B5EF4-FFF2-40B4-BE49-F238E27FC236}">
                <a16:creationId xmlns:a16="http://schemas.microsoft.com/office/drawing/2014/main" id="{8F26488D-B78F-4269-BF8C-4D929B16F7ED}"/>
              </a:ext>
            </a:extLst>
          </p:cNvPr>
          <p:cNvSpPr/>
          <p:nvPr/>
        </p:nvSpPr>
        <p:spPr>
          <a:xfrm>
            <a:off x="-243840" y="2626241"/>
            <a:ext cx="12908280" cy="439177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Subtitle 2">
            <a:extLst>
              <a:ext uri="{FF2B5EF4-FFF2-40B4-BE49-F238E27FC236}">
                <a16:creationId xmlns:a16="http://schemas.microsoft.com/office/drawing/2014/main" id="{44B21B41-3ADB-4A2A-A496-814156AD4662}"/>
              </a:ext>
            </a:extLst>
          </p:cNvPr>
          <p:cNvSpPr>
            <a:spLocks noGrp="1"/>
          </p:cNvSpPr>
          <p:nvPr>
            <p:ph type="subTitle" idx="1"/>
          </p:nvPr>
        </p:nvSpPr>
        <p:spPr>
          <a:xfrm>
            <a:off x="1524000" y="3087149"/>
            <a:ext cx="9144000" cy="1528394"/>
          </a:xfrm>
        </p:spPr>
        <p:txBody>
          <a:bodyPr>
            <a:noAutofit/>
          </a:bodyPr>
          <a:lstStyle/>
          <a:p>
            <a:pPr>
              <a:spcBef>
                <a:spcPts val="3000"/>
              </a:spcBef>
            </a:pPr>
            <a:r>
              <a:rPr lang="en-US" sz="3600" b="1" dirty="0">
                <a:latin typeface="+mj-lt"/>
                <a:ea typeface="+mj-ea"/>
                <a:cs typeface="+mj-cs"/>
              </a:rPr>
              <a:t>Rima Habre, ScD</a:t>
            </a:r>
          </a:p>
          <a:p>
            <a:pPr>
              <a:lnSpc>
                <a:spcPct val="100000"/>
              </a:lnSpc>
              <a:spcBef>
                <a:spcPts val="0"/>
              </a:spcBef>
            </a:pPr>
            <a:r>
              <a:rPr lang="en-US" dirty="0">
                <a:latin typeface="+mj-lt"/>
                <a:ea typeface="+mj-ea"/>
                <a:cs typeface="+mj-cs"/>
              </a:rPr>
              <a:t>Associate Professor</a:t>
            </a:r>
          </a:p>
          <a:p>
            <a:pPr>
              <a:lnSpc>
                <a:spcPct val="100000"/>
              </a:lnSpc>
              <a:spcBef>
                <a:spcPts val="0"/>
              </a:spcBef>
            </a:pPr>
            <a:r>
              <a:rPr lang="en-US" dirty="0">
                <a:latin typeface="+mj-lt"/>
                <a:ea typeface="+mj-ea"/>
                <a:cs typeface="+mj-cs"/>
              </a:rPr>
              <a:t>Division of Environmental Health &amp; Spatial Sciences Institute</a:t>
            </a:r>
          </a:p>
          <a:p>
            <a:pPr>
              <a:lnSpc>
                <a:spcPct val="100000"/>
              </a:lnSpc>
              <a:spcBef>
                <a:spcPts val="0"/>
              </a:spcBef>
            </a:pPr>
            <a:r>
              <a:rPr lang="en-US" dirty="0">
                <a:latin typeface="+mj-lt"/>
                <a:ea typeface="+mj-ea"/>
                <a:cs typeface="+mj-cs"/>
              </a:rPr>
              <a:t>University of Southern California</a:t>
            </a:r>
          </a:p>
          <a:p>
            <a:pPr>
              <a:lnSpc>
                <a:spcPct val="100000"/>
              </a:lnSpc>
              <a:spcBef>
                <a:spcPts val="0"/>
              </a:spcBef>
            </a:pPr>
            <a:r>
              <a:rPr lang="en-US" dirty="0">
                <a:solidFill>
                  <a:schemeClr val="tx2"/>
                </a:solidFill>
                <a:latin typeface="+mj-lt"/>
                <a:ea typeface="+mj-ea"/>
                <a:cs typeface="+mj-cs"/>
                <a:hlinkClick r:id="rId4"/>
              </a:rPr>
              <a:t>habre@usc.edu</a:t>
            </a:r>
            <a:r>
              <a:rPr lang="en-US" dirty="0">
                <a:solidFill>
                  <a:schemeClr val="tx2"/>
                </a:solidFill>
                <a:latin typeface="+mj-lt"/>
                <a:ea typeface="+mj-ea"/>
                <a:cs typeface="+mj-cs"/>
              </a:rPr>
              <a:t>   </a:t>
            </a:r>
          </a:p>
          <a:p>
            <a:r>
              <a:rPr lang="en-US" dirty="0">
                <a:solidFill>
                  <a:schemeClr val="bg1"/>
                </a:solidFill>
                <a:latin typeface="+mj-lt"/>
                <a:ea typeface="+mj-ea"/>
                <a:cs typeface="+mj-cs"/>
              </a:rPr>
              <a:t>March 30, 2023</a:t>
            </a:r>
          </a:p>
          <a:p>
            <a:r>
              <a:rPr lang="en-US" dirty="0">
                <a:solidFill>
                  <a:schemeClr val="bg1"/>
                </a:solidFill>
                <a:latin typeface="+mj-lt"/>
                <a:ea typeface="+mj-ea"/>
                <a:cs typeface="+mj-cs"/>
              </a:rPr>
              <a:t>The Long and Winding Road: The Evolution of Mobility – Challenges and Opportunities, Vancouver, BC</a:t>
            </a:r>
          </a:p>
        </p:txBody>
      </p:sp>
      <p:sp>
        <p:nvSpPr>
          <p:cNvPr id="6" name="Slide Number Placeholder 5">
            <a:extLst>
              <a:ext uri="{FF2B5EF4-FFF2-40B4-BE49-F238E27FC236}">
                <a16:creationId xmlns:a16="http://schemas.microsoft.com/office/drawing/2014/main" id="{2C3BA059-462E-4CA7-A15B-3248E5AAA011}"/>
              </a:ext>
            </a:extLst>
          </p:cNvPr>
          <p:cNvSpPr>
            <a:spLocks noGrp="1"/>
          </p:cNvSpPr>
          <p:nvPr>
            <p:ph type="sldNum" sz="quarter" idx="12"/>
          </p:nvPr>
        </p:nvSpPr>
        <p:spPr/>
        <p:txBody>
          <a:bodyPr/>
          <a:lstStyle/>
          <a:p>
            <a:fld id="{A3506B41-D723-4B72-A783-24C0BBD8756F}" type="slidenum">
              <a:rPr lang="en-US" smtClean="0"/>
              <a:t>1</a:t>
            </a:fld>
            <a:endParaRPr lang="en-US"/>
          </a:p>
        </p:txBody>
      </p:sp>
    </p:spTree>
    <p:extLst>
      <p:ext uri="{BB962C8B-B14F-4D97-AF65-F5344CB8AC3E}">
        <p14:creationId xmlns:p14="http://schemas.microsoft.com/office/powerpoint/2010/main" val="1711205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D4EB-033B-47AA-8B3A-852F802D224D}"/>
              </a:ext>
            </a:extLst>
          </p:cNvPr>
          <p:cNvSpPr>
            <a:spLocks noGrp="1"/>
          </p:cNvSpPr>
          <p:nvPr>
            <p:ph type="title"/>
          </p:nvPr>
        </p:nvSpPr>
        <p:spPr/>
        <p:txBody>
          <a:bodyPr/>
          <a:lstStyle/>
          <a:p>
            <a:r>
              <a:rPr lang="en-US" dirty="0"/>
              <a:t>How Do We Assess Human Exposure?</a:t>
            </a:r>
          </a:p>
        </p:txBody>
      </p:sp>
      <p:sp>
        <p:nvSpPr>
          <p:cNvPr id="4" name="Slide Number Placeholder 3">
            <a:extLst>
              <a:ext uri="{FF2B5EF4-FFF2-40B4-BE49-F238E27FC236}">
                <a16:creationId xmlns:a16="http://schemas.microsoft.com/office/drawing/2014/main" id="{995B85F8-7DBB-4DE5-A5AF-980E3182C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65B0-F01E-436A-9184-DF59B4F508B6}" type="slidenum">
              <a:rPr kumimoji="0" lang="en-US" sz="1200" b="0" i="0" u="none" strike="noStrike" kern="1200" cap="none" spc="0" normalizeH="0" baseline="0" noProof="0" smtClean="0">
                <a:ln>
                  <a:noFill/>
                </a:ln>
                <a:solidFill>
                  <a:srgbClr val="0A455D">
                    <a:tint val="9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A455D">
                  <a:tint val="95000"/>
                </a:srgbClr>
              </a:solidFill>
              <a:effectLst/>
              <a:uLnTx/>
              <a:uFillTx/>
              <a:latin typeface="Roboto"/>
              <a:ea typeface="+mn-ea"/>
              <a:cs typeface="+mn-cs"/>
            </a:endParaRPr>
          </a:p>
        </p:txBody>
      </p:sp>
      <p:sp>
        <p:nvSpPr>
          <p:cNvPr id="142" name="Arrow: Chevron 141">
            <a:extLst>
              <a:ext uri="{FF2B5EF4-FFF2-40B4-BE49-F238E27FC236}">
                <a16:creationId xmlns:a16="http://schemas.microsoft.com/office/drawing/2014/main" id="{AAA36C2C-4FAA-44FC-8441-E3C00F9E9BDA}"/>
              </a:ext>
            </a:extLst>
          </p:cNvPr>
          <p:cNvSpPr/>
          <p:nvPr/>
        </p:nvSpPr>
        <p:spPr>
          <a:xfrm>
            <a:off x="8798266" y="2658478"/>
            <a:ext cx="268560" cy="530352"/>
          </a:xfrm>
          <a:prstGeom prst="chevron">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 name="Rectangle 142">
            <a:extLst>
              <a:ext uri="{FF2B5EF4-FFF2-40B4-BE49-F238E27FC236}">
                <a16:creationId xmlns:a16="http://schemas.microsoft.com/office/drawing/2014/main" id="{3888E3A9-0233-4176-8E62-DE413D84F318}"/>
              </a:ext>
            </a:extLst>
          </p:cNvPr>
          <p:cNvSpPr/>
          <p:nvPr/>
        </p:nvSpPr>
        <p:spPr>
          <a:xfrm>
            <a:off x="609600" y="2658478"/>
            <a:ext cx="1199950" cy="518984"/>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Source(s)</a:t>
            </a:r>
          </a:p>
        </p:txBody>
      </p:sp>
      <p:sp>
        <p:nvSpPr>
          <p:cNvPr id="144" name="Rectangle 143">
            <a:extLst>
              <a:ext uri="{FF2B5EF4-FFF2-40B4-BE49-F238E27FC236}">
                <a16:creationId xmlns:a16="http://schemas.microsoft.com/office/drawing/2014/main" id="{A816E6AD-982D-4EDA-A30F-D55B27563EE7}"/>
              </a:ext>
            </a:extLst>
          </p:cNvPr>
          <p:cNvSpPr/>
          <p:nvPr/>
        </p:nvSpPr>
        <p:spPr>
          <a:xfrm>
            <a:off x="2327493" y="2658478"/>
            <a:ext cx="1787611" cy="518984"/>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Concentrations</a:t>
            </a:r>
          </a:p>
        </p:txBody>
      </p:sp>
      <p:sp>
        <p:nvSpPr>
          <p:cNvPr id="145" name="Rectangle 144">
            <a:extLst>
              <a:ext uri="{FF2B5EF4-FFF2-40B4-BE49-F238E27FC236}">
                <a16:creationId xmlns:a16="http://schemas.microsoft.com/office/drawing/2014/main" id="{43F1F9E5-F0AE-4E6F-9620-34465086DA6D}"/>
              </a:ext>
            </a:extLst>
          </p:cNvPr>
          <p:cNvSpPr/>
          <p:nvPr/>
        </p:nvSpPr>
        <p:spPr>
          <a:xfrm>
            <a:off x="7257536" y="2658478"/>
            <a:ext cx="1392195" cy="518984"/>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Exposure</a:t>
            </a:r>
          </a:p>
        </p:txBody>
      </p:sp>
      <p:sp>
        <p:nvSpPr>
          <p:cNvPr id="146" name="Rectangle 145">
            <a:extLst>
              <a:ext uri="{FF2B5EF4-FFF2-40B4-BE49-F238E27FC236}">
                <a16:creationId xmlns:a16="http://schemas.microsoft.com/office/drawing/2014/main" id="{0F115E60-D529-481D-8022-A383D0DCFE99}"/>
              </a:ext>
            </a:extLst>
          </p:cNvPr>
          <p:cNvSpPr/>
          <p:nvPr/>
        </p:nvSpPr>
        <p:spPr>
          <a:xfrm>
            <a:off x="9135764" y="2658478"/>
            <a:ext cx="1013254" cy="518984"/>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Dose</a:t>
            </a:r>
          </a:p>
        </p:txBody>
      </p:sp>
      <p:sp>
        <p:nvSpPr>
          <p:cNvPr id="155" name="Rectangle 154">
            <a:extLst>
              <a:ext uri="{FF2B5EF4-FFF2-40B4-BE49-F238E27FC236}">
                <a16:creationId xmlns:a16="http://schemas.microsoft.com/office/drawing/2014/main" id="{46FE113F-4298-4FCF-A8B4-943F55644CE5}"/>
              </a:ext>
            </a:extLst>
          </p:cNvPr>
          <p:cNvSpPr/>
          <p:nvPr/>
        </p:nvSpPr>
        <p:spPr>
          <a:xfrm>
            <a:off x="10453818" y="2658478"/>
            <a:ext cx="1013254" cy="518984"/>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Effect</a:t>
            </a:r>
          </a:p>
        </p:txBody>
      </p:sp>
      <p:cxnSp>
        <p:nvCxnSpPr>
          <p:cNvPr id="156" name="Straight Connector 155">
            <a:extLst>
              <a:ext uri="{FF2B5EF4-FFF2-40B4-BE49-F238E27FC236}">
                <a16:creationId xmlns:a16="http://schemas.microsoft.com/office/drawing/2014/main" id="{CD584897-7B00-4BF8-9DDA-19C7020074AC}"/>
              </a:ext>
            </a:extLst>
          </p:cNvPr>
          <p:cNvCxnSpPr>
            <a:cxnSpLocks/>
          </p:cNvCxnSpPr>
          <p:nvPr/>
        </p:nvCxnSpPr>
        <p:spPr>
          <a:xfrm>
            <a:off x="8954531" y="1999451"/>
            <a:ext cx="0" cy="2286000"/>
          </a:xfrm>
          <a:prstGeom prst="line">
            <a:avLst/>
          </a:prstGeom>
          <a:noFill/>
          <a:ln w="38100" cap="flat" cmpd="sng" algn="ctr">
            <a:solidFill>
              <a:srgbClr val="FFC000"/>
            </a:solidFill>
            <a:prstDash val="dash"/>
            <a:miter lim="800000"/>
          </a:ln>
          <a:effectLst/>
        </p:spPr>
      </p:cxnSp>
      <p:sp>
        <p:nvSpPr>
          <p:cNvPr id="157" name="TextBox 156">
            <a:extLst>
              <a:ext uri="{FF2B5EF4-FFF2-40B4-BE49-F238E27FC236}">
                <a16:creationId xmlns:a16="http://schemas.microsoft.com/office/drawing/2014/main" id="{5BC47414-81B6-48F3-A81B-84CC777B2923}"/>
              </a:ext>
            </a:extLst>
          </p:cNvPr>
          <p:cNvSpPr txBox="1"/>
          <p:nvPr/>
        </p:nvSpPr>
        <p:spPr>
          <a:xfrm>
            <a:off x="8392811" y="4324895"/>
            <a:ext cx="140867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C000">
                    <a:lumMod val="75000"/>
                  </a:srgbClr>
                </a:solidFill>
                <a:effectLst/>
                <a:uLnTx/>
                <a:uFillTx/>
                <a:latin typeface="Arial" panose="020B0604020202020204"/>
                <a:ea typeface="+mn-ea"/>
                <a:cs typeface="+mn-cs"/>
              </a:rPr>
              <a:t>Body Boundary</a:t>
            </a:r>
          </a:p>
        </p:txBody>
      </p:sp>
      <p:sp>
        <p:nvSpPr>
          <p:cNvPr id="158" name="Arrow: Chevron 157">
            <a:extLst>
              <a:ext uri="{FF2B5EF4-FFF2-40B4-BE49-F238E27FC236}">
                <a16:creationId xmlns:a16="http://schemas.microsoft.com/office/drawing/2014/main" id="{6FCE4773-A621-4495-8372-A9986EDE433C}"/>
              </a:ext>
            </a:extLst>
          </p:cNvPr>
          <p:cNvSpPr/>
          <p:nvPr/>
        </p:nvSpPr>
        <p:spPr>
          <a:xfrm>
            <a:off x="1973180" y="2658478"/>
            <a:ext cx="268560" cy="518984"/>
          </a:xfrm>
          <a:prstGeom prst="chevron">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59" name="Arrow: Chevron 158">
            <a:extLst>
              <a:ext uri="{FF2B5EF4-FFF2-40B4-BE49-F238E27FC236}">
                <a16:creationId xmlns:a16="http://schemas.microsoft.com/office/drawing/2014/main" id="{FCC3DEBD-A4AE-4337-B022-93E545A34164}"/>
              </a:ext>
            </a:extLst>
          </p:cNvPr>
          <p:cNvSpPr/>
          <p:nvPr/>
        </p:nvSpPr>
        <p:spPr>
          <a:xfrm>
            <a:off x="10175633" y="2669846"/>
            <a:ext cx="268560" cy="518984"/>
          </a:xfrm>
          <a:prstGeom prst="chevron">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60" name="Arrow: Chevron 159">
            <a:extLst>
              <a:ext uri="{FF2B5EF4-FFF2-40B4-BE49-F238E27FC236}">
                <a16:creationId xmlns:a16="http://schemas.microsoft.com/office/drawing/2014/main" id="{6F9F533A-BAB1-4E45-AF6F-50ACE91A138D}"/>
              </a:ext>
            </a:extLst>
          </p:cNvPr>
          <p:cNvSpPr/>
          <p:nvPr/>
        </p:nvSpPr>
        <p:spPr>
          <a:xfrm>
            <a:off x="6965007" y="2660534"/>
            <a:ext cx="268560" cy="518984"/>
          </a:xfrm>
          <a:prstGeom prst="chevron">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61" name="Arrow: Chevron 160">
            <a:extLst>
              <a:ext uri="{FF2B5EF4-FFF2-40B4-BE49-F238E27FC236}">
                <a16:creationId xmlns:a16="http://schemas.microsoft.com/office/drawing/2014/main" id="{BFE012A3-D74B-47C9-AD53-C4B15FC58DF9}"/>
              </a:ext>
            </a:extLst>
          </p:cNvPr>
          <p:cNvSpPr/>
          <p:nvPr/>
        </p:nvSpPr>
        <p:spPr>
          <a:xfrm>
            <a:off x="4200857" y="2661285"/>
            <a:ext cx="268560" cy="518984"/>
          </a:xfrm>
          <a:prstGeom prst="chevron">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33AAD9DF-AC45-4145-B117-7BC4D2BF0A28}"/>
              </a:ext>
            </a:extLst>
          </p:cNvPr>
          <p:cNvSpPr txBox="1"/>
          <p:nvPr/>
        </p:nvSpPr>
        <p:spPr>
          <a:xfrm>
            <a:off x="4743754" y="2575395"/>
            <a:ext cx="18669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44546A"/>
                </a:solidFill>
                <a:effectLst/>
                <a:uLnTx/>
                <a:uFillTx/>
                <a:latin typeface="Arial" panose="020B0604020202020204"/>
                <a:ea typeface="+mn-ea"/>
                <a:cs typeface="+mn-cs"/>
              </a:rPr>
              <a:t>Exposure Assessment</a:t>
            </a:r>
          </a:p>
        </p:txBody>
      </p:sp>
      <p:pic>
        <p:nvPicPr>
          <p:cNvPr id="19" name="Graphic 18" descr="Truck with solid fill">
            <a:extLst>
              <a:ext uri="{FF2B5EF4-FFF2-40B4-BE49-F238E27FC236}">
                <a16:creationId xmlns:a16="http://schemas.microsoft.com/office/drawing/2014/main" id="{D993C713-61C0-442F-ABE6-8DA072151D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8865" y="3813435"/>
            <a:ext cx="548640" cy="548640"/>
          </a:xfrm>
          <a:prstGeom prst="rect">
            <a:avLst/>
          </a:prstGeom>
        </p:spPr>
      </p:pic>
      <p:pic>
        <p:nvPicPr>
          <p:cNvPr id="21" name="Graphic 20" descr="Car with solid fill">
            <a:extLst>
              <a:ext uri="{FF2B5EF4-FFF2-40B4-BE49-F238E27FC236}">
                <a16:creationId xmlns:a16="http://schemas.microsoft.com/office/drawing/2014/main" id="{C3A2EA81-674E-47F3-88E0-453CE58C0D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0981" y="3629707"/>
            <a:ext cx="607908" cy="607908"/>
          </a:xfrm>
          <a:prstGeom prst="rect">
            <a:avLst/>
          </a:prstGeom>
        </p:spPr>
      </p:pic>
      <p:sp>
        <p:nvSpPr>
          <p:cNvPr id="22" name="Thought Bubble: Cloud 21">
            <a:extLst>
              <a:ext uri="{FF2B5EF4-FFF2-40B4-BE49-F238E27FC236}">
                <a16:creationId xmlns:a16="http://schemas.microsoft.com/office/drawing/2014/main" id="{4C12770A-D2A4-44C6-B862-2D55BC2322A9}"/>
              </a:ext>
            </a:extLst>
          </p:cNvPr>
          <p:cNvSpPr/>
          <p:nvPr/>
        </p:nvSpPr>
        <p:spPr>
          <a:xfrm rot="1872343">
            <a:off x="2472955" y="3416485"/>
            <a:ext cx="1565127" cy="1120495"/>
          </a:xfrm>
          <a:prstGeom prst="cloudCallout">
            <a:avLst/>
          </a:prstGeom>
          <a:solidFill>
            <a:sysClr val="window" lastClr="FFFFFF"/>
          </a:solidFill>
          <a:ln w="12700" cap="flat" cmpd="sng" algn="ctr">
            <a:solidFill>
              <a:srgbClr val="4472C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grpSp>
        <p:nvGrpSpPr>
          <p:cNvPr id="23" name="Group 22">
            <a:extLst>
              <a:ext uri="{FF2B5EF4-FFF2-40B4-BE49-F238E27FC236}">
                <a16:creationId xmlns:a16="http://schemas.microsoft.com/office/drawing/2014/main" id="{A85AE76A-66DF-4792-900D-3F2F001149A7}"/>
              </a:ext>
            </a:extLst>
          </p:cNvPr>
          <p:cNvGrpSpPr/>
          <p:nvPr/>
        </p:nvGrpSpPr>
        <p:grpSpPr>
          <a:xfrm rot="1098663">
            <a:off x="2717562" y="3560177"/>
            <a:ext cx="896117" cy="794314"/>
            <a:chOff x="4336229" y="716169"/>
            <a:chExt cx="1145368" cy="1025192"/>
          </a:xfrm>
        </p:grpSpPr>
        <p:sp>
          <p:nvSpPr>
            <p:cNvPr id="24" name="Oval 23">
              <a:extLst>
                <a:ext uri="{FF2B5EF4-FFF2-40B4-BE49-F238E27FC236}">
                  <a16:creationId xmlns:a16="http://schemas.microsoft.com/office/drawing/2014/main" id="{D0F98DDB-269D-4204-9285-B7A7B0CE345A}"/>
                </a:ext>
              </a:extLst>
            </p:cNvPr>
            <p:cNvSpPr/>
            <p:nvPr/>
          </p:nvSpPr>
          <p:spPr>
            <a:xfrm>
              <a:off x="4336229" y="951599"/>
              <a:ext cx="134753" cy="119804"/>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E3791A8D-802E-4071-B763-EB1DAAE7C39D}"/>
                </a:ext>
              </a:extLst>
            </p:cNvPr>
            <p:cNvSpPr/>
            <p:nvPr/>
          </p:nvSpPr>
          <p:spPr>
            <a:xfrm>
              <a:off x="5107892" y="810494"/>
              <a:ext cx="134753" cy="119804"/>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2FE57DCE-98F2-4BA9-BFB9-B23C0BD571EA}"/>
                </a:ext>
              </a:extLst>
            </p:cNvPr>
            <p:cNvSpPr/>
            <p:nvPr/>
          </p:nvSpPr>
          <p:spPr>
            <a:xfrm>
              <a:off x="4650693" y="1073729"/>
              <a:ext cx="134753" cy="119804"/>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1763F891-2CB6-4E2C-BA97-7680C2249BBE}"/>
                </a:ext>
              </a:extLst>
            </p:cNvPr>
            <p:cNvSpPr/>
            <p:nvPr/>
          </p:nvSpPr>
          <p:spPr>
            <a:xfrm>
              <a:off x="4565669" y="1303734"/>
              <a:ext cx="134753" cy="119804"/>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2BADB27F-C930-486E-A5DE-BFB78137C2AA}"/>
                </a:ext>
              </a:extLst>
            </p:cNvPr>
            <p:cNvSpPr/>
            <p:nvPr/>
          </p:nvSpPr>
          <p:spPr>
            <a:xfrm>
              <a:off x="5218670" y="1166760"/>
              <a:ext cx="134753" cy="119804"/>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EB62867D-8BD5-4266-823E-02F7F7FAB6DB}"/>
                </a:ext>
              </a:extLst>
            </p:cNvPr>
            <p:cNvSpPr/>
            <p:nvPr/>
          </p:nvSpPr>
          <p:spPr>
            <a:xfrm>
              <a:off x="5107893" y="1530929"/>
              <a:ext cx="134753" cy="119804"/>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0876D424-113F-488C-A0D4-BFA159A73EA5}"/>
                </a:ext>
              </a:extLst>
            </p:cNvPr>
            <p:cNvSpPr/>
            <p:nvPr/>
          </p:nvSpPr>
          <p:spPr>
            <a:xfrm>
              <a:off x="4338044" y="1166760"/>
              <a:ext cx="134753" cy="119804"/>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6EE9ED18-DF19-4DB6-A4CC-1009B56F5150}"/>
                </a:ext>
              </a:extLst>
            </p:cNvPr>
            <p:cNvSpPr/>
            <p:nvPr/>
          </p:nvSpPr>
          <p:spPr>
            <a:xfrm>
              <a:off x="4828804" y="1130757"/>
              <a:ext cx="134753" cy="119804"/>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9AB22157-BF30-40DD-AB84-BB310DBCE7C7}"/>
                </a:ext>
              </a:extLst>
            </p:cNvPr>
            <p:cNvSpPr/>
            <p:nvPr/>
          </p:nvSpPr>
          <p:spPr>
            <a:xfrm>
              <a:off x="5092855" y="1310463"/>
              <a:ext cx="134753" cy="11980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C1B06076-2C09-4128-9168-A3D4B1E0E542}"/>
                </a:ext>
              </a:extLst>
            </p:cNvPr>
            <p:cNvSpPr/>
            <p:nvPr/>
          </p:nvSpPr>
          <p:spPr>
            <a:xfrm>
              <a:off x="5310133" y="786841"/>
              <a:ext cx="134753" cy="11980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B63F08B5-3C73-4E20-B360-31C61BD2A12A}"/>
                </a:ext>
              </a:extLst>
            </p:cNvPr>
            <p:cNvSpPr/>
            <p:nvPr/>
          </p:nvSpPr>
          <p:spPr>
            <a:xfrm>
              <a:off x="4808122" y="902702"/>
              <a:ext cx="134753" cy="11980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AED72197-05A3-439C-9FFA-5691B1D40C13}"/>
                </a:ext>
              </a:extLst>
            </p:cNvPr>
            <p:cNvSpPr/>
            <p:nvPr/>
          </p:nvSpPr>
          <p:spPr>
            <a:xfrm>
              <a:off x="4740745" y="716169"/>
              <a:ext cx="134753" cy="11980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7158D639-3F46-4231-9AAC-BB362F0707C2}"/>
                </a:ext>
              </a:extLst>
            </p:cNvPr>
            <p:cNvSpPr/>
            <p:nvPr/>
          </p:nvSpPr>
          <p:spPr>
            <a:xfrm>
              <a:off x="4945433" y="740780"/>
              <a:ext cx="134753" cy="119804"/>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3EAC2B3A-53FE-4FFC-8B37-49651A0F2EF1}"/>
                </a:ext>
              </a:extLst>
            </p:cNvPr>
            <p:cNvSpPr/>
            <p:nvPr/>
          </p:nvSpPr>
          <p:spPr>
            <a:xfrm>
              <a:off x="5025515" y="1063892"/>
              <a:ext cx="134753" cy="119804"/>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9D72ECF0-4EE6-435F-AFB4-7D6F815AC531}"/>
                </a:ext>
              </a:extLst>
            </p:cNvPr>
            <p:cNvSpPr/>
            <p:nvPr/>
          </p:nvSpPr>
          <p:spPr>
            <a:xfrm>
              <a:off x="5319088" y="993730"/>
              <a:ext cx="134753" cy="119804"/>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DB0C1047-D40A-401B-AA67-D280024E67A2}"/>
                </a:ext>
              </a:extLst>
            </p:cNvPr>
            <p:cNvSpPr/>
            <p:nvPr/>
          </p:nvSpPr>
          <p:spPr>
            <a:xfrm>
              <a:off x="4552750" y="1574243"/>
              <a:ext cx="134753" cy="119804"/>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772DFBF8-B73D-412A-B3D3-FB417E981A9A}"/>
                </a:ext>
              </a:extLst>
            </p:cNvPr>
            <p:cNvSpPr/>
            <p:nvPr/>
          </p:nvSpPr>
          <p:spPr>
            <a:xfrm>
              <a:off x="4732711" y="1454439"/>
              <a:ext cx="134753" cy="119804"/>
            </a:xfrm>
            <a:prstGeom prst="ellipse">
              <a:avLst/>
            </a:prstGeom>
            <a:solidFill>
              <a:srgbClr val="E7E6E6">
                <a:lumMod val="50000"/>
              </a:srgbClr>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41" name="Oval 40">
              <a:extLst>
                <a:ext uri="{FF2B5EF4-FFF2-40B4-BE49-F238E27FC236}">
                  <a16:creationId xmlns:a16="http://schemas.microsoft.com/office/drawing/2014/main" id="{850B93CF-47E8-4D19-A173-D586199B1DFD}"/>
                </a:ext>
              </a:extLst>
            </p:cNvPr>
            <p:cNvSpPr/>
            <p:nvPr/>
          </p:nvSpPr>
          <p:spPr>
            <a:xfrm>
              <a:off x="4721539" y="1250561"/>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2" name="Oval 41">
              <a:extLst>
                <a:ext uri="{FF2B5EF4-FFF2-40B4-BE49-F238E27FC236}">
                  <a16:creationId xmlns:a16="http://schemas.microsoft.com/office/drawing/2014/main" id="{DFC2925A-92B9-4795-94E0-C41A3AFBAB08}"/>
                </a:ext>
              </a:extLst>
            </p:cNvPr>
            <p:cNvSpPr/>
            <p:nvPr/>
          </p:nvSpPr>
          <p:spPr>
            <a:xfrm>
              <a:off x="4893122" y="1317290"/>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id="{C5F27AF1-6BF3-4959-93A0-E3DF1D33555D}"/>
                </a:ext>
              </a:extLst>
            </p:cNvPr>
            <p:cNvSpPr/>
            <p:nvPr/>
          </p:nvSpPr>
          <p:spPr>
            <a:xfrm>
              <a:off x="4989181" y="1621557"/>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4" name="Oval 43">
              <a:extLst>
                <a:ext uri="{FF2B5EF4-FFF2-40B4-BE49-F238E27FC236}">
                  <a16:creationId xmlns:a16="http://schemas.microsoft.com/office/drawing/2014/main" id="{22ADE5F0-4943-4AC1-846B-F624FEAF5E15}"/>
                </a:ext>
              </a:extLst>
            </p:cNvPr>
            <p:cNvSpPr/>
            <p:nvPr/>
          </p:nvSpPr>
          <p:spPr>
            <a:xfrm>
              <a:off x="4384437" y="1381921"/>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98C2BE2F-CC97-4E99-ACBB-C26DBB3E130E}"/>
                </a:ext>
              </a:extLst>
            </p:cNvPr>
            <p:cNvSpPr/>
            <p:nvPr/>
          </p:nvSpPr>
          <p:spPr>
            <a:xfrm>
              <a:off x="4508352" y="888099"/>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AD3BB447-6369-40BD-A305-FC96DA00DD32}"/>
                </a:ext>
              </a:extLst>
            </p:cNvPr>
            <p:cNvSpPr/>
            <p:nvPr/>
          </p:nvSpPr>
          <p:spPr>
            <a:xfrm>
              <a:off x="5346844" y="1310463"/>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47" name="TextBox 46">
            <a:extLst>
              <a:ext uri="{FF2B5EF4-FFF2-40B4-BE49-F238E27FC236}">
                <a16:creationId xmlns:a16="http://schemas.microsoft.com/office/drawing/2014/main" id="{3FBF6E54-F5AB-4E56-A461-D70BF53BCFDF}"/>
              </a:ext>
            </a:extLst>
          </p:cNvPr>
          <p:cNvSpPr txBox="1"/>
          <p:nvPr/>
        </p:nvSpPr>
        <p:spPr>
          <a:xfrm>
            <a:off x="347584" y="5664563"/>
            <a:ext cx="1715371" cy="954107"/>
          </a:xfrm>
          <a:prstGeom prst="rect">
            <a:avLst/>
          </a:prstGeom>
          <a:noFill/>
        </p:spPr>
        <p:txBody>
          <a:bodyPr wrap="square" rtlCol="0">
            <a:spAutoFit/>
          </a:bodyPr>
          <a:lstStyle/>
          <a:p>
            <a:pPr algn="ctr" eaLnBrk="0" fontAlgn="base" hangingPunct="0">
              <a:spcBef>
                <a:spcPct val="0"/>
              </a:spcBef>
              <a:spcAft>
                <a:spcPct val="0"/>
              </a:spcAft>
            </a:pPr>
            <a:r>
              <a:rPr lang="en-US" sz="1400" dirty="0">
                <a:solidFill>
                  <a:prstClr val="black"/>
                </a:solidFill>
                <a:latin typeface="Arial" panose="020B0604020202020204"/>
              </a:rPr>
              <a:t>Exhaust and Non-Exhaust Sources (Brake Wear, Tire Wear, etc.)</a:t>
            </a:r>
          </a:p>
        </p:txBody>
      </p:sp>
      <p:sp>
        <p:nvSpPr>
          <p:cNvPr id="50" name="TextBox 49">
            <a:extLst>
              <a:ext uri="{FF2B5EF4-FFF2-40B4-BE49-F238E27FC236}">
                <a16:creationId xmlns:a16="http://schemas.microsoft.com/office/drawing/2014/main" id="{A7CAEF32-54E2-4E4D-B32B-B845763CC439}"/>
              </a:ext>
            </a:extLst>
          </p:cNvPr>
          <p:cNvSpPr txBox="1"/>
          <p:nvPr/>
        </p:nvSpPr>
        <p:spPr>
          <a:xfrm>
            <a:off x="2488942" y="5651487"/>
            <a:ext cx="1548514" cy="738664"/>
          </a:xfrm>
          <a:prstGeom prst="rect">
            <a:avLst/>
          </a:prstGeom>
          <a:noFill/>
        </p:spPr>
        <p:txBody>
          <a:bodyPr wrap="square" rtlCol="0">
            <a:spAutoFit/>
          </a:bodyPr>
          <a:lstStyle/>
          <a:p>
            <a:pPr algn="ctr" eaLnBrk="0" fontAlgn="base" hangingPunct="0">
              <a:spcBef>
                <a:spcPct val="0"/>
              </a:spcBef>
              <a:spcAft>
                <a:spcPct val="0"/>
              </a:spcAft>
            </a:pPr>
            <a:r>
              <a:rPr lang="en-US" sz="1400" dirty="0">
                <a:solidFill>
                  <a:prstClr val="black"/>
                </a:solidFill>
                <a:latin typeface="Arial" panose="020B0604020202020204"/>
              </a:rPr>
              <a:t>Overall Mixture and its Components</a:t>
            </a:r>
          </a:p>
        </p:txBody>
      </p:sp>
      <p:pic>
        <p:nvPicPr>
          <p:cNvPr id="58" name="Graphic 57" descr="Lungs outline">
            <a:extLst>
              <a:ext uri="{FF2B5EF4-FFF2-40B4-BE49-F238E27FC236}">
                <a16:creationId xmlns:a16="http://schemas.microsoft.com/office/drawing/2014/main" id="{0BF1F92C-1518-405B-96E4-31A756FB97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26621" y="3165620"/>
            <a:ext cx="914400" cy="914400"/>
          </a:xfrm>
          <a:prstGeom prst="rect">
            <a:avLst/>
          </a:prstGeom>
        </p:spPr>
      </p:pic>
      <p:pic>
        <p:nvPicPr>
          <p:cNvPr id="59" name="Graphic 58" descr="Fever outline">
            <a:extLst>
              <a:ext uri="{FF2B5EF4-FFF2-40B4-BE49-F238E27FC236}">
                <a16:creationId xmlns:a16="http://schemas.microsoft.com/office/drawing/2014/main" id="{7C7A1B18-3FBF-40CD-80A4-B968E93D0D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31406" y="3221081"/>
            <a:ext cx="914400" cy="914400"/>
          </a:xfrm>
          <a:prstGeom prst="rect">
            <a:avLst/>
          </a:prstGeom>
        </p:spPr>
      </p:pic>
      <p:pic>
        <p:nvPicPr>
          <p:cNvPr id="60" name="Graphic 59" descr="Nose outline">
            <a:extLst>
              <a:ext uri="{FF2B5EF4-FFF2-40B4-BE49-F238E27FC236}">
                <a16:creationId xmlns:a16="http://schemas.microsoft.com/office/drawing/2014/main" id="{1B2CA927-D3F7-428B-A117-6150FAEF06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79226" y="3668049"/>
            <a:ext cx="586503" cy="586503"/>
          </a:xfrm>
          <a:prstGeom prst="rect">
            <a:avLst/>
          </a:prstGeom>
        </p:spPr>
      </p:pic>
      <p:pic>
        <p:nvPicPr>
          <p:cNvPr id="3" name="Graphic 2" descr="Car with solid fill">
            <a:extLst>
              <a:ext uri="{FF2B5EF4-FFF2-40B4-BE49-F238E27FC236}">
                <a16:creationId xmlns:a16="http://schemas.microsoft.com/office/drawing/2014/main" id="{0FB5334F-7195-83A0-F369-BBDA111C9C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9464" y="3271187"/>
            <a:ext cx="607908" cy="607908"/>
          </a:xfrm>
          <a:prstGeom prst="rect">
            <a:avLst/>
          </a:prstGeom>
        </p:spPr>
      </p:pic>
      <p:pic>
        <p:nvPicPr>
          <p:cNvPr id="5" name="Graphic 4" descr="Car with solid fill">
            <a:extLst>
              <a:ext uri="{FF2B5EF4-FFF2-40B4-BE49-F238E27FC236}">
                <a16:creationId xmlns:a16="http://schemas.microsoft.com/office/drawing/2014/main" id="{97F81B91-C0C2-4F5E-9B37-97799B7D8A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4946" y="3415719"/>
            <a:ext cx="607908" cy="607908"/>
          </a:xfrm>
          <a:prstGeom prst="rect">
            <a:avLst/>
          </a:prstGeom>
        </p:spPr>
      </p:pic>
      <p:pic>
        <p:nvPicPr>
          <p:cNvPr id="6" name="Graphic 5" descr="Truck with solid fill">
            <a:extLst>
              <a:ext uri="{FF2B5EF4-FFF2-40B4-BE49-F238E27FC236}">
                <a16:creationId xmlns:a16="http://schemas.microsoft.com/office/drawing/2014/main" id="{51EBB32A-F4BA-693A-1F50-819BB22BDD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052" y="4035737"/>
            <a:ext cx="548640" cy="548640"/>
          </a:xfrm>
          <a:prstGeom prst="rect">
            <a:avLst/>
          </a:prstGeom>
        </p:spPr>
      </p:pic>
      <p:sp>
        <p:nvSpPr>
          <p:cNvPr id="11" name="TextBox 10">
            <a:extLst>
              <a:ext uri="{FF2B5EF4-FFF2-40B4-BE49-F238E27FC236}">
                <a16:creationId xmlns:a16="http://schemas.microsoft.com/office/drawing/2014/main" id="{15D43C78-8305-4833-3502-4B79045E6BB7}"/>
              </a:ext>
            </a:extLst>
          </p:cNvPr>
          <p:cNvSpPr txBox="1"/>
          <p:nvPr/>
        </p:nvSpPr>
        <p:spPr>
          <a:xfrm>
            <a:off x="4614900" y="3462782"/>
            <a:ext cx="2242782" cy="1477328"/>
          </a:xfrm>
          <a:prstGeom prst="rect">
            <a:avLst/>
          </a:prstGeom>
          <a:noFill/>
        </p:spPr>
        <p:txBody>
          <a:bodyPr wrap="square" rtlCol="0">
            <a:spAutoFit/>
          </a:bodyPr>
          <a:lstStyle/>
          <a:p>
            <a:pPr algn="ctr"/>
            <a:r>
              <a:rPr lang="en-US" i="1" dirty="0">
                <a:solidFill>
                  <a:schemeClr val="bg2">
                    <a:lumMod val="10000"/>
                  </a:schemeClr>
                </a:solidFill>
              </a:rPr>
              <a:t>Measurements and/or Models (e.g. LURs, CTMs, source apportionment models, etc.)</a:t>
            </a:r>
          </a:p>
        </p:txBody>
      </p:sp>
      <p:pic>
        <p:nvPicPr>
          <p:cNvPr id="13" name="Graphic 12" descr="Fork In Road with solid fill">
            <a:extLst>
              <a:ext uri="{FF2B5EF4-FFF2-40B4-BE49-F238E27FC236}">
                <a16:creationId xmlns:a16="http://schemas.microsoft.com/office/drawing/2014/main" id="{265C49BA-65D3-E482-3394-2B301B6032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4379" y="4324895"/>
            <a:ext cx="914400" cy="914400"/>
          </a:xfrm>
          <a:prstGeom prst="rect">
            <a:avLst/>
          </a:prstGeom>
        </p:spPr>
      </p:pic>
    </p:spTree>
    <p:extLst>
      <p:ext uri="{BB962C8B-B14F-4D97-AF65-F5344CB8AC3E}">
        <p14:creationId xmlns:p14="http://schemas.microsoft.com/office/powerpoint/2010/main" val="14892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Graphic 56" descr="Fork In Road with solid fill">
            <a:extLst>
              <a:ext uri="{FF2B5EF4-FFF2-40B4-BE49-F238E27FC236}">
                <a16:creationId xmlns:a16="http://schemas.microsoft.com/office/drawing/2014/main" id="{C39933D4-0893-8A9D-FEA6-51AD366934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0784" y="4214267"/>
            <a:ext cx="914400" cy="914400"/>
          </a:xfrm>
          <a:prstGeom prst="rect">
            <a:avLst/>
          </a:prstGeom>
        </p:spPr>
      </p:pic>
      <p:sp>
        <p:nvSpPr>
          <p:cNvPr id="2" name="Title 1">
            <a:extLst>
              <a:ext uri="{FF2B5EF4-FFF2-40B4-BE49-F238E27FC236}">
                <a16:creationId xmlns:a16="http://schemas.microsoft.com/office/drawing/2014/main" id="{3150D4EB-033B-47AA-8B3A-852F802D224D}"/>
              </a:ext>
            </a:extLst>
          </p:cNvPr>
          <p:cNvSpPr>
            <a:spLocks noGrp="1"/>
          </p:cNvSpPr>
          <p:nvPr>
            <p:ph type="title"/>
          </p:nvPr>
        </p:nvSpPr>
        <p:spPr/>
        <p:txBody>
          <a:bodyPr/>
          <a:lstStyle/>
          <a:p>
            <a:r>
              <a:rPr lang="en-US" dirty="0"/>
              <a:t>How Do We Assess Human Exposure?</a:t>
            </a:r>
          </a:p>
        </p:txBody>
      </p:sp>
      <p:sp>
        <p:nvSpPr>
          <p:cNvPr id="4" name="Slide Number Placeholder 3">
            <a:extLst>
              <a:ext uri="{FF2B5EF4-FFF2-40B4-BE49-F238E27FC236}">
                <a16:creationId xmlns:a16="http://schemas.microsoft.com/office/drawing/2014/main" id="{995B85F8-7DBB-4DE5-A5AF-980E3182C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65B0-F01E-436A-9184-DF59B4F508B6}" type="slidenum">
              <a:rPr kumimoji="0" lang="en-US" sz="1200" b="0" i="0" u="none" strike="noStrike" kern="1200" cap="none" spc="0" normalizeH="0" baseline="0" noProof="0" smtClean="0">
                <a:ln>
                  <a:noFill/>
                </a:ln>
                <a:solidFill>
                  <a:srgbClr val="0A455D">
                    <a:tint val="9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A455D">
                  <a:tint val="95000"/>
                </a:srgbClr>
              </a:solidFill>
              <a:effectLst/>
              <a:uLnTx/>
              <a:uFillTx/>
              <a:latin typeface="Roboto"/>
              <a:ea typeface="+mn-ea"/>
              <a:cs typeface="+mn-cs"/>
            </a:endParaRPr>
          </a:p>
        </p:txBody>
      </p:sp>
      <p:sp>
        <p:nvSpPr>
          <p:cNvPr id="142" name="Arrow: Chevron 141">
            <a:extLst>
              <a:ext uri="{FF2B5EF4-FFF2-40B4-BE49-F238E27FC236}">
                <a16:creationId xmlns:a16="http://schemas.microsoft.com/office/drawing/2014/main" id="{AAA36C2C-4FAA-44FC-8441-E3C00F9E9BDA}"/>
              </a:ext>
            </a:extLst>
          </p:cNvPr>
          <p:cNvSpPr/>
          <p:nvPr/>
        </p:nvSpPr>
        <p:spPr>
          <a:xfrm>
            <a:off x="8798266" y="2658478"/>
            <a:ext cx="268560" cy="530352"/>
          </a:xfrm>
          <a:prstGeom prst="chevron">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 name="Rectangle 142">
            <a:extLst>
              <a:ext uri="{FF2B5EF4-FFF2-40B4-BE49-F238E27FC236}">
                <a16:creationId xmlns:a16="http://schemas.microsoft.com/office/drawing/2014/main" id="{3888E3A9-0233-4176-8E62-DE413D84F318}"/>
              </a:ext>
            </a:extLst>
          </p:cNvPr>
          <p:cNvSpPr/>
          <p:nvPr/>
        </p:nvSpPr>
        <p:spPr>
          <a:xfrm>
            <a:off x="609600" y="2658478"/>
            <a:ext cx="1199950" cy="518984"/>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Source(s)</a:t>
            </a:r>
          </a:p>
        </p:txBody>
      </p:sp>
      <p:sp>
        <p:nvSpPr>
          <p:cNvPr id="144" name="Rectangle 143">
            <a:extLst>
              <a:ext uri="{FF2B5EF4-FFF2-40B4-BE49-F238E27FC236}">
                <a16:creationId xmlns:a16="http://schemas.microsoft.com/office/drawing/2014/main" id="{A816E6AD-982D-4EDA-A30F-D55B27563EE7}"/>
              </a:ext>
            </a:extLst>
          </p:cNvPr>
          <p:cNvSpPr/>
          <p:nvPr/>
        </p:nvSpPr>
        <p:spPr>
          <a:xfrm>
            <a:off x="2327493" y="2658478"/>
            <a:ext cx="1787611" cy="518984"/>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Concentrations</a:t>
            </a:r>
          </a:p>
        </p:txBody>
      </p:sp>
      <p:sp>
        <p:nvSpPr>
          <p:cNvPr id="145" name="Rectangle 144">
            <a:extLst>
              <a:ext uri="{FF2B5EF4-FFF2-40B4-BE49-F238E27FC236}">
                <a16:creationId xmlns:a16="http://schemas.microsoft.com/office/drawing/2014/main" id="{43F1F9E5-F0AE-4E6F-9620-34465086DA6D}"/>
              </a:ext>
            </a:extLst>
          </p:cNvPr>
          <p:cNvSpPr/>
          <p:nvPr/>
        </p:nvSpPr>
        <p:spPr>
          <a:xfrm>
            <a:off x="7257536" y="2658478"/>
            <a:ext cx="1392195" cy="518984"/>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Exposure</a:t>
            </a:r>
          </a:p>
        </p:txBody>
      </p:sp>
      <p:sp>
        <p:nvSpPr>
          <p:cNvPr id="146" name="Rectangle 145">
            <a:extLst>
              <a:ext uri="{FF2B5EF4-FFF2-40B4-BE49-F238E27FC236}">
                <a16:creationId xmlns:a16="http://schemas.microsoft.com/office/drawing/2014/main" id="{0F115E60-D529-481D-8022-A383D0DCFE99}"/>
              </a:ext>
            </a:extLst>
          </p:cNvPr>
          <p:cNvSpPr/>
          <p:nvPr/>
        </p:nvSpPr>
        <p:spPr>
          <a:xfrm>
            <a:off x="9135764" y="2658478"/>
            <a:ext cx="1013254" cy="518984"/>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Dose</a:t>
            </a:r>
          </a:p>
        </p:txBody>
      </p:sp>
      <p:sp>
        <p:nvSpPr>
          <p:cNvPr id="155" name="Rectangle 154">
            <a:extLst>
              <a:ext uri="{FF2B5EF4-FFF2-40B4-BE49-F238E27FC236}">
                <a16:creationId xmlns:a16="http://schemas.microsoft.com/office/drawing/2014/main" id="{46FE113F-4298-4FCF-A8B4-943F55644CE5}"/>
              </a:ext>
            </a:extLst>
          </p:cNvPr>
          <p:cNvSpPr/>
          <p:nvPr/>
        </p:nvSpPr>
        <p:spPr>
          <a:xfrm>
            <a:off x="10453818" y="2658478"/>
            <a:ext cx="1013254" cy="518984"/>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Effect</a:t>
            </a:r>
          </a:p>
        </p:txBody>
      </p:sp>
      <p:cxnSp>
        <p:nvCxnSpPr>
          <p:cNvPr id="156" name="Straight Connector 155">
            <a:extLst>
              <a:ext uri="{FF2B5EF4-FFF2-40B4-BE49-F238E27FC236}">
                <a16:creationId xmlns:a16="http://schemas.microsoft.com/office/drawing/2014/main" id="{CD584897-7B00-4BF8-9DDA-19C7020074AC}"/>
              </a:ext>
            </a:extLst>
          </p:cNvPr>
          <p:cNvCxnSpPr>
            <a:cxnSpLocks/>
          </p:cNvCxnSpPr>
          <p:nvPr/>
        </p:nvCxnSpPr>
        <p:spPr>
          <a:xfrm>
            <a:off x="8954531" y="1999451"/>
            <a:ext cx="0" cy="2286000"/>
          </a:xfrm>
          <a:prstGeom prst="line">
            <a:avLst/>
          </a:prstGeom>
          <a:noFill/>
          <a:ln w="38100" cap="flat" cmpd="sng" algn="ctr">
            <a:solidFill>
              <a:srgbClr val="FFC000"/>
            </a:solidFill>
            <a:prstDash val="dash"/>
            <a:miter lim="800000"/>
          </a:ln>
          <a:effectLst/>
        </p:spPr>
      </p:cxnSp>
      <p:sp>
        <p:nvSpPr>
          <p:cNvPr id="157" name="TextBox 156">
            <a:extLst>
              <a:ext uri="{FF2B5EF4-FFF2-40B4-BE49-F238E27FC236}">
                <a16:creationId xmlns:a16="http://schemas.microsoft.com/office/drawing/2014/main" id="{5BC47414-81B6-48F3-A81B-84CC777B2923}"/>
              </a:ext>
            </a:extLst>
          </p:cNvPr>
          <p:cNvSpPr txBox="1"/>
          <p:nvPr/>
        </p:nvSpPr>
        <p:spPr>
          <a:xfrm>
            <a:off x="8392811" y="4324895"/>
            <a:ext cx="140867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C000">
                    <a:lumMod val="75000"/>
                  </a:srgbClr>
                </a:solidFill>
                <a:effectLst/>
                <a:uLnTx/>
                <a:uFillTx/>
                <a:latin typeface="Arial" panose="020B0604020202020204"/>
                <a:ea typeface="+mn-ea"/>
                <a:cs typeface="+mn-cs"/>
              </a:rPr>
              <a:t>Body Boundary</a:t>
            </a:r>
          </a:p>
        </p:txBody>
      </p:sp>
      <p:sp>
        <p:nvSpPr>
          <p:cNvPr id="158" name="Arrow: Chevron 157">
            <a:extLst>
              <a:ext uri="{FF2B5EF4-FFF2-40B4-BE49-F238E27FC236}">
                <a16:creationId xmlns:a16="http://schemas.microsoft.com/office/drawing/2014/main" id="{6FCE4773-A621-4495-8372-A9986EDE433C}"/>
              </a:ext>
            </a:extLst>
          </p:cNvPr>
          <p:cNvSpPr/>
          <p:nvPr/>
        </p:nvSpPr>
        <p:spPr>
          <a:xfrm>
            <a:off x="1973180" y="2658478"/>
            <a:ext cx="268560" cy="518984"/>
          </a:xfrm>
          <a:prstGeom prst="chevron">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59" name="Arrow: Chevron 158">
            <a:extLst>
              <a:ext uri="{FF2B5EF4-FFF2-40B4-BE49-F238E27FC236}">
                <a16:creationId xmlns:a16="http://schemas.microsoft.com/office/drawing/2014/main" id="{FCC3DEBD-A4AE-4337-B022-93E545A34164}"/>
              </a:ext>
            </a:extLst>
          </p:cNvPr>
          <p:cNvSpPr/>
          <p:nvPr/>
        </p:nvSpPr>
        <p:spPr>
          <a:xfrm>
            <a:off x="10175633" y="2669846"/>
            <a:ext cx="268560" cy="518984"/>
          </a:xfrm>
          <a:prstGeom prst="chevron">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60" name="Arrow: Chevron 159">
            <a:extLst>
              <a:ext uri="{FF2B5EF4-FFF2-40B4-BE49-F238E27FC236}">
                <a16:creationId xmlns:a16="http://schemas.microsoft.com/office/drawing/2014/main" id="{6F9F533A-BAB1-4E45-AF6F-50ACE91A138D}"/>
              </a:ext>
            </a:extLst>
          </p:cNvPr>
          <p:cNvSpPr/>
          <p:nvPr/>
        </p:nvSpPr>
        <p:spPr>
          <a:xfrm>
            <a:off x="6965007" y="2660534"/>
            <a:ext cx="268560" cy="518984"/>
          </a:xfrm>
          <a:prstGeom prst="chevron">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61" name="Arrow: Chevron 160">
            <a:extLst>
              <a:ext uri="{FF2B5EF4-FFF2-40B4-BE49-F238E27FC236}">
                <a16:creationId xmlns:a16="http://schemas.microsoft.com/office/drawing/2014/main" id="{BFE012A3-D74B-47C9-AD53-C4B15FC58DF9}"/>
              </a:ext>
            </a:extLst>
          </p:cNvPr>
          <p:cNvSpPr/>
          <p:nvPr/>
        </p:nvSpPr>
        <p:spPr>
          <a:xfrm>
            <a:off x="4200857" y="2661285"/>
            <a:ext cx="268560" cy="518984"/>
          </a:xfrm>
          <a:prstGeom prst="chevron">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33AAD9DF-AC45-4145-B117-7BC4D2BF0A28}"/>
              </a:ext>
            </a:extLst>
          </p:cNvPr>
          <p:cNvSpPr txBox="1"/>
          <p:nvPr/>
        </p:nvSpPr>
        <p:spPr>
          <a:xfrm>
            <a:off x="4743754" y="2575395"/>
            <a:ext cx="18669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44546A"/>
                </a:solidFill>
                <a:effectLst/>
                <a:uLnTx/>
                <a:uFillTx/>
                <a:latin typeface="Arial" panose="020B0604020202020204"/>
                <a:ea typeface="+mn-ea"/>
                <a:cs typeface="+mn-cs"/>
              </a:rPr>
              <a:t>Exposure Assessment</a:t>
            </a:r>
          </a:p>
        </p:txBody>
      </p:sp>
      <p:pic>
        <p:nvPicPr>
          <p:cNvPr id="19" name="Graphic 18" descr="Truck with solid fill">
            <a:extLst>
              <a:ext uri="{FF2B5EF4-FFF2-40B4-BE49-F238E27FC236}">
                <a16:creationId xmlns:a16="http://schemas.microsoft.com/office/drawing/2014/main" id="{D993C713-61C0-442F-ABE6-8DA072151D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5270" y="3702807"/>
            <a:ext cx="548640" cy="548640"/>
          </a:xfrm>
          <a:prstGeom prst="rect">
            <a:avLst/>
          </a:prstGeom>
        </p:spPr>
      </p:pic>
      <p:pic>
        <p:nvPicPr>
          <p:cNvPr id="21" name="Graphic 20" descr="Car with solid fill">
            <a:extLst>
              <a:ext uri="{FF2B5EF4-FFF2-40B4-BE49-F238E27FC236}">
                <a16:creationId xmlns:a16="http://schemas.microsoft.com/office/drawing/2014/main" id="{C3A2EA81-674E-47F3-88E0-453CE58C0D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386" y="3519079"/>
            <a:ext cx="607908" cy="607908"/>
          </a:xfrm>
          <a:prstGeom prst="rect">
            <a:avLst/>
          </a:prstGeom>
        </p:spPr>
      </p:pic>
      <p:sp>
        <p:nvSpPr>
          <p:cNvPr id="22" name="Thought Bubble: Cloud 21">
            <a:extLst>
              <a:ext uri="{FF2B5EF4-FFF2-40B4-BE49-F238E27FC236}">
                <a16:creationId xmlns:a16="http://schemas.microsoft.com/office/drawing/2014/main" id="{4C12770A-D2A4-44C6-B862-2D55BC2322A9}"/>
              </a:ext>
            </a:extLst>
          </p:cNvPr>
          <p:cNvSpPr/>
          <p:nvPr/>
        </p:nvSpPr>
        <p:spPr>
          <a:xfrm rot="1872343">
            <a:off x="2472955" y="3416485"/>
            <a:ext cx="1565127" cy="1120495"/>
          </a:xfrm>
          <a:prstGeom prst="cloudCallout">
            <a:avLst/>
          </a:prstGeom>
          <a:solidFill>
            <a:sysClr val="window" lastClr="FFFFFF"/>
          </a:solidFill>
          <a:ln w="12700" cap="flat" cmpd="sng" algn="ctr">
            <a:solidFill>
              <a:srgbClr val="4472C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grpSp>
        <p:nvGrpSpPr>
          <p:cNvPr id="23" name="Group 22">
            <a:extLst>
              <a:ext uri="{FF2B5EF4-FFF2-40B4-BE49-F238E27FC236}">
                <a16:creationId xmlns:a16="http://schemas.microsoft.com/office/drawing/2014/main" id="{A85AE76A-66DF-4792-900D-3F2F001149A7}"/>
              </a:ext>
            </a:extLst>
          </p:cNvPr>
          <p:cNvGrpSpPr/>
          <p:nvPr/>
        </p:nvGrpSpPr>
        <p:grpSpPr>
          <a:xfrm rot="1098663">
            <a:off x="2717562" y="3560177"/>
            <a:ext cx="896117" cy="794314"/>
            <a:chOff x="4336229" y="716169"/>
            <a:chExt cx="1145368" cy="1025192"/>
          </a:xfrm>
        </p:grpSpPr>
        <p:sp>
          <p:nvSpPr>
            <p:cNvPr id="24" name="Oval 23">
              <a:extLst>
                <a:ext uri="{FF2B5EF4-FFF2-40B4-BE49-F238E27FC236}">
                  <a16:creationId xmlns:a16="http://schemas.microsoft.com/office/drawing/2014/main" id="{D0F98DDB-269D-4204-9285-B7A7B0CE345A}"/>
                </a:ext>
              </a:extLst>
            </p:cNvPr>
            <p:cNvSpPr/>
            <p:nvPr/>
          </p:nvSpPr>
          <p:spPr>
            <a:xfrm>
              <a:off x="4336229" y="951599"/>
              <a:ext cx="134753" cy="119804"/>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E3791A8D-802E-4071-B763-EB1DAAE7C39D}"/>
                </a:ext>
              </a:extLst>
            </p:cNvPr>
            <p:cNvSpPr/>
            <p:nvPr/>
          </p:nvSpPr>
          <p:spPr>
            <a:xfrm>
              <a:off x="5107892" y="810494"/>
              <a:ext cx="134753" cy="119804"/>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2FE57DCE-98F2-4BA9-BFB9-B23C0BD571EA}"/>
                </a:ext>
              </a:extLst>
            </p:cNvPr>
            <p:cNvSpPr/>
            <p:nvPr/>
          </p:nvSpPr>
          <p:spPr>
            <a:xfrm>
              <a:off x="4650693" y="1073729"/>
              <a:ext cx="134753" cy="119804"/>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1763F891-2CB6-4E2C-BA97-7680C2249BBE}"/>
                </a:ext>
              </a:extLst>
            </p:cNvPr>
            <p:cNvSpPr/>
            <p:nvPr/>
          </p:nvSpPr>
          <p:spPr>
            <a:xfrm>
              <a:off x="4565669" y="1303734"/>
              <a:ext cx="134753" cy="119804"/>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2BADB27F-C930-486E-A5DE-BFB78137C2AA}"/>
                </a:ext>
              </a:extLst>
            </p:cNvPr>
            <p:cNvSpPr/>
            <p:nvPr/>
          </p:nvSpPr>
          <p:spPr>
            <a:xfrm>
              <a:off x="5218670" y="1166760"/>
              <a:ext cx="134753" cy="119804"/>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EB62867D-8BD5-4266-823E-02F7F7FAB6DB}"/>
                </a:ext>
              </a:extLst>
            </p:cNvPr>
            <p:cNvSpPr/>
            <p:nvPr/>
          </p:nvSpPr>
          <p:spPr>
            <a:xfrm>
              <a:off x="5107893" y="1530929"/>
              <a:ext cx="134753" cy="119804"/>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0876D424-113F-488C-A0D4-BFA159A73EA5}"/>
                </a:ext>
              </a:extLst>
            </p:cNvPr>
            <p:cNvSpPr/>
            <p:nvPr/>
          </p:nvSpPr>
          <p:spPr>
            <a:xfrm>
              <a:off x="4338044" y="1166760"/>
              <a:ext cx="134753" cy="119804"/>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6EE9ED18-DF19-4DB6-A4CC-1009B56F5150}"/>
                </a:ext>
              </a:extLst>
            </p:cNvPr>
            <p:cNvSpPr/>
            <p:nvPr/>
          </p:nvSpPr>
          <p:spPr>
            <a:xfrm>
              <a:off x="4828804" y="1130757"/>
              <a:ext cx="134753" cy="119804"/>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9AB22157-BF30-40DD-AB84-BB310DBCE7C7}"/>
                </a:ext>
              </a:extLst>
            </p:cNvPr>
            <p:cNvSpPr/>
            <p:nvPr/>
          </p:nvSpPr>
          <p:spPr>
            <a:xfrm>
              <a:off x="5092855" y="1310463"/>
              <a:ext cx="134753" cy="11980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C1B06076-2C09-4128-9168-A3D4B1E0E542}"/>
                </a:ext>
              </a:extLst>
            </p:cNvPr>
            <p:cNvSpPr/>
            <p:nvPr/>
          </p:nvSpPr>
          <p:spPr>
            <a:xfrm>
              <a:off x="5310133" y="786841"/>
              <a:ext cx="134753" cy="11980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B63F08B5-3C73-4E20-B360-31C61BD2A12A}"/>
                </a:ext>
              </a:extLst>
            </p:cNvPr>
            <p:cNvSpPr/>
            <p:nvPr/>
          </p:nvSpPr>
          <p:spPr>
            <a:xfrm>
              <a:off x="4808122" y="902702"/>
              <a:ext cx="134753" cy="11980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AED72197-05A3-439C-9FFA-5691B1D40C13}"/>
                </a:ext>
              </a:extLst>
            </p:cNvPr>
            <p:cNvSpPr/>
            <p:nvPr/>
          </p:nvSpPr>
          <p:spPr>
            <a:xfrm>
              <a:off x="4740745" y="716169"/>
              <a:ext cx="134753" cy="11980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7158D639-3F46-4231-9AAC-BB362F0707C2}"/>
                </a:ext>
              </a:extLst>
            </p:cNvPr>
            <p:cNvSpPr/>
            <p:nvPr/>
          </p:nvSpPr>
          <p:spPr>
            <a:xfrm>
              <a:off x="4945433" y="740780"/>
              <a:ext cx="134753" cy="119804"/>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3EAC2B3A-53FE-4FFC-8B37-49651A0F2EF1}"/>
                </a:ext>
              </a:extLst>
            </p:cNvPr>
            <p:cNvSpPr/>
            <p:nvPr/>
          </p:nvSpPr>
          <p:spPr>
            <a:xfrm>
              <a:off x="5025515" y="1063892"/>
              <a:ext cx="134753" cy="119804"/>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9D72ECF0-4EE6-435F-AFB4-7D6F815AC531}"/>
                </a:ext>
              </a:extLst>
            </p:cNvPr>
            <p:cNvSpPr/>
            <p:nvPr/>
          </p:nvSpPr>
          <p:spPr>
            <a:xfrm>
              <a:off x="5319088" y="993730"/>
              <a:ext cx="134753" cy="119804"/>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DB0C1047-D40A-401B-AA67-D280024E67A2}"/>
                </a:ext>
              </a:extLst>
            </p:cNvPr>
            <p:cNvSpPr/>
            <p:nvPr/>
          </p:nvSpPr>
          <p:spPr>
            <a:xfrm>
              <a:off x="4552750" y="1574243"/>
              <a:ext cx="134753" cy="119804"/>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772DFBF8-B73D-412A-B3D3-FB417E981A9A}"/>
                </a:ext>
              </a:extLst>
            </p:cNvPr>
            <p:cNvSpPr/>
            <p:nvPr/>
          </p:nvSpPr>
          <p:spPr>
            <a:xfrm>
              <a:off x="4732711" y="1454439"/>
              <a:ext cx="134753" cy="119804"/>
            </a:xfrm>
            <a:prstGeom prst="ellipse">
              <a:avLst/>
            </a:prstGeom>
            <a:solidFill>
              <a:srgbClr val="E7E6E6">
                <a:lumMod val="50000"/>
              </a:srgbClr>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41" name="Oval 40">
              <a:extLst>
                <a:ext uri="{FF2B5EF4-FFF2-40B4-BE49-F238E27FC236}">
                  <a16:creationId xmlns:a16="http://schemas.microsoft.com/office/drawing/2014/main" id="{850B93CF-47E8-4D19-A173-D586199B1DFD}"/>
                </a:ext>
              </a:extLst>
            </p:cNvPr>
            <p:cNvSpPr/>
            <p:nvPr/>
          </p:nvSpPr>
          <p:spPr>
            <a:xfrm>
              <a:off x="4721539" y="1250561"/>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2" name="Oval 41">
              <a:extLst>
                <a:ext uri="{FF2B5EF4-FFF2-40B4-BE49-F238E27FC236}">
                  <a16:creationId xmlns:a16="http://schemas.microsoft.com/office/drawing/2014/main" id="{DFC2925A-92B9-4795-94E0-C41A3AFBAB08}"/>
                </a:ext>
              </a:extLst>
            </p:cNvPr>
            <p:cNvSpPr/>
            <p:nvPr/>
          </p:nvSpPr>
          <p:spPr>
            <a:xfrm>
              <a:off x="4893122" y="1317290"/>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id="{C5F27AF1-6BF3-4959-93A0-E3DF1D33555D}"/>
                </a:ext>
              </a:extLst>
            </p:cNvPr>
            <p:cNvSpPr/>
            <p:nvPr/>
          </p:nvSpPr>
          <p:spPr>
            <a:xfrm>
              <a:off x="4989181" y="1621557"/>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4" name="Oval 43">
              <a:extLst>
                <a:ext uri="{FF2B5EF4-FFF2-40B4-BE49-F238E27FC236}">
                  <a16:creationId xmlns:a16="http://schemas.microsoft.com/office/drawing/2014/main" id="{22ADE5F0-4943-4AC1-846B-F624FEAF5E15}"/>
                </a:ext>
              </a:extLst>
            </p:cNvPr>
            <p:cNvSpPr/>
            <p:nvPr/>
          </p:nvSpPr>
          <p:spPr>
            <a:xfrm>
              <a:off x="4384437" y="1381921"/>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98C2BE2F-CC97-4E99-ACBB-C26DBB3E130E}"/>
                </a:ext>
              </a:extLst>
            </p:cNvPr>
            <p:cNvSpPr/>
            <p:nvPr/>
          </p:nvSpPr>
          <p:spPr>
            <a:xfrm>
              <a:off x="4508352" y="888099"/>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AD3BB447-6369-40BD-A305-FC96DA00DD32}"/>
                </a:ext>
              </a:extLst>
            </p:cNvPr>
            <p:cNvSpPr/>
            <p:nvPr/>
          </p:nvSpPr>
          <p:spPr>
            <a:xfrm>
              <a:off x="5346844" y="1310463"/>
              <a:ext cx="134753" cy="119804"/>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60" name="Graphic 59" descr="Nose outline">
            <a:extLst>
              <a:ext uri="{FF2B5EF4-FFF2-40B4-BE49-F238E27FC236}">
                <a16:creationId xmlns:a16="http://schemas.microsoft.com/office/drawing/2014/main" id="{1B2CA927-D3F7-428B-A117-6150FAEF06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79226" y="3668049"/>
            <a:ext cx="586503" cy="586503"/>
          </a:xfrm>
          <a:prstGeom prst="rect">
            <a:avLst/>
          </a:prstGeom>
        </p:spPr>
      </p:pic>
      <p:pic>
        <p:nvPicPr>
          <p:cNvPr id="3" name="Graphic 2" descr="Car with solid fill">
            <a:extLst>
              <a:ext uri="{FF2B5EF4-FFF2-40B4-BE49-F238E27FC236}">
                <a16:creationId xmlns:a16="http://schemas.microsoft.com/office/drawing/2014/main" id="{0FB5334F-7195-83A0-F369-BBDA111C9C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5869" y="3160559"/>
            <a:ext cx="607908" cy="607908"/>
          </a:xfrm>
          <a:prstGeom prst="rect">
            <a:avLst/>
          </a:prstGeom>
        </p:spPr>
      </p:pic>
      <p:pic>
        <p:nvPicPr>
          <p:cNvPr id="5" name="Graphic 4" descr="Car with solid fill">
            <a:extLst>
              <a:ext uri="{FF2B5EF4-FFF2-40B4-BE49-F238E27FC236}">
                <a16:creationId xmlns:a16="http://schemas.microsoft.com/office/drawing/2014/main" id="{97F81B91-C0C2-4F5E-9B37-97799B7D8A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351" y="3305091"/>
            <a:ext cx="607908" cy="607908"/>
          </a:xfrm>
          <a:prstGeom prst="rect">
            <a:avLst/>
          </a:prstGeom>
        </p:spPr>
      </p:pic>
      <p:pic>
        <p:nvPicPr>
          <p:cNvPr id="6" name="Graphic 5" descr="Truck with solid fill">
            <a:extLst>
              <a:ext uri="{FF2B5EF4-FFF2-40B4-BE49-F238E27FC236}">
                <a16:creationId xmlns:a16="http://schemas.microsoft.com/office/drawing/2014/main" id="{51EBB32A-F4BA-693A-1F50-819BB22BDD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457" y="3925109"/>
            <a:ext cx="548640" cy="548640"/>
          </a:xfrm>
          <a:prstGeom prst="rect">
            <a:avLst/>
          </a:prstGeom>
        </p:spPr>
      </p:pic>
      <p:sp>
        <p:nvSpPr>
          <p:cNvPr id="9" name="TextBox 8">
            <a:extLst>
              <a:ext uri="{FF2B5EF4-FFF2-40B4-BE49-F238E27FC236}">
                <a16:creationId xmlns:a16="http://schemas.microsoft.com/office/drawing/2014/main" id="{D55C5E5F-C89F-FD9E-717D-0F5D2049CA28}"/>
              </a:ext>
            </a:extLst>
          </p:cNvPr>
          <p:cNvSpPr txBox="1"/>
          <p:nvPr/>
        </p:nvSpPr>
        <p:spPr>
          <a:xfrm>
            <a:off x="-76466" y="5172963"/>
            <a:ext cx="2372376" cy="461665"/>
          </a:xfrm>
          <a:prstGeom prst="rect">
            <a:avLst/>
          </a:prstGeom>
          <a:noFill/>
        </p:spPr>
        <p:txBody>
          <a:bodyPr wrap="square" rtlCol="0">
            <a:spAutoFit/>
          </a:bodyPr>
          <a:lstStyle/>
          <a:p>
            <a:pPr algn="ctr" eaLnBrk="0" fontAlgn="base" hangingPunct="0">
              <a:spcBef>
                <a:spcPct val="0"/>
              </a:spcBef>
              <a:spcAft>
                <a:spcPct val="0"/>
              </a:spcAft>
            </a:pPr>
            <a:r>
              <a:rPr lang="en-US" sz="2400" dirty="0">
                <a:solidFill>
                  <a:prstClr val="black"/>
                </a:solidFill>
                <a:latin typeface="Arial" panose="020B0604020202020204"/>
              </a:rPr>
              <a:t>SOURCES</a:t>
            </a:r>
          </a:p>
        </p:txBody>
      </p:sp>
      <p:sp>
        <p:nvSpPr>
          <p:cNvPr id="10" name="Arrow: Right 9">
            <a:extLst>
              <a:ext uri="{FF2B5EF4-FFF2-40B4-BE49-F238E27FC236}">
                <a16:creationId xmlns:a16="http://schemas.microsoft.com/office/drawing/2014/main" id="{00281EFF-D6DD-CF1E-4CA5-30705197544C}"/>
              </a:ext>
            </a:extLst>
          </p:cNvPr>
          <p:cNvSpPr/>
          <p:nvPr/>
        </p:nvSpPr>
        <p:spPr>
          <a:xfrm>
            <a:off x="2117035" y="5196482"/>
            <a:ext cx="5681765" cy="397566"/>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CCCFEEA9-DE60-DDDF-6233-C19CF2EA87E6}"/>
              </a:ext>
            </a:extLst>
          </p:cNvPr>
          <p:cNvGrpSpPr/>
          <p:nvPr/>
        </p:nvGrpSpPr>
        <p:grpSpPr>
          <a:xfrm>
            <a:off x="2042491" y="4891156"/>
            <a:ext cx="8207753" cy="1525101"/>
            <a:chOff x="2042491" y="4891156"/>
            <a:chExt cx="8207753" cy="1525101"/>
          </a:xfrm>
        </p:grpSpPr>
        <p:pic>
          <p:nvPicPr>
            <p:cNvPr id="7" name="Graphic 6" descr="Group outline">
              <a:extLst>
                <a:ext uri="{FF2B5EF4-FFF2-40B4-BE49-F238E27FC236}">
                  <a16:creationId xmlns:a16="http://schemas.microsoft.com/office/drawing/2014/main" id="{810F61D5-145E-5B01-B5E4-7288F620FB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8231" y="4891156"/>
              <a:ext cx="1203025" cy="1203025"/>
            </a:xfrm>
            <a:prstGeom prst="rect">
              <a:avLst/>
            </a:prstGeom>
          </p:spPr>
        </p:pic>
        <p:sp>
          <p:nvSpPr>
            <p:cNvPr id="8" name="TextBox 7">
              <a:extLst>
                <a:ext uri="{FF2B5EF4-FFF2-40B4-BE49-F238E27FC236}">
                  <a16:creationId xmlns:a16="http://schemas.microsoft.com/office/drawing/2014/main" id="{AAB0567A-E5D2-B2C7-E032-56D60238DCFE}"/>
                </a:ext>
              </a:extLst>
            </p:cNvPr>
            <p:cNvSpPr txBox="1"/>
            <p:nvPr/>
          </p:nvSpPr>
          <p:spPr>
            <a:xfrm>
              <a:off x="7877868" y="5954592"/>
              <a:ext cx="2372376" cy="461665"/>
            </a:xfrm>
            <a:prstGeom prst="rect">
              <a:avLst/>
            </a:prstGeom>
            <a:noFill/>
          </p:spPr>
          <p:txBody>
            <a:bodyPr wrap="square" rtlCol="0">
              <a:spAutoFit/>
            </a:bodyPr>
            <a:lstStyle/>
            <a:p>
              <a:pPr algn="ctr" eaLnBrk="0" fontAlgn="base" hangingPunct="0">
                <a:spcBef>
                  <a:spcPct val="0"/>
                </a:spcBef>
                <a:spcAft>
                  <a:spcPct val="0"/>
                </a:spcAft>
              </a:pPr>
              <a:r>
                <a:rPr lang="en-US" sz="2400" dirty="0">
                  <a:solidFill>
                    <a:prstClr val="black"/>
                  </a:solidFill>
                  <a:latin typeface="Arial" panose="020B0604020202020204"/>
                </a:rPr>
                <a:t>RECEPTORS</a:t>
              </a:r>
            </a:p>
          </p:txBody>
        </p:sp>
        <p:sp>
          <p:nvSpPr>
            <p:cNvPr id="11" name="Arrow: Right 10">
              <a:extLst>
                <a:ext uri="{FF2B5EF4-FFF2-40B4-BE49-F238E27FC236}">
                  <a16:creationId xmlns:a16="http://schemas.microsoft.com/office/drawing/2014/main" id="{1505E5E8-9CCA-9C43-2441-2EFE7DB7D7FE}"/>
                </a:ext>
              </a:extLst>
            </p:cNvPr>
            <p:cNvSpPr/>
            <p:nvPr/>
          </p:nvSpPr>
          <p:spPr>
            <a:xfrm rot="10800000">
              <a:off x="2042491" y="6018691"/>
              <a:ext cx="5756310" cy="397566"/>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41F5DC-4919-998C-D670-B843E250BBBD}"/>
                </a:ext>
              </a:extLst>
            </p:cNvPr>
            <p:cNvSpPr txBox="1"/>
            <p:nvPr/>
          </p:nvSpPr>
          <p:spPr>
            <a:xfrm>
              <a:off x="5014238" y="5782603"/>
              <a:ext cx="2939395" cy="369332"/>
            </a:xfrm>
            <a:prstGeom prst="rect">
              <a:avLst/>
            </a:prstGeom>
            <a:noFill/>
          </p:spPr>
          <p:txBody>
            <a:bodyPr wrap="square" rtlCol="0">
              <a:spAutoFit/>
            </a:bodyPr>
            <a:lstStyle/>
            <a:p>
              <a:r>
                <a:rPr lang="en-US" i="1" dirty="0">
                  <a:solidFill>
                    <a:schemeClr val="bg2">
                      <a:lumMod val="10000"/>
                    </a:schemeClr>
                  </a:solidFill>
                </a:rPr>
                <a:t>Receptor-oriented models</a:t>
              </a:r>
            </a:p>
          </p:txBody>
        </p:sp>
      </p:grpSp>
      <p:grpSp>
        <p:nvGrpSpPr>
          <p:cNvPr id="52" name="Group 51">
            <a:extLst>
              <a:ext uri="{FF2B5EF4-FFF2-40B4-BE49-F238E27FC236}">
                <a16:creationId xmlns:a16="http://schemas.microsoft.com/office/drawing/2014/main" id="{4AF13537-05C5-DE92-76C8-FCE09CC6F0FE}"/>
              </a:ext>
            </a:extLst>
          </p:cNvPr>
          <p:cNvGrpSpPr/>
          <p:nvPr/>
        </p:nvGrpSpPr>
        <p:grpSpPr>
          <a:xfrm>
            <a:off x="3460596" y="6079976"/>
            <a:ext cx="4535434" cy="815817"/>
            <a:chOff x="3460596" y="6079976"/>
            <a:chExt cx="4535434" cy="815817"/>
          </a:xfrm>
          <a:solidFill>
            <a:schemeClr val="bg2">
              <a:lumMod val="25000"/>
            </a:schemeClr>
          </a:solidFill>
        </p:grpSpPr>
        <p:pic>
          <p:nvPicPr>
            <p:cNvPr id="15" name="Graphic 14" descr="Woman with solid fill">
              <a:extLst>
                <a:ext uri="{FF2B5EF4-FFF2-40B4-BE49-F238E27FC236}">
                  <a16:creationId xmlns:a16="http://schemas.microsoft.com/office/drawing/2014/main" id="{D59130DB-19ED-2439-1508-492CA4D023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94206" y="6120054"/>
              <a:ext cx="701824" cy="701824"/>
            </a:xfrm>
            <a:prstGeom prst="rect">
              <a:avLst/>
            </a:prstGeom>
          </p:spPr>
        </p:pic>
        <p:pic>
          <p:nvPicPr>
            <p:cNvPr id="18" name="Graphic 17" descr="House with solid fill">
              <a:extLst>
                <a:ext uri="{FF2B5EF4-FFF2-40B4-BE49-F238E27FC236}">
                  <a16:creationId xmlns:a16="http://schemas.microsoft.com/office/drawing/2014/main" id="{C305FC39-A729-2D61-A98A-BB34C3334D5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45396" y="6167135"/>
              <a:ext cx="665298" cy="665298"/>
            </a:xfrm>
            <a:prstGeom prst="rect">
              <a:avLst/>
            </a:prstGeom>
          </p:spPr>
        </p:pic>
        <p:pic>
          <p:nvPicPr>
            <p:cNvPr id="48" name="Graphic 47" descr="Neighborhood with solid fill">
              <a:extLst>
                <a:ext uri="{FF2B5EF4-FFF2-40B4-BE49-F238E27FC236}">
                  <a16:creationId xmlns:a16="http://schemas.microsoft.com/office/drawing/2014/main" id="{3F2E8511-B90B-2F0E-4F33-05D31F0B7DB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18169" y="6219886"/>
              <a:ext cx="604951" cy="604951"/>
            </a:xfrm>
            <a:prstGeom prst="rect">
              <a:avLst/>
            </a:prstGeom>
          </p:spPr>
        </p:pic>
        <p:pic>
          <p:nvPicPr>
            <p:cNvPr id="51" name="Graphic 50" descr="City with solid fill">
              <a:extLst>
                <a:ext uri="{FF2B5EF4-FFF2-40B4-BE49-F238E27FC236}">
                  <a16:creationId xmlns:a16="http://schemas.microsoft.com/office/drawing/2014/main" id="{59617B25-C3E8-DA74-A5E2-C30CB926157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60596" y="6079976"/>
              <a:ext cx="815817" cy="815817"/>
            </a:xfrm>
            <a:prstGeom prst="rect">
              <a:avLst/>
            </a:prstGeom>
          </p:spPr>
        </p:pic>
      </p:grpSp>
      <p:sp>
        <p:nvSpPr>
          <p:cNvPr id="55" name="TextBox 54">
            <a:extLst>
              <a:ext uri="{FF2B5EF4-FFF2-40B4-BE49-F238E27FC236}">
                <a16:creationId xmlns:a16="http://schemas.microsoft.com/office/drawing/2014/main" id="{AE3E4A69-382D-CA21-B6DB-43A08731649A}"/>
              </a:ext>
            </a:extLst>
          </p:cNvPr>
          <p:cNvSpPr txBox="1"/>
          <p:nvPr/>
        </p:nvSpPr>
        <p:spPr>
          <a:xfrm>
            <a:off x="2664210" y="4936275"/>
            <a:ext cx="2939395" cy="369332"/>
          </a:xfrm>
          <a:prstGeom prst="rect">
            <a:avLst/>
          </a:prstGeom>
          <a:noFill/>
        </p:spPr>
        <p:txBody>
          <a:bodyPr wrap="square" rtlCol="0">
            <a:spAutoFit/>
          </a:bodyPr>
          <a:lstStyle/>
          <a:p>
            <a:r>
              <a:rPr lang="en-US" i="1" dirty="0">
                <a:solidFill>
                  <a:schemeClr val="bg2">
                    <a:lumMod val="10000"/>
                  </a:schemeClr>
                </a:solidFill>
              </a:rPr>
              <a:t>Source-oriented models</a:t>
            </a:r>
          </a:p>
        </p:txBody>
      </p:sp>
      <p:sp>
        <p:nvSpPr>
          <p:cNvPr id="56" name="TextBox 55">
            <a:extLst>
              <a:ext uri="{FF2B5EF4-FFF2-40B4-BE49-F238E27FC236}">
                <a16:creationId xmlns:a16="http://schemas.microsoft.com/office/drawing/2014/main" id="{143294D5-5B97-2FBE-C064-5DD50B92937E}"/>
              </a:ext>
            </a:extLst>
          </p:cNvPr>
          <p:cNvSpPr txBox="1"/>
          <p:nvPr/>
        </p:nvSpPr>
        <p:spPr>
          <a:xfrm>
            <a:off x="4614900" y="3462782"/>
            <a:ext cx="2242782" cy="923330"/>
          </a:xfrm>
          <a:prstGeom prst="rect">
            <a:avLst/>
          </a:prstGeom>
          <a:noFill/>
        </p:spPr>
        <p:txBody>
          <a:bodyPr wrap="square" rtlCol="0">
            <a:spAutoFit/>
          </a:bodyPr>
          <a:lstStyle/>
          <a:p>
            <a:pPr algn="ctr"/>
            <a:r>
              <a:rPr lang="en-US" i="1" dirty="0">
                <a:solidFill>
                  <a:schemeClr val="bg2">
                    <a:lumMod val="10000"/>
                  </a:schemeClr>
                </a:solidFill>
              </a:rPr>
              <a:t>Source apportionment models</a:t>
            </a:r>
          </a:p>
        </p:txBody>
      </p:sp>
    </p:spTree>
    <p:extLst>
      <p:ext uri="{BB962C8B-B14F-4D97-AF65-F5344CB8AC3E}">
        <p14:creationId xmlns:p14="http://schemas.microsoft.com/office/powerpoint/2010/main" val="404777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51F8-E5C9-A73F-63BB-1E77C31BF213}"/>
              </a:ext>
            </a:extLst>
          </p:cNvPr>
          <p:cNvSpPr>
            <a:spLocks noGrp="1"/>
          </p:cNvSpPr>
          <p:nvPr>
            <p:ph type="title"/>
          </p:nvPr>
        </p:nvSpPr>
        <p:spPr/>
        <p:txBody>
          <a:bodyPr>
            <a:normAutofit/>
          </a:bodyPr>
          <a:lstStyle/>
          <a:p>
            <a:r>
              <a:rPr lang="en-US" dirty="0"/>
              <a:t>Source-Oriented Models</a:t>
            </a:r>
            <a:br>
              <a:rPr lang="en-US" dirty="0"/>
            </a:br>
            <a:r>
              <a:rPr lang="en-US" sz="2400" b="0" i="1" dirty="0"/>
              <a:t>Line source dispersion models</a:t>
            </a:r>
            <a:endParaRPr lang="en-US" b="0" i="1" dirty="0"/>
          </a:p>
        </p:txBody>
      </p:sp>
      <p:sp>
        <p:nvSpPr>
          <p:cNvPr id="3" name="Content Placeholder 2">
            <a:extLst>
              <a:ext uri="{FF2B5EF4-FFF2-40B4-BE49-F238E27FC236}">
                <a16:creationId xmlns:a16="http://schemas.microsoft.com/office/drawing/2014/main" id="{8EA4E3CF-1AB8-77EC-4E21-C03955C072C4}"/>
              </a:ext>
            </a:extLst>
          </p:cNvPr>
          <p:cNvSpPr>
            <a:spLocks noGrp="1"/>
          </p:cNvSpPr>
          <p:nvPr>
            <p:ph sz="half" idx="1"/>
          </p:nvPr>
        </p:nvSpPr>
        <p:spPr>
          <a:xfrm>
            <a:off x="609600" y="1773936"/>
            <a:ext cx="5185144" cy="4623816"/>
          </a:xfrm>
        </p:spPr>
        <p:txBody>
          <a:bodyPr>
            <a:normAutofit/>
          </a:bodyPr>
          <a:lstStyle/>
          <a:p>
            <a:r>
              <a:rPr lang="en-US" dirty="0"/>
              <a:t>Physical dispersion (no chemistry)</a:t>
            </a:r>
          </a:p>
          <a:p>
            <a:pPr lvl="1"/>
            <a:r>
              <a:rPr lang="en-US" dirty="0" err="1"/>
              <a:t>eg</a:t>
            </a:r>
            <a:r>
              <a:rPr lang="en-US" dirty="0"/>
              <a:t>, RLINE or CALINE4</a:t>
            </a:r>
          </a:p>
          <a:p>
            <a:pPr lvl="1"/>
            <a:r>
              <a:rPr lang="en-US" dirty="0"/>
              <a:t>Many inputs, highly space/time resolved.. incl. meteorology, emission factors  </a:t>
            </a:r>
          </a:p>
          <a:p>
            <a:r>
              <a:rPr lang="en-US" dirty="0"/>
              <a:t>Challenges for epi</a:t>
            </a:r>
          </a:p>
          <a:p>
            <a:pPr lvl="1"/>
            <a:r>
              <a:rPr lang="en-US" dirty="0"/>
              <a:t>Spatiotemporal patterns for tailpipe and non-tailpipe pollutants generally highly correlated </a:t>
            </a:r>
          </a:p>
          <a:p>
            <a:endParaRPr lang="en-US" dirty="0"/>
          </a:p>
        </p:txBody>
      </p:sp>
      <p:sp>
        <p:nvSpPr>
          <p:cNvPr id="4" name="Slide Number Placeholder 3">
            <a:extLst>
              <a:ext uri="{FF2B5EF4-FFF2-40B4-BE49-F238E27FC236}">
                <a16:creationId xmlns:a16="http://schemas.microsoft.com/office/drawing/2014/main" id="{B0A59A71-76A0-AFE1-E70C-C6242EA8AABC}"/>
              </a:ext>
            </a:extLst>
          </p:cNvPr>
          <p:cNvSpPr>
            <a:spLocks noGrp="1"/>
          </p:cNvSpPr>
          <p:nvPr>
            <p:ph type="sldNum" sz="quarter" idx="12"/>
          </p:nvPr>
        </p:nvSpPr>
        <p:spPr/>
        <p:txBody>
          <a:bodyPr/>
          <a:lstStyle/>
          <a:p>
            <a:fld id="{CDFA65B0-F01E-436A-9184-DF59B4F508B6}" type="slidenum">
              <a:rPr lang="en-US" smtClean="0"/>
              <a:pPr/>
              <a:t>12</a:t>
            </a:fld>
            <a:endParaRPr lang="en-US"/>
          </a:p>
        </p:txBody>
      </p:sp>
      <p:pic>
        <p:nvPicPr>
          <p:cNvPr id="10" name="Picture 9">
            <a:extLst>
              <a:ext uri="{FF2B5EF4-FFF2-40B4-BE49-F238E27FC236}">
                <a16:creationId xmlns:a16="http://schemas.microsoft.com/office/drawing/2014/main" id="{0E67DF80-48E3-B5DC-153B-81554121ACA2}"/>
              </a:ext>
            </a:extLst>
          </p:cNvPr>
          <p:cNvPicPr>
            <a:picLocks noChangeAspect="1"/>
          </p:cNvPicPr>
          <p:nvPr/>
        </p:nvPicPr>
        <p:blipFill rotWithShape="1">
          <a:blip r:embed="rId2"/>
          <a:srcRect t="2675"/>
          <a:stretch/>
        </p:blipFill>
        <p:spPr>
          <a:xfrm>
            <a:off x="5865499" y="1773936"/>
            <a:ext cx="5956790" cy="3189768"/>
          </a:xfrm>
          <a:prstGeom prst="rect">
            <a:avLst/>
          </a:prstGeom>
        </p:spPr>
      </p:pic>
      <p:pic>
        <p:nvPicPr>
          <p:cNvPr id="14" name="Picture 13">
            <a:extLst>
              <a:ext uri="{FF2B5EF4-FFF2-40B4-BE49-F238E27FC236}">
                <a16:creationId xmlns:a16="http://schemas.microsoft.com/office/drawing/2014/main" id="{B8C83F5E-1E78-F9D7-45CB-21EC457B37EF}"/>
              </a:ext>
            </a:extLst>
          </p:cNvPr>
          <p:cNvPicPr>
            <a:picLocks noChangeAspect="1"/>
          </p:cNvPicPr>
          <p:nvPr/>
        </p:nvPicPr>
        <p:blipFill>
          <a:blip r:embed="rId3"/>
          <a:stretch>
            <a:fillRect/>
          </a:stretch>
        </p:blipFill>
        <p:spPr>
          <a:xfrm>
            <a:off x="5994400" y="5039066"/>
            <a:ext cx="5689892" cy="1152584"/>
          </a:xfrm>
          <a:prstGeom prst="rect">
            <a:avLst/>
          </a:prstGeom>
        </p:spPr>
      </p:pic>
      <p:pic>
        <p:nvPicPr>
          <p:cNvPr id="16" name="Picture 15">
            <a:extLst>
              <a:ext uri="{FF2B5EF4-FFF2-40B4-BE49-F238E27FC236}">
                <a16:creationId xmlns:a16="http://schemas.microsoft.com/office/drawing/2014/main" id="{6E4006F4-535B-0A78-4E49-48CCBAD9F197}"/>
              </a:ext>
            </a:extLst>
          </p:cNvPr>
          <p:cNvPicPr>
            <a:picLocks noChangeAspect="1"/>
          </p:cNvPicPr>
          <p:nvPr/>
        </p:nvPicPr>
        <p:blipFill>
          <a:blip r:embed="rId4"/>
          <a:stretch>
            <a:fillRect/>
          </a:stretch>
        </p:blipFill>
        <p:spPr>
          <a:xfrm>
            <a:off x="5957185" y="6150331"/>
            <a:ext cx="3368499" cy="367988"/>
          </a:xfrm>
          <a:prstGeom prst="rect">
            <a:avLst/>
          </a:prstGeom>
        </p:spPr>
      </p:pic>
    </p:spTree>
    <p:extLst>
      <p:ext uri="{BB962C8B-B14F-4D97-AF65-F5344CB8AC3E}">
        <p14:creationId xmlns:p14="http://schemas.microsoft.com/office/powerpoint/2010/main" val="2582744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3016-AA6A-DCD5-66A6-94AF7C19A160}"/>
              </a:ext>
            </a:extLst>
          </p:cNvPr>
          <p:cNvSpPr>
            <a:spLocks noGrp="1"/>
          </p:cNvSpPr>
          <p:nvPr>
            <p:ph type="title"/>
          </p:nvPr>
        </p:nvSpPr>
        <p:spPr/>
        <p:txBody>
          <a:bodyPr>
            <a:normAutofit/>
          </a:bodyPr>
          <a:lstStyle/>
          <a:p>
            <a:r>
              <a:rPr lang="en-US" dirty="0"/>
              <a:t>Receptor-Oriented Models</a:t>
            </a:r>
            <a:br>
              <a:rPr lang="en-US" dirty="0"/>
            </a:br>
            <a:r>
              <a:rPr lang="en-US" sz="2400" b="0" i="1" dirty="0"/>
              <a:t>Using outdoor community-based measurements</a:t>
            </a:r>
            <a:endParaRPr lang="en-US" b="0" i="1" dirty="0"/>
          </a:p>
        </p:txBody>
      </p:sp>
      <p:sp>
        <p:nvSpPr>
          <p:cNvPr id="21" name="Content Placeholder 20">
            <a:extLst>
              <a:ext uri="{FF2B5EF4-FFF2-40B4-BE49-F238E27FC236}">
                <a16:creationId xmlns:a16="http://schemas.microsoft.com/office/drawing/2014/main" id="{B8318647-3AA7-9CED-F09C-6AD58674391E}"/>
              </a:ext>
            </a:extLst>
          </p:cNvPr>
          <p:cNvSpPr>
            <a:spLocks noGrp="1"/>
          </p:cNvSpPr>
          <p:nvPr>
            <p:ph sz="half" idx="2"/>
          </p:nvPr>
        </p:nvSpPr>
        <p:spPr/>
        <p:txBody>
          <a:bodyPr/>
          <a:lstStyle/>
          <a:p>
            <a:r>
              <a:rPr lang="en-US" dirty="0"/>
              <a:t>Speciated PM</a:t>
            </a:r>
            <a:r>
              <a:rPr lang="en-US" baseline="-25000" dirty="0"/>
              <a:t>0.2</a:t>
            </a:r>
            <a:r>
              <a:rPr lang="en-US" dirty="0"/>
              <a:t>, PM</a:t>
            </a:r>
            <a:r>
              <a:rPr lang="en-US" baseline="-25000" dirty="0"/>
              <a:t>2.5</a:t>
            </a:r>
            <a:r>
              <a:rPr lang="en-US" dirty="0"/>
              <a:t>, PM</a:t>
            </a:r>
            <a:r>
              <a:rPr lang="en-US" baseline="-25000" dirty="0"/>
              <a:t>10</a:t>
            </a:r>
          </a:p>
          <a:p>
            <a:r>
              <a:rPr lang="en-US" dirty="0"/>
              <a:t>8 CHS communities, 2008-9</a:t>
            </a:r>
          </a:p>
          <a:p>
            <a:r>
              <a:rPr lang="en-US" dirty="0"/>
              <a:t>Tailpipe and non-tailpipe traffic</a:t>
            </a:r>
          </a:p>
          <a:p>
            <a:pPr lvl="1"/>
            <a:r>
              <a:rPr lang="en-US" dirty="0"/>
              <a:t>Tailpipe EC, </a:t>
            </a:r>
            <a:r>
              <a:rPr lang="en-US" dirty="0" err="1"/>
              <a:t>wsOC</a:t>
            </a:r>
            <a:r>
              <a:rPr lang="en-US" dirty="0"/>
              <a:t>, </a:t>
            </a:r>
            <a:r>
              <a:rPr lang="en-US" dirty="0" err="1"/>
              <a:t>isOC</a:t>
            </a:r>
            <a:r>
              <a:rPr lang="en-US" dirty="0"/>
              <a:t>, B</a:t>
            </a:r>
          </a:p>
          <a:p>
            <a:pPr lvl="1"/>
            <a:r>
              <a:rPr lang="en-US" dirty="0"/>
              <a:t>Separate gasoline and diesel sources in PM</a:t>
            </a:r>
            <a:r>
              <a:rPr lang="en-US" baseline="-25000" dirty="0"/>
              <a:t>2.5</a:t>
            </a:r>
            <a:r>
              <a:rPr lang="en-US" dirty="0"/>
              <a:t> </a:t>
            </a:r>
          </a:p>
          <a:p>
            <a:pPr lvl="1"/>
            <a:r>
              <a:rPr lang="en-US" dirty="0"/>
              <a:t>Non-tailpipe brake, tire, and catalyst wear signals Ba, Cu, Mo, Sb, Zn, Pt and Pd</a:t>
            </a:r>
          </a:p>
          <a:p>
            <a:endParaRPr lang="en-US" dirty="0"/>
          </a:p>
        </p:txBody>
      </p:sp>
      <p:sp>
        <p:nvSpPr>
          <p:cNvPr id="4" name="Slide Number Placeholder 3">
            <a:extLst>
              <a:ext uri="{FF2B5EF4-FFF2-40B4-BE49-F238E27FC236}">
                <a16:creationId xmlns:a16="http://schemas.microsoft.com/office/drawing/2014/main" id="{5C4F0729-5509-3F71-9A82-19A5FA2E5A0A}"/>
              </a:ext>
            </a:extLst>
          </p:cNvPr>
          <p:cNvSpPr>
            <a:spLocks noGrp="1"/>
          </p:cNvSpPr>
          <p:nvPr>
            <p:ph type="sldNum" sz="quarter" idx="12"/>
          </p:nvPr>
        </p:nvSpPr>
        <p:spPr/>
        <p:txBody>
          <a:bodyPr/>
          <a:lstStyle/>
          <a:p>
            <a:fld id="{CDFA65B0-F01E-436A-9184-DF59B4F508B6}" type="slidenum">
              <a:rPr lang="en-US" smtClean="0"/>
              <a:pPr/>
              <a:t>13</a:t>
            </a:fld>
            <a:endParaRPr lang="en-US"/>
          </a:p>
        </p:txBody>
      </p:sp>
      <p:grpSp>
        <p:nvGrpSpPr>
          <p:cNvPr id="14" name="Group 13">
            <a:extLst>
              <a:ext uri="{FF2B5EF4-FFF2-40B4-BE49-F238E27FC236}">
                <a16:creationId xmlns:a16="http://schemas.microsoft.com/office/drawing/2014/main" id="{22377C89-5418-54DF-C8B6-26FEBC037254}"/>
              </a:ext>
            </a:extLst>
          </p:cNvPr>
          <p:cNvGrpSpPr/>
          <p:nvPr/>
        </p:nvGrpSpPr>
        <p:grpSpPr>
          <a:xfrm>
            <a:off x="609600" y="5427439"/>
            <a:ext cx="5700091" cy="1141994"/>
            <a:chOff x="694311" y="3566259"/>
            <a:chExt cx="5700091" cy="1141994"/>
          </a:xfrm>
        </p:grpSpPr>
        <p:pic>
          <p:nvPicPr>
            <p:cNvPr id="11" name="Picture 10">
              <a:extLst>
                <a:ext uri="{FF2B5EF4-FFF2-40B4-BE49-F238E27FC236}">
                  <a16:creationId xmlns:a16="http://schemas.microsoft.com/office/drawing/2014/main" id="{15B3F5DA-8ACB-D7BE-2DF5-4C1D9EAB5A7A}"/>
                </a:ext>
              </a:extLst>
            </p:cNvPr>
            <p:cNvPicPr>
              <a:picLocks noChangeAspect="1"/>
            </p:cNvPicPr>
            <p:nvPr/>
          </p:nvPicPr>
          <p:blipFill>
            <a:blip r:embed="rId2"/>
            <a:stretch>
              <a:fillRect/>
            </a:stretch>
          </p:blipFill>
          <p:spPr>
            <a:xfrm>
              <a:off x="694311" y="3566259"/>
              <a:ext cx="5700091" cy="722333"/>
            </a:xfrm>
            <a:prstGeom prst="rect">
              <a:avLst/>
            </a:prstGeom>
          </p:spPr>
        </p:pic>
        <p:pic>
          <p:nvPicPr>
            <p:cNvPr id="13" name="Picture 12">
              <a:extLst>
                <a:ext uri="{FF2B5EF4-FFF2-40B4-BE49-F238E27FC236}">
                  <a16:creationId xmlns:a16="http://schemas.microsoft.com/office/drawing/2014/main" id="{3BE69033-C965-A443-B57C-04D86B1B76D4}"/>
                </a:ext>
              </a:extLst>
            </p:cNvPr>
            <p:cNvPicPr>
              <a:picLocks noChangeAspect="1"/>
            </p:cNvPicPr>
            <p:nvPr/>
          </p:nvPicPr>
          <p:blipFill>
            <a:blip r:embed="rId3"/>
            <a:stretch>
              <a:fillRect/>
            </a:stretch>
          </p:blipFill>
          <p:spPr>
            <a:xfrm>
              <a:off x="694311" y="4339880"/>
              <a:ext cx="2538001" cy="368373"/>
            </a:xfrm>
            <a:prstGeom prst="rect">
              <a:avLst/>
            </a:prstGeom>
          </p:spPr>
        </p:pic>
      </p:grpSp>
      <p:pic>
        <p:nvPicPr>
          <p:cNvPr id="16" name="Picture 15">
            <a:extLst>
              <a:ext uri="{FF2B5EF4-FFF2-40B4-BE49-F238E27FC236}">
                <a16:creationId xmlns:a16="http://schemas.microsoft.com/office/drawing/2014/main" id="{71D8F40E-6280-07F7-B5F7-FCA317CECA22}"/>
              </a:ext>
            </a:extLst>
          </p:cNvPr>
          <p:cNvPicPr>
            <a:picLocks noChangeAspect="1"/>
          </p:cNvPicPr>
          <p:nvPr/>
        </p:nvPicPr>
        <p:blipFill>
          <a:blip r:embed="rId4"/>
          <a:stretch>
            <a:fillRect/>
          </a:stretch>
        </p:blipFill>
        <p:spPr>
          <a:xfrm>
            <a:off x="609600" y="1549138"/>
            <a:ext cx="5377164" cy="3759723"/>
          </a:xfrm>
          <a:prstGeom prst="rect">
            <a:avLst/>
          </a:prstGeom>
        </p:spPr>
      </p:pic>
    </p:spTree>
    <p:extLst>
      <p:ext uri="{BB962C8B-B14F-4D97-AF65-F5344CB8AC3E}">
        <p14:creationId xmlns:p14="http://schemas.microsoft.com/office/powerpoint/2010/main" val="2888957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3016-AA6A-DCD5-66A6-94AF7C19A160}"/>
              </a:ext>
            </a:extLst>
          </p:cNvPr>
          <p:cNvSpPr>
            <a:spLocks noGrp="1"/>
          </p:cNvSpPr>
          <p:nvPr>
            <p:ph type="title"/>
          </p:nvPr>
        </p:nvSpPr>
        <p:spPr/>
        <p:txBody>
          <a:bodyPr>
            <a:normAutofit/>
          </a:bodyPr>
          <a:lstStyle/>
          <a:p>
            <a:r>
              <a:rPr lang="en-US" dirty="0"/>
              <a:t>Receptor-Oriented Models</a:t>
            </a:r>
            <a:br>
              <a:rPr lang="en-US" dirty="0"/>
            </a:br>
            <a:r>
              <a:rPr lang="en-US" sz="2400" b="0" i="1" dirty="0"/>
              <a:t>Using outdoor community-based measurements</a:t>
            </a:r>
            <a:endParaRPr lang="en-US" b="0" i="1" dirty="0"/>
          </a:p>
        </p:txBody>
      </p:sp>
      <p:sp>
        <p:nvSpPr>
          <p:cNvPr id="4" name="Slide Number Placeholder 3">
            <a:extLst>
              <a:ext uri="{FF2B5EF4-FFF2-40B4-BE49-F238E27FC236}">
                <a16:creationId xmlns:a16="http://schemas.microsoft.com/office/drawing/2014/main" id="{5C4F0729-5509-3F71-9A82-19A5FA2E5A0A}"/>
              </a:ext>
            </a:extLst>
          </p:cNvPr>
          <p:cNvSpPr>
            <a:spLocks noGrp="1"/>
          </p:cNvSpPr>
          <p:nvPr>
            <p:ph type="sldNum" sz="quarter" idx="12"/>
          </p:nvPr>
        </p:nvSpPr>
        <p:spPr/>
        <p:txBody>
          <a:bodyPr/>
          <a:lstStyle/>
          <a:p>
            <a:fld id="{CDFA65B0-F01E-436A-9184-DF59B4F508B6}" type="slidenum">
              <a:rPr lang="en-US" smtClean="0"/>
              <a:pPr/>
              <a:t>14</a:t>
            </a:fld>
            <a:endParaRPr lang="en-US"/>
          </a:p>
        </p:txBody>
      </p:sp>
      <p:pic>
        <p:nvPicPr>
          <p:cNvPr id="8" name="Picture 7">
            <a:extLst>
              <a:ext uri="{FF2B5EF4-FFF2-40B4-BE49-F238E27FC236}">
                <a16:creationId xmlns:a16="http://schemas.microsoft.com/office/drawing/2014/main" id="{F3A55FE1-CCA3-6A89-C1C7-435230CC7F74}"/>
              </a:ext>
            </a:extLst>
          </p:cNvPr>
          <p:cNvPicPr>
            <a:picLocks noChangeAspect="1"/>
          </p:cNvPicPr>
          <p:nvPr/>
        </p:nvPicPr>
        <p:blipFill rotWithShape="1">
          <a:blip r:embed="rId2"/>
          <a:srcRect l="67069" t="9767" r="6449" b="47788"/>
          <a:stretch/>
        </p:blipFill>
        <p:spPr>
          <a:xfrm>
            <a:off x="8753373" y="2565980"/>
            <a:ext cx="3164308" cy="2957152"/>
          </a:xfrm>
          <a:prstGeom prst="rect">
            <a:avLst/>
          </a:prstGeom>
        </p:spPr>
      </p:pic>
      <p:pic>
        <p:nvPicPr>
          <p:cNvPr id="9" name="Picture 8">
            <a:extLst>
              <a:ext uri="{FF2B5EF4-FFF2-40B4-BE49-F238E27FC236}">
                <a16:creationId xmlns:a16="http://schemas.microsoft.com/office/drawing/2014/main" id="{000703CA-C776-63C2-480E-0BCE6C487AEA}"/>
              </a:ext>
            </a:extLst>
          </p:cNvPr>
          <p:cNvPicPr>
            <a:picLocks noChangeAspect="1"/>
          </p:cNvPicPr>
          <p:nvPr/>
        </p:nvPicPr>
        <p:blipFill rotWithShape="1">
          <a:blip r:embed="rId2"/>
          <a:srcRect l="6716" t="12594" r="32885" b="58815"/>
          <a:stretch/>
        </p:blipFill>
        <p:spPr>
          <a:xfrm>
            <a:off x="307384" y="3065710"/>
            <a:ext cx="8327275" cy="2298415"/>
          </a:xfrm>
          <a:prstGeom prst="rect">
            <a:avLst/>
          </a:prstGeom>
        </p:spPr>
      </p:pic>
      <p:sp>
        <p:nvSpPr>
          <p:cNvPr id="10" name="TextBox 9">
            <a:extLst>
              <a:ext uri="{FF2B5EF4-FFF2-40B4-BE49-F238E27FC236}">
                <a16:creationId xmlns:a16="http://schemas.microsoft.com/office/drawing/2014/main" id="{2C01BF23-7166-169B-922A-B4F410BE6AFD}"/>
              </a:ext>
            </a:extLst>
          </p:cNvPr>
          <p:cNvSpPr txBox="1"/>
          <p:nvPr/>
        </p:nvSpPr>
        <p:spPr>
          <a:xfrm>
            <a:off x="268070" y="6412765"/>
            <a:ext cx="2656461" cy="338554"/>
          </a:xfrm>
          <a:prstGeom prst="rect">
            <a:avLst/>
          </a:prstGeom>
          <a:noFill/>
        </p:spPr>
        <p:txBody>
          <a:bodyPr wrap="square" rtlCol="0">
            <a:spAutoFit/>
          </a:bodyPr>
          <a:lstStyle/>
          <a:p>
            <a:r>
              <a:rPr lang="en-US" sz="1600" dirty="0">
                <a:latin typeface="+mj-lt"/>
              </a:rPr>
              <a:t>Habre et al., </a:t>
            </a:r>
            <a:r>
              <a:rPr lang="en-US" sz="1600" i="1" dirty="0">
                <a:latin typeface="+mj-lt"/>
              </a:rPr>
              <a:t>JAWMA</a:t>
            </a:r>
            <a:r>
              <a:rPr lang="en-US" sz="1600" dirty="0">
                <a:latin typeface="+mj-lt"/>
              </a:rPr>
              <a:t>, 2021</a:t>
            </a:r>
          </a:p>
        </p:txBody>
      </p:sp>
    </p:spTree>
    <p:extLst>
      <p:ext uri="{BB962C8B-B14F-4D97-AF65-F5344CB8AC3E}">
        <p14:creationId xmlns:p14="http://schemas.microsoft.com/office/powerpoint/2010/main" val="206390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226E7F-13A0-95B8-EB77-A9531C01F151}"/>
              </a:ext>
            </a:extLst>
          </p:cNvPr>
          <p:cNvSpPr>
            <a:spLocks noGrp="1"/>
          </p:cNvSpPr>
          <p:nvPr>
            <p:ph type="sldNum" sz="quarter" idx="12"/>
          </p:nvPr>
        </p:nvSpPr>
        <p:spPr/>
        <p:txBody>
          <a:bodyPr/>
          <a:lstStyle/>
          <a:p>
            <a:fld id="{CDFA65B0-F01E-436A-9184-DF59B4F508B6}" type="slidenum">
              <a:rPr lang="en-US" smtClean="0"/>
              <a:pPr/>
              <a:t>15</a:t>
            </a:fld>
            <a:endParaRPr lang="en-US"/>
          </a:p>
        </p:txBody>
      </p:sp>
      <p:pic>
        <p:nvPicPr>
          <p:cNvPr id="6" name="Picture 5">
            <a:extLst>
              <a:ext uri="{FF2B5EF4-FFF2-40B4-BE49-F238E27FC236}">
                <a16:creationId xmlns:a16="http://schemas.microsoft.com/office/drawing/2014/main" id="{2FAE4BCE-53AC-DE7A-B39E-3E79B56C6879}"/>
              </a:ext>
            </a:extLst>
          </p:cNvPr>
          <p:cNvPicPr>
            <a:picLocks noChangeAspect="1"/>
          </p:cNvPicPr>
          <p:nvPr/>
        </p:nvPicPr>
        <p:blipFill rotWithShape="1">
          <a:blip r:embed="rId2"/>
          <a:srcRect l="17188" b="5708"/>
          <a:stretch/>
        </p:blipFill>
        <p:spPr>
          <a:xfrm>
            <a:off x="514169" y="199208"/>
            <a:ext cx="7094937" cy="6414951"/>
          </a:xfrm>
          <a:prstGeom prst="rect">
            <a:avLst/>
          </a:prstGeom>
        </p:spPr>
      </p:pic>
      <p:pic>
        <p:nvPicPr>
          <p:cNvPr id="9" name="Picture 8" descr="Diagram, histogram&#10;&#10;Description automatically generated">
            <a:extLst>
              <a:ext uri="{FF2B5EF4-FFF2-40B4-BE49-F238E27FC236}">
                <a16:creationId xmlns:a16="http://schemas.microsoft.com/office/drawing/2014/main" id="{9197AF9B-15D4-9279-6419-B4021B5CEACF}"/>
              </a:ext>
            </a:extLst>
          </p:cNvPr>
          <p:cNvPicPr>
            <a:picLocks noChangeAspect="1"/>
          </p:cNvPicPr>
          <p:nvPr/>
        </p:nvPicPr>
        <p:blipFill rotWithShape="1">
          <a:blip r:embed="rId3">
            <a:extLst>
              <a:ext uri="{28A0092B-C50C-407E-A947-70E740481C1C}">
                <a14:useLocalDpi xmlns:a14="http://schemas.microsoft.com/office/drawing/2010/main" val="0"/>
              </a:ext>
            </a:extLst>
          </a:blip>
          <a:srcRect r="8522"/>
          <a:stretch/>
        </p:blipFill>
        <p:spPr>
          <a:xfrm>
            <a:off x="7703289" y="631821"/>
            <a:ext cx="3594344" cy="3929197"/>
          </a:xfrm>
          <a:prstGeom prst="rect">
            <a:avLst/>
          </a:prstGeom>
        </p:spPr>
      </p:pic>
      <p:sp>
        <p:nvSpPr>
          <p:cNvPr id="10" name="TextBox 9">
            <a:extLst>
              <a:ext uri="{FF2B5EF4-FFF2-40B4-BE49-F238E27FC236}">
                <a16:creationId xmlns:a16="http://schemas.microsoft.com/office/drawing/2014/main" id="{8F896FB8-DDEA-4D07-B478-EFEB4CDB1487}"/>
              </a:ext>
            </a:extLst>
          </p:cNvPr>
          <p:cNvSpPr txBox="1"/>
          <p:nvPr/>
        </p:nvSpPr>
        <p:spPr>
          <a:xfrm>
            <a:off x="7602280" y="4768354"/>
            <a:ext cx="3991448" cy="1631216"/>
          </a:xfrm>
          <a:prstGeom prst="rect">
            <a:avLst/>
          </a:prstGeom>
          <a:noFill/>
          <a:ln>
            <a:noFill/>
          </a:ln>
        </p:spPr>
        <p:txBody>
          <a:bodyPr wrap="square" rtlCol="0">
            <a:spAutoFit/>
          </a:bodyPr>
          <a:lstStyle/>
          <a:p>
            <a:pPr algn="ctr"/>
            <a:r>
              <a:rPr lang="en-US" sz="2000" dirty="0">
                <a:latin typeface="+mj-lt"/>
              </a:rPr>
              <a:t>Abrasive Vehicular Emissions in PM</a:t>
            </a:r>
            <a:r>
              <a:rPr lang="en-US" sz="2000" baseline="-25000" dirty="0">
                <a:latin typeface="+mj-lt"/>
              </a:rPr>
              <a:t>0.2</a:t>
            </a:r>
            <a:r>
              <a:rPr lang="en-US" sz="2000" dirty="0">
                <a:latin typeface="+mj-lt"/>
              </a:rPr>
              <a:t> (brake, tire, catalyst wear) </a:t>
            </a:r>
            <a:r>
              <a:rPr lang="en-US" sz="2000" dirty="0">
                <a:latin typeface="Arial" panose="020B0604020202020204" pitchFamily="34" charset="0"/>
                <a:cs typeface="Arial" panose="020B0604020202020204" pitchFamily="34" charset="0"/>
              </a:rPr>
              <a:t>↑  when both intersections and non-</a:t>
            </a:r>
            <a:r>
              <a:rPr lang="en-US" sz="2000" dirty="0" err="1">
                <a:latin typeface="Arial" panose="020B0604020202020204" pitchFamily="34" charset="0"/>
                <a:cs typeface="Arial" panose="020B0604020202020204" pitchFamily="34" charset="0"/>
              </a:rPr>
              <a:t>FwyHwy</a:t>
            </a:r>
            <a:r>
              <a:rPr lang="en-US" sz="2000" dirty="0">
                <a:latin typeface="Arial" panose="020B0604020202020204" pitchFamily="34" charset="0"/>
                <a:cs typeface="Arial" panose="020B0604020202020204" pitchFamily="34" charset="0"/>
              </a:rPr>
              <a:t> NOx  ↑, outside of LB and ports/trucks area</a:t>
            </a:r>
            <a:endParaRPr lang="en-US" sz="2000" dirty="0">
              <a:latin typeface="+mj-lt"/>
            </a:endParaRPr>
          </a:p>
        </p:txBody>
      </p:sp>
      <p:cxnSp>
        <p:nvCxnSpPr>
          <p:cNvPr id="12" name="Straight Arrow Connector 11">
            <a:extLst>
              <a:ext uri="{FF2B5EF4-FFF2-40B4-BE49-F238E27FC236}">
                <a16:creationId xmlns:a16="http://schemas.microsoft.com/office/drawing/2014/main" id="{8AD0AE39-E190-908D-36C7-CE27C2A772DD}"/>
              </a:ext>
            </a:extLst>
          </p:cNvPr>
          <p:cNvCxnSpPr/>
          <p:nvPr/>
        </p:nvCxnSpPr>
        <p:spPr>
          <a:xfrm>
            <a:off x="101009" y="1201479"/>
            <a:ext cx="31897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9B82F32-6946-FB0C-1F0D-7287D5673FA0}"/>
              </a:ext>
            </a:extLst>
          </p:cNvPr>
          <p:cNvCxnSpPr/>
          <p:nvPr/>
        </p:nvCxnSpPr>
        <p:spPr>
          <a:xfrm>
            <a:off x="101009" y="3246474"/>
            <a:ext cx="31897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4142C5C-814E-560F-64D9-CC6CCA112AAB}"/>
              </a:ext>
            </a:extLst>
          </p:cNvPr>
          <p:cNvCxnSpPr/>
          <p:nvPr/>
        </p:nvCxnSpPr>
        <p:spPr>
          <a:xfrm>
            <a:off x="127235" y="5987902"/>
            <a:ext cx="31897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4CD4BB5-2724-F9BA-469B-8184C008D816}"/>
              </a:ext>
            </a:extLst>
          </p:cNvPr>
          <p:cNvCxnSpPr/>
          <p:nvPr/>
        </p:nvCxnSpPr>
        <p:spPr>
          <a:xfrm>
            <a:off x="86832" y="2578395"/>
            <a:ext cx="31897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52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3016-AA6A-DCD5-66A6-94AF7C19A160}"/>
              </a:ext>
            </a:extLst>
          </p:cNvPr>
          <p:cNvSpPr>
            <a:spLocks noGrp="1"/>
          </p:cNvSpPr>
          <p:nvPr>
            <p:ph type="title"/>
          </p:nvPr>
        </p:nvSpPr>
        <p:spPr/>
        <p:txBody>
          <a:bodyPr>
            <a:normAutofit/>
          </a:bodyPr>
          <a:lstStyle/>
          <a:p>
            <a:r>
              <a:rPr lang="en-US" dirty="0"/>
              <a:t>Receptor-Oriented Models</a:t>
            </a:r>
            <a:br>
              <a:rPr lang="en-US" dirty="0"/>
            </a:br>
            <a:r>
              <a:rPr lang="en-US" sz="2400" b="0" i="1" dirty="0"/>
              <a:t>Using personal monitoring</a:t>
            </a:r>
            <a:endParaRPr lang="en-US" b="0" i="1" dirty="0"/>
          </a:p>
        </p:txBody>
      </p:sp>
      <p:sp>
        <p:nvSpPr>
          <p:cNvPr id="4" name="Slide Number Placeholder 3">
            <a:extLst>
              <a:ext uri="{FF2B5EF4-FFF2-40B4-BE49-F238E27FC236}">
                <a16:creationId xmlns:a16="http://schemas.microsoft.com/office/drawing/2014/main" id="{5C4F0729-5509-3F71-9A82-19A5FA2E5A0A}"/>
              </a:ext>
            </a:extLst>
          </p:cNvPr>
          <p:cNvSpPr>
            <a:spLocks noGrp="1"/>
          </p:cNvSpPr>
          <p:nvPr>
            <p:ph type="sldNum" sz="quarter" idx="12"/>
          </p:nvPr>
        </p:nvSpPr>
        <p:spPr/>
        <p:txBody>
          <a:bodyPr/>
          <a:lstStyle/>
          <a:p>
            <a:fld id="{CDFA65B0-F01E-436A-9184-DF59B4F508B6}" type="slidenum">
              <a:rPr lang="en-US" smtClean="0"/>
              <a:pPr/>
              <a:t>16</a:t>
            </a:fld>
            <a:endParaRPr lang="en-US"/>
          </a:p>
        </p:txBody>
      </p:sp>
      <p:pic>
        <p:nvPicPr>
          <p:cNvPr id="10" name="Picture 9" descr="A close up of a map&#10;&#10;Description automatically generated">
            <a:extLst>
              <a:ext uri="{FF2B5EF4-FFF2-40B4-BE49-F238E27FC236}">
                <a16:creationId xmlns:a16="http://schemas.microsoft.com/office/drawing/2014/main" id="{E00E79F2-EC61-ED27-7F59-7DBAAED62A03}"/>
              </a:ext>
            </a:extLst>
          </p:cNvPr>
          <p:cNvPicPr>
            <a:picLocks noChangeAspect="1"/>
          </p:cNvPicPr>
          <p:nvPr/>
        </p:nvPicPr>
        <p:blipFill rotWithShape="1">
          <a:blip r:embed="rId2">
            <a:extLst>
              <a:ext uri="{28A0092B-C50C-407E-A947-70E740481C1C}">
                <a14:useLocalDpi xmlns:a14="http://schemas.microsoft.com/office/drawing/2010/main" val="0"/>
              </a:ext>
            </a:extLst>
          </a:blip>
          <a:srcRect t="8038" r="68255"/>
          <a:stretch/>
        </p:blipFill>
        <p:spPr>
          <a:xfrm>
            <a:off x="395785" y="1617045"/>
            <a:ext cx="3657600" cy="4703608"/>
          </a:xfrm>
          <a:prstGeom prst="rect">
            <a:avLst/>
          </a:prstGeom>
        </p:spPr>
      </p:pic>
      <p:sp>
        <p:nvSpPr>
          <p:cNvPr id="11" name="TextBox 10">
            <a:extLst>
              <a:ext uri="{FF2B5EF4-FFF2-40B4-BE49-F238E27FC236}">
                <a16:creationId xmlns:a16="http://schemas.microsoft.com/office/drawing/2014/main" id="{85887A6F-7994-ADB9-8B63-D4287E15A2B3}"/>
              </a:ext>
            </a:extLst>
          </p:cNvPr>
          <p:cNvSpPr txBox="1"/>
          <p:nvPr/>
        </p:nvSpPr>
        <p:spPr>
          <a:xfrm>
            <a:off x="1573652" y="5735656"/>
            <a:ext cx="2912670" cy="1015663"/>
          </a:xfrm>
          <a:prstGeom prst="rect">
            <a:avLst/>
          </a:prstGeom>
          <a:noFill/>
        </p:spPr>
        <p:txBody>
          <a:bodyPr wrap="square" rtlCol="0">
            <a:spAutoFit/>
          </a:bodyPr>
          <a:lstStyle/>
          <a:p>
            <a:r>
              <a:rPr lang="en-US" sz="2000" dirty="0">
                <a:solidFill>
                  <a:srgbClr val="168BBA"/>
                </a:solidFill>
                <a:hlinkClick r:id="rId3">
                  <a:extLst>
                    <a:ext uri="{A12FA001-AC4F-418D-AE19-62706E023703}">
                      <ahyp:hlinkClr xmlns:ahyp="http://schemas.microsoft.com/office/drawing/2018/hyperlinkcolor" val="tx"/>
                    </a:ext>
                  </a:extLst>
                </a:hlinkClick>
              </a:rPr>
              <a:t>https://arcg.is/1y8KHn</a:t>
            </a:r>
            <a:endParaRPr lang="en-US" sz="2000" dirty="0"/>
          </a:p>
          <a:p>
            <a:r>
              <a:rPr lang="en-US" sz="2000" dirty="0">
                <a:hlinkClick r:id="rId4"/>
              </a:rPr>
              <a:t>www.madres.usc.edu</a:t>
            </a:r>
            <a:r>
              <a:rPr lang="en-US" sz="2000" dirty="0"/>
              <a:t>  </a:t>
            </a:r>
          </a:p>
          <a:p>
            <a:r>
              <a:rPr lang="en-US" sz="2000" dirty="0"/>
              <a:t> </a:t>
            </a:r>
          </a:p>
        </p:txBody>
      </p:sp>
      <p:pic>
        <p:nvPicPr>
          <p:cNvPr id="13" name="Picture 8" descr="Map&#10;&#10;Description automatically generated">
            <a:extLst>
              <a:ext uri="{FF2B5EF4-FFF2-40B4-BE49-F238E27FC236}">
                <a16:creationId xmlns:a16="http://schemas.microsoft.com/office/drawing/2014/main" id="{F90DA7DB-D6C0-570A-AC72-1D0AB5F146FF}"/>
              </a:ext>
            </a:extLst>
          </p:cNvPr>
          <p:cNvPicPr>
            <a:picLocks noChangeAspect="1"/>
          </p:cNvPicPr>
          <p:nvPr/>
        </p:nvPicPr>
        <p:blipFill>
          <a:blip r:embed="rId5"/>
          <a:stretch>
            <a:fillRect/>
          </a:stretch>
        </p:blipFill>
        <p:spPr>
          <a:xfrm>
            <a:off x="4486322" y="1678071"/>
            <a:ext cx="6054396" cy="4703608"/>
          </a:xfrm>
          <a:prstGeom prst="rect">
            <a:avLst/>
          </a:prstGeom>
        </p:spPr>
      </p:pic>
      <p:sp>
        <p:nvSpPr>
          <p:cNvPr id="14" name="TextBox 13">
            <a:extLst>
              <a:ext uri="{FF2B5EF4-FFF2-40B4-BE49-F238E27FC236}">
                <a16:creationId xmlns:a16="http://schemas.microsoft.com/office/drawing/2014/main" id="{278B1086-F25D-04D0-E4F4-819C51A16C99}"/>
              </a:ext>
            </a:extLst>
          </p:cNvPr>
          <p:cNvSpPr txBox="1"/>
          <p:nvPr/>
        </p:nvSpPr>
        <p:spPr>
          <a:xfrm>
            <a:off x="246387" y="5735656"/>
            <a:ext cx="1413787" cy="707886"/>
          </a:xfrm>
          <a:prstGeom prst="rect">
            <a:avLst/>
          </a:prstGeom>
          <a:solidFill>
            <a:schemeClr val="bg1"/>
          </a:solidFill>
        </p:spPr>
        <p:txBody>
          <a:bodyPr wrap="square" rtlCol="0">
            <a:spAutoFit/>
          </a:bodyPr>
          <a:lstStyle/>
          <a:p>
            <a:pPr algn="r"/>
            <a:r>
              <a:rPr lang="en-US" sz="2000" dirty="0"/>
              <a:t>Story Map</a:t>
            </a:r>
          </a:p>
          <a:p>
            <a:pPr algn="r"/>
            <a:r>
              <a:rPr lang="en-US" sz="2000" dirty="0"/>
              <a:t>Website</a:t>
            </a:r>
          </a:p>
        </p:txBody>
      </p:sp>
      <p:pic>
        <p:nvPicPr>
          <p:cNvPr id="5" name="Picture 4">
            <a:extLst>
              <a:ext uri="{FF2B5EF4-FFF2-40B4-BE49-F238E27FC236}">
                <a16:creationId xmlns:a16="http://schemas.microsoft.com/office/drawing/2014/main" id="{79B24795-E8D3-C220-F06B-7917AAF7CB3E}"/>
              </a:ext>
            </a:extLst>
          </p:cNvPr>
          <p:cNvPicPr>
            <a:picLocks noChangeAspect="1"/>
          </p:cNvPicPr>
          <p:nvPr/>
        </p:nvPicPr>
        <p:blipFill rotWithShape="1">
          <a:blip r:embed="rId6"/>
          <a:srcRect b="6847"/>
          <a:stretch/>
        </p:blipFill>
        <p:spPr>
          <a:xfrm>
            <a:off x="10700263" y="5081955"/>
            <a:ext cx="1275476" cy="1307402"/>
          </a:xfrm>
          <a:prstGeom prst="rect">
            <a:avLst/>
          </a:prstGeom>
        </p:spPr>
      </p:pic>
    </p:spTree>
    <p:extLst>
      <p:ext uri="{BB962C8B-B14F-4D97-AF65-F5344CB8AC3E}">
        <p14:creationId xmlns:p14="http://schemas.microsoft.com/office/powerpoint/2010/main" val="2745596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40C5C-3406-4A3A-A60A-C4C2085B6DD8}"/>
              </a:ext>
            </a:extLst>
          </p:cNvPr>
          <p:cNvSpPr>
            <a:spLocks noGrp="1"/>
          </p:cNvSpPr>
          <p:nvPr>
            <p:ph type="title"/>
          </p:nvPr>
        </p:nvSpPr>
        <p:spPr/>
        <p:txBody>
          <a:bodyPr>
            <a:noAutofit/>
          </a:bodyPr>
          <a:lstStyle/>
          <a:p>
            <a:r>
              <a:rPr lang="en-US" sz="4400" dirty="0"/>
              <a:t>Personal Exposure Monitoring</a:t>
            </a:r>
          </a:p>
        </p:txBody>
      </p:sp>
      <p:sp>
        <p:nvSpPr>
          <p:cNvPr id="4" name="Slide Number Placeholder 3">
            <a:extLst>
              <a:ext uri="{FF2B5EF4-FFF2-40B4-BE49-F238E27FC236}">
                <a16:creationId xmlns:a16="http://schemas.microsoft.com/office/drawing/2014/main" id="{1E1997ED-3767-4C86-938E-0C3305B321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65B0-F01E-436A-9184-DF59B4F508B6}" type="slidenum">
              <a:rPr kumimoji="0" lang="en-US" sz="1200" b="0" i="0" u="none" strike="noStrike" kern="1200" cap="none" spc="0" normalizeH="0" baseline="0" noProof="0" smtClean="0">
                <a:ln>
                  <a:noFill/>
                </a:ln>
                <a:solidFill>
                  <a:srgbClr val="0A455D">
                    <a:tint val="9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A455D">
                  <a:tint val="95000"/>
                </a:srgbClr>
              </a:solidFill>
              <a:effectLst/>
              <a:uLnTx/>
              <a:uFillTx/>
              <a:latin typeface="Roboto"/>
              <a:ea typeface="+mn-ea"/>
              <a:cs typeface="+mn-cs"/>
            </a:endParaRPr>
          </a:p>
        </p:txBody>
      </p:sp>
      <p:pic>
        <p:nvPicPr>
          <p:cNvPr id="5" name="Picture 4">
            <a:extLst>
              <a:ext uri="{FF2B5EF4-FFF2-40B4-BE49-F238E27FC236}">
                <a16:creationId xmlns:a16="http://schemas.microsoft.com/office/drawing/2014/main" id="{EC301096-B1D5-44FB-BCF8-1C70DFB6DF0B}"/>
              </a:ext>
            </a:extLst>
          </p:cNvPr>
          <p:cNvPicPr>
            <a:picLocks noChangeAspect="1"/>
          </p:cNvPicPr>
          <p:nvPr/>
        </p:nvPicPr>
        <p:blipFill rotWithShape="1">
          <a:blip r:embed="rId2"/>
          <a:srcRect l="3170" t="6916" r="22186"/>
          <a:stretch/>
        </p:blipFill>
        <p:spPr>
          <a:xfrm>
            <a:off x="536459" y="4594299"/>
            <a:ext cx="2334823" cy="2069945"/>
          </a:xfrm>
          <a:prstGeom prst="rect">
            <a:avLst/>
          </a:prstGeom>
        </p:spPr>
      </p:pic>
      <p:pic>
        <p:nvPicPr>
          <p:cNvPr id="6" name="Picture 5">
            <a:extLst>
              <a:ext uri="{FF2B5EF4-FFF2-40B4-BE49-F238E27FC236}">
                <a16:creationId xmlns:a16="http://schemas.microsoft.com/office/drawing/2014/main" id="{D3E7701B-30EF-4FD3-810D-ED7C336E4920}"/>
              </a:ext>
            </a:extLst>
          </p:cNvPr>
          <p:cNvPicPr>
            <a:picLocks noChangeAspect="1"/>
          </p:cNvPicPr>
          <p:nvPr/>
        </p:nvPicPr>
        <p:blipFill>
          <a:blip r:embed="rId3"/>
          <a:stretch>
            <a:fillRect/>
          </a:stretch>
        </p:blipFill>
        <p:spPr>
          <a:xfrm>
            <a:off x="2773068" y="2499485"/>
            <a:ext cx="4690299" cy="2444240"/>
          </a:xfrm>
          <a:prstGeom prst="rect">
            <a:avLst/>
          </a:prstGeom>
        </p:spPr>
      </p:pic>
      <p:grpSp>
        <p:nvGrpSpPr>
          <p:cNvPr id="7" name="Group 6">
            <a:extLst>
              <a:ext uri="{FF2B5EF4-FFF2-40B4-BE49-F238E27FC236}">
                <a16:creationId xmlns:a16="http://schemas.microsoft.com/office/drawing/2014/main" id="{EB41D7A8-457F-468B-9D1F-781E26A93EEC}"/>
              </a:ext>
            </a:extLst>
          </p:cNvPr>
          <p:cNvGrpSpPr/>
          <p:nvPr/>
        </p:nvGrpSpPr>
        <p:grpSpPr>
          <a:xfrm>
            <a:off x="541171" y="2615155"/>
            <a:ext cx="2330111" cy="1837730"/>
            <a:chOff x="522583" y="4272017"/>
            <a:chExt cx="2044342" cy="1774350"/>
          </a:xfrm>
        </p:grpSpPr>
        <p:grpSp>
          <p:nvGrpSpPr>
            <p:cNvPr id="8" name="Group 7">
              <a:extLst>
                <a:ext uri="{FF2B5EF4-FFF2-40B4-BE49-F238E27FC236}">
                  <a16:creationId xmlns:a16="http://schemas.microsoft.com/office/drawing/2014/main" id="{A5B7191C-363B-4B63-B426-E0EE2D118D25}"/>
                </a:ext>
              </a:extLst>
            </p:cNvPr>
            <p:cNvGrpSpPr/>
            <p:nvPr/>
          </p:nvGrpSpPr>
          <p:grpSpPr>
            <a:xfrm>
              <a:off x="522583" y="4272017"/>
              <a:ext cx="1720547" cy="1774350"/>
              <a:chOff x="282938" y="3557332"/>
              <a:chExt cx="2294062" cy="2365799"/>
            </a:xfrm>
          </p:grpSpPr>
          <p:pic>
            <p:nvPicPr>
              <p:cNvPr id="10" name="Picture 4" descr="http://www.rdmag.com/sites/rdmag.com/files/legacyimages/RD/Awards/RD_100_Awards/2012/07/SS512_RTI_MicroPEM.jpg">
                <a:extLst>
                  <a:ext uri="{FF2B5EF4-FFF2-40B4-BE49-F238E27FC236}">
                    <a16:creationId xmlns:a16="http://schemas.microsoft.com/office/drawing/2014/main" id="{140EBC4C-3D48-4B42-B251-96A0B39BA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96" y="4032987"/>
                <a:ext cx="1750132" cy="18901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CC678F0-D730-43CE-BA3E-8EFB3ED7320B}"/>
                  </a:ext>
                </a:extLst>
              </p:cNvPr>
              <p:cNvSpPr txBox="1"/>
              <p:nvPr/>
            </p:nvSpPr>
            <p:spPr>
              <a:xfrm>
                <a:off x="282938" y="3557332"/>
                <a:ext cx="2294062" cy="396216"/>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a:ln>
                      <a:noFill/>
                    </a:ln>
                    <a:solidFill>
                      <a:prstClr val="black"/>
                    </a:solidFill>
                    <a:effectLst/>
                    <a:uLnTx/>
                    <a:uFillTx/>
                    <a:latin typeface="Roboto"/>
                    <a:ea typeface="+mn-ea"/>
                    <a:cs typeface="Arial"/>
                    <a:sym typeface="Arial"/>
                  </a:rPr>
                  <a:t>RTI </a:t>
                </a:r>
                <a:r>
                  <a:rPr kumimoji="0" lang="en-US" sz="1400" b="1" i="0" u="none" strike="noStrike" kern="1200" cap="none" spc="0" normalizeH="0" baseline="0" noProof="0" err="1">
                    <a:ln>
                      <a:noFill/>
                    </a:ln>
                    <a:solidFill>
                      <a:prstClr val="black"/>
                    </a:solidFill>
                    <a:effectLst/>
                    <a:uLnTx/>
                    <a:uFillTx/>
                    <a:latin typeface="Roboto"/>
                    <a:ea typeface="+mn-ea"/>
                    <a:cs typeface="Arial"/>
                    <a:sym typeface="Arial"/>
                  </a:rPr>
                  <a:t>microPEM</a:t>
                </a:r>
                <a:endParaRPr kumimoji="0" lang="en-US" sz="1400" b="1" i="0" u="none" strike="noStrike" kern="1200" cap="none" spc="0" normalizeH="0" baseline="0" noProof="0">
                  <a:ln>
                    <a:noFill/>
                  </a:ln>
                  <a:solidFill>
                    <a:prstClr val="black"/>
                  </a:solidFill>
                  <a:effectLst/>
                  <a:uLnTx/>
                  <a:uFillTx/>
                  <a:latin typeface="Roboto"/>
                  <a:ea typeface="+mn-ea"/>
                  <a:cs typeface="Arial"/>
                  <a:sym typeface="Arial"/>
                </a:endParaRPr>
              </a:p>
            </p:txBody>
          </p:sp>
        </p:grpSp>
        <p:cxnSp>
          <p:nvCxnSpPr>
            <p:cNvPr id="9" name="Straight Arrow Connector 8">
              <a:extLst>
                <a:ext uri="{FF2B5EF4-FFF2-40B4-BE49-F238E27FC236}">
                  <a16:creationId xmlns:a16="http://schemas.microsoft.com/office/drawing/2014/main" id="{A6F6E899-C67D-4858-8F39-64A0799735D3}"/>
                </a:ext>
              </a:extLst>
            </p:cNvPr>
            <p:cNvCxnSpPr>
              <a:cxnSpLocks/>
            </p:cNvCxnSpPr>
            <p:nvPr/>
          </p:nvCxnSpPr>
          <p:spPr>
            <a:xfrm flipV="1">
              <a:off x="1852869" y="4517551"/>
              <a:ext cx="714056" cy="15234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5DB81250-7D84-431B-BCBB-C12230114C0F}"/>
              </a:ext>
            </a:extLst>
          </p:cNvPr>
          <p:cNvGrpSpPr/>
          <p:nvPr/>
        </p:nvGrpSpPr>
        <p:grpSpPr>
          <a:xfrm>
            <a:off x="3261655" y="5189765"/>
            <a:ext cx="1342430" cy="1543108"/>
            <a:chOff x="5813604" y="5688681"/>
            <a:chExt cx="1789906" cy="2057475"/>
          </a:xfrm>
        </p:grpSpPr>
        <p:sp>
          <p:nvSpPr>
            <p:cNvPr id="13" name="TextBox 12">
              <a:extLst>
                <a:ext uri="{FF2B5EF4-FFF2-40B4-BE49-F238E27FC236}">
                  <a16:creationId xmlns:a16="http://schemas.microsoft.com/office/drawing/2014/main" id="{623A30A3-C899-4293-BC24-7142D26BD443}"/>
                </a:ext>
              </a:extLst>
            </p:cNvPr>
            <p:cNvSpPr txBox="1"/>
            <p:nvPr/>
          </p:nvSpPr>
          <p:spPr>
            <a:xfrm>
              <a:off x="5813604" y="6802309"/>
              <a:ext cx="1789906" cy="94384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1200" cap="none" spc="0" normalizeH="0" baseline="0" noProof="0">
                  <a:ln>
                    <a:noFill/>
                  </a:ln>
                  <a:solidFill>
                    <a:srgbClr val="1D6FA9">
                      <a:lumMod val="50000"/>
                    </a:srgbClr>
                  </a:solidFill>
                  <a:effectLst/>
                  <a:uLnTx/>
                  <a:uFillTx/>
                  <a:latin typeface="Roboto"/>
                  <a:ea typeface="+mn-ea"/>
                  <a:cs typeface="Arial"/>
                  <a:sym typeface="Arial"/>
                </a:rPr>
                <a:t>GPS and EMA apps</a:t>
              </a:r>
              <a:endParaRPr kumimoji="0" lang="en-US" sz="2000" b="0" i="0" u="none" strike="noStrike" kern="1200" cap="none" spc="0" normalizeH="0" baseline="0" noProof="0">
                <a:ln>
                  <a:noFill/>
                </a:ln>
                <a:solidFill>
                  <a:srgbClr val="1D6FA9">
                    <a:lumMod val="50000"/>
                  </a:srgbClr>
                </a:solidFill>
                <a:effectLst/>
                <a:uLnTx/>
                <a:uFillTx/>
                <a:latin typeface="Roboto"/>
                <a:ea typeface="+mn-ea"/>
                <a:cs typeface="Arial"/>
                <a:sym typeface="Arial"/>
              </a:endParaRPr>
            </a:p>
          </p:txBody>
        </p:sp>
        <p:pic>
          <p:nvPicPr>
            <p:cNvPr id="14" name="Picture 13">
              <a:extLst>
                <a:ext uri="{FF2B5EF4-FFF2-40B4-BE49-F238E27FC236}">
                  <a16:creationId xmlns:a16="http://schemas.microsoft.com/office/drawing/2014/main" id="{7EFB5E0F-9698-40BE-B448-5E0EFEDABDAC}"/>
                </a:ext>
              </a:extLst>
            </p:cNvPr>
            <p:cNvPicPr>
              <a:picLocks noChangeAspect="1"/>
            </p:cNvPicPr>
            <p:nvPr/>
          </p:nvPicPr>
          <p:blipFill rotWithShape="1">
            <a:blip r:embed="rId5"/>
            <a:srcRect l="1522" r="74596" b="66750"/>
            <a:stretch/>
          </p:blipFill>
          <p:spPr>
            <a:xfrm>
              <a:off x="6030203" y="5688681"/>
              <a:ext cx="914400" cy="1049062"/>
            </a:xfrm>
            <a:prstGeom prst="rect">
              <a:avLst/>
            </a:prstGeom>
          </p:spPr>
        </p:pic>
      </p:grpSp>
      <p:grpSp>
        <p:nvGrpSpPr>
          <p:cNvPr id="15" name="Group 14">
            <a:extLst>
              <a:ext uri="{FF2B5EF4-FFF2-40B4-BE49-F238E27FC236}">
                <a16:creationId xmlns:a16="http://schemas.microsoft.com/office/drawing/2014/main" id="{A2A4520E-8390-4AF8-86E2-6EF16FABEB29}"/>
              </a:ext>
            </a:extLst>
          </p:cNvPr>
          <p:cNvGrpSpPr/>
          <p:nvPr/>
        </p:nvGrpSpPr>
        <p:grpSpPr>
          <a:xfrm>
            <a:off x="4729904" y="5129963"/>
            <a:ext cx="739122" cy="1369263"/>
            <a:chOff x="-1277765" y="1638647"/>
            <a:chExt cx="700664" cy="1394118"/>
          </a:xfrm>
        </p:grpSpPr>
        <p:pic>
          <p:nvPicPr>
            <p:cNvPr id="16" name="Picture 15">
              <a:extLst>
                <a:ext uri="{FF2B5EF4-FFF2-40B4-BE49-F238E27FC236}">
                  <a16:creationId xmlns:a16="http://schemas.microsoft.com/office/drawing/2014/main" id="{3BEAF8C5-ABDD-42A1-B85D-940DC0AAA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669978">
              <a:off x="-1277765" y="1638647"/>
              <a:ext cx="700664" cy="1394118"/>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27E43A72-A8DB-45B3-92CC-D857C0DBD57F}"/>
                </a:ext>
              </a:extLst>
            </p:cNvPr>
            <p:cNvSpPr/>
            <p:nvPr/>
          </p:nvSpPr>
          <p:spPr>
            <a:xfrm rot="19664027">
              <a:off x="-1263135" y="1681476"/>
              <a:ext cx="656992" cy="1211018"/>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marL="0" marR="0" lvl="0" indent="0" algn="ctr" defTabSz="3429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1200" cap="none" spc="0" normalizeH="0" baseline="0" noProof="0">
                  <a:ln>
                    <a:noFill/>
                  </a:ln>
                  <a:solidFill>
                    <a:prstClr val="white"/>
                  </a:solidFill>
                  <a:effectLst/>
                  <a:uLnTx/>
                  <a:uFillTx/>
                  <a:latin typeface="Roboto"/>
                  <a:ea typeface="+mn-ea"/>
                  <a:cs typeface="+mn-cs"/>
                  <a:sym typeface="Arial"/>
                </a:rPr>
                <a:t>EMA</a:t>
              </a:r>
            </a:p>
          </p:txBody>
        </p:sp>
      </p:grpSp>
      <p:grpSp>
        <p:nvGrpSpPr>
          <p:cNvPr id="18" name="Group 17">
            <a:extLst>
              <a:ext uri="{FF2B5EF4-FFF2-40B4-BE49-F238E27FC236}">
                <a16:creationId xmlns:a16="http://schemas.microsoft.com/office/drawing/2014/main" id="{2F503449-28B3-4B04-8598-6854D6437668}"/>
              </a:ext>
            </a:extLst>
          </p:cNvPr>
          <p:cNvGrpSpPr/>
          <p:nvPr/>
        </p:nvGrpSpPr>
        <p:grpSpPr>
          <a:xfrm>
            <a:off x="7469515" y="2639073"/>
            <a:ext cx="4209677" cy="3718085"/>
            <a:chOff x="7766694" y="2972341"/>
            <a:chExt cx="3260128" cy="3193934"/>
          </a:xfrm>
        </p:grpSpPr>
        <p:pic>
          <p:nvPicPr>
            <p:cNvPr id="19" name="Picture 4" descr="http://www.sensidyne.com/assets/images/gilair-plus-gilian-air-sampling-pump.jpg">
              <a:extLst>
                <a:ext uri="{FF2B5EF4-FFF2-40B4-BE49-F238E27FC236}">
                  <a16:creationId xmlns:a16="http://schemas.microsoft.com/office/drawing/2014/main" id="{669B5683-F952-4F51-9239-E1D79815AE0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267"/>
            <a:stretch/>
          </p:blipFill>
          <p:spPr bwMode="auto">
            <a:xfrm>
              <a:off x="7851590" y="3083989"/>
              <a:ext cx="2282337" cy="15340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www.marsbioanalytical.com/images/bgiusa/cimpac3.jpg">
              <a:extLst>
                <a:ext uri="{FF2B5EF4-FFF2-40B4-BE49-F238E27FC236}">
                  <a16:creationId xmlns:a16="http://schemas.microsoft.com/office/drawing/2014/main" id="{604BD1D7-92EB-4AE1-9D31-6A5048AB22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1486" y="5234125"/>
              <a:ext cx="1685336" cy="9321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apitolscientific.com/core/media/media.nl?id=28983&amp;c=1250437&amp;h=b67f4ccd774cc26f964b">
              <a:extLst>
                <a:ext uri="{FF2B5EF4-FFF2-40B4-BE49-F238E27FC236}">
                  <a16:creationId xmlns:a16="http://schemas.microsoft.com/office/drawing/2014/main" id="{EEEE9D8A-F05C-4002-91CF-FB0E12D0FB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6915" y="5179239"/>
              <a:ext cx="966947" cy="894314"/>
            </a:xfrm>
            <a:prstGeom prst="ellipse">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256A2F5-D8B8-44BE-8E8D-5870775020D3}"/>
                </a:ext>
              </a:extLst>
            </p:cNvPr>
            <p:cNvSpPr txBox="1"/>
            <p:nvPr/>
          </p:nvSpPr>
          <p:spPr>
            <a:xfrm>
              <a:off x="9307048" y="4952099"/>
              <a:ext cx="1169391" cy="28687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a:ln>
                    <a:noFill/>
                  </a:ln>
                  <a:solidFill>
                    <a:prstClr val="black"/>
                  </a:solidFill>
                  <a:effectLst/>
                  <a:uLnTx/>
                  <a:uFillTx/>
                  <a:latin typeface="Roboto"/>
                  <a:ea typeface="+mn-ea"/>
                  <a:cs typeface="Arial"/>
                  <a:sym typeface="Arial"/>
                </a:rPr>
                <a:t>Harvard PEMs</a:t>
              </a:r>
            </a:p>
          </p:txBody>
        </p:sp>
        <p:sp>
          <p:nvSpPr>
            <p:cNvPr id="23" name="TextBox 22">
              <a:extLst>
                <a:ext uri="{FF2B5EF4-FFF2-40B4-BE49-F238E27FC236}">
                  <a16:creationId xmlns:a16="http://schemas.microsoft.com/office/drawing/2014/main" id="{32057ACB-348A-4716-9D29-B2424D24CD66}"/>
                </a:ext>
              </a:extLst>
            </p:cNvPr>
            <p:cNvSpPr txBox="1"/>
            <p:nvPr/>
          </p:nvSpPr>
          <p:spPr>
            <a:xfrm>
              <a:off x="7766694" y="4884404"/>
              <a:ext cx="1037870" cy="28687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a:ln>
                    <a:noFill/>
                  </a:ln>
                  <a:solidFill>
                    <a:prstClr val="black"/>
                  </a:solidFill>
                  <a:effectLst/>
                  <a:uLnTx/>
                  <a:uFillTx/>
                  <a:latin typeface="Roboto"/>
                  <a:ea typeface="+mn-ea"/>
                  <a:cs typeface="Arial"/>
                  <a:sym typeface="Arial"/>
                </a:rPr>
                <a:t>Teflon filters</a:t>
              </a:r>
            </a:p>
          </p:txBody>
        </p:sp>
        <p:sp>
          <p:nvSpPr>
            <p:cNvPr id="24" name="TextBox 23">
              <a:extLst>
                <a:ext uri="{FF2B5EF4-FFF2-40B4-BE49-F238E27FC236}">
                  <a16:creationId xmlns:a16="http://schemas.microsoft.com/office/drawing/2014/main" id="{ACEA1710-4DC0-4214-BE92-3682C9CCED2E}"/>
                </a:ext>
              </a:extLst>
            </p:cNvPr>
            <p:cNvSpPr txBox="1"/>
            <p:nvPr/>
          </p:nvSpPr>
          <p:spPr>
            <a:xfrm>
              <a:off x="7966533" y="2972341"/>
              <a:ext cx="2052448" cy="48768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dirty="0" err="1">
                  <a:ln>
                    <a:noFill/>
                  </a:ln>
                  <a:solidFill>
                    <a:prstClr val="black"/>
                  </a:solidFill>
                  <a:effectLst/>
                  <a:uLnTx/>
                  <a:uFillTx/>
                  <a:latin typeface="Roboto"/>
                  <a:ea typeface="+mn-ea"/>
                  <a:cs typeface="Arial"/>
                  <a:sym typeface="Arial"/>
                </a:rPr>
                <a:t>Sensidyne</a:t>
              </a:r>
              <a:r>
                <a:rPr kumimoji="0" lang="en-US" sz="1400" b="1" i="0" u="none" strike="noStrike" kern="1200" cap="none" spc="0" normalizeH="0" baseline="0" noProof="0" dirty="0">
                  <a:ln>
                    <a:noFill/>
                  </a:ln>
                  <a:solidFill>
                    <a:prstClr val="black"/>
                  </a:solidFill>
                  <a:effectLst/>
                  <a:uLnTx/>
                  <a:uFillTx/>
                  <a:latin typeface="Roboto"/>
                  <a:ea typeface="+mn-ea"/>
                  <a:cs typeface="Arial"/>
                  <a:sym typeface="Arial"/>
                </a:rPr>
                <a:t> </a:t>
              </a:r>
              <a:r>
                <a:rPr kumimoji="0" lang="en-US" sz="1400" b="1" i="0" u="none" strike="noStrike" kern="1200" cap="none" spc="0" normalizeH="0" baseline="0" noProof="0" dirty="0" err="1">
                  <a:ln>
                    <a:noFill/>
                  </a:ln>
                  <a:solidFill>
                    <a:prstClr val="black"/>
                  </a:solidFill>
                  <a:effectLst/>
                  <a:uLnTx/>
                  <a:uFillTx/>
                  <a:latin typeface="Roboto"/>
                  <a:ea typeface="+mn-ea"/>
                  <a:cs typeface="Arial"/>
                  <a:sym typeface="Arial"/>
                </a:rPr>
                <a:t>GilAir</a:t>
              </a:r>
              <a:r>
                <a:rPr kumimoji="0" lang="en-US" sz="1400" b="1" i="0" u="none" strike="noStrike" kern="1200" cap="none" spc="0" normalizeH="0" baseline="0" noProof="0" dirty="0">
                  <a:ln>
                    <a:noFill/>
                  </a:ln>
                  <a:solidFill>
                    <a:prstClr val="black"/>
                  </a:solidFill>
                  <a:effectLst/>
                  <a:uLnTx/>
                  <a:uFillTx/>
                  <a:latin typeface="Roboto"/>
                  <a:ea typeface="+mn-ea"/>
                  <a:cs typeface="Arial"/>
                  <a:sym typeface="Arial"/>
                </a:rPr>
                <a:t> Plus pumps</a:t>
              </a:r>
            </a:p>
          </p:txBody>
        </p:sp>
      </p:grpSp>
      <p:sp>
        <p:nvSpPr>
          <p:cNvPr id="27" name="Content Placeholder 7">
            <a:extLst>
              <a:ext uri="{FF2B5EF4-FFF2-40B4-BE49-F238E27FC236}">
                <a16:creationId xmlns:a16="http://schemas.microsoft.com/office/drawing/2014/main" id="{DDD3C4ED-070A-41DF-AED4-7CCE28F16C2A}"/>
              </a:ext>
            </a:extLst>
          </p:cNvPr>
          <p:cNvSpPr txBox="1">
            <a:spLocks/>
          </p:cNvSpPr>
          <p:nvPr/>
        </p:nvSpPr>
        <p:spPr>
          <a:xfrm>
            <a:off x="609600" y="1580322"/>
            <a:ext cx="10972800" cy="4820482"/>
          </a:xfrm>
          <a:prstGeom prst="rect">
            <a:avLst/>
          </a:prstGeom>
        </p:spPr>
        <p:txBody>
          <a:bodyPr>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400" b="0" i="0" u="none" strike="noStrike" kern="1200" cap="none" spc="0" normalizeH="0" baseline="0" noProof="0">
                <a:ln>
                  <a:noFill/>
                </a:ln>
                <a:solidFill>
                  <a:srgbClr val="0A455D"/>
                </a:solidFill>
                <a:effectLst/>
                <a:uLnTx/>
                <a:uFillTx/>
                <a:latin typeface="Roboto"/>
                <a:ea typeface="+mn-ea"/>
                <a:cs typeface="+mn-cs"/>
                <a:sym typeface="Arial"/>
              </a:rPr>
              <a:t>Continuous and integrated methods, paired with GPS and EMA mobile surveys during pregnancy and early postpartum</a:t>
            </a:r>
          </a:p>
        </p:txBody>
      </p:sp>
      <p:pic>
        <p:nvPicPr>
          <p:cNvPr id="26" name="Picture 25" descr="C:\Users\janequan\Desktop\RIMA.jpg">
            <a:extLst>
              <a:ext uri="{FF2B5EF4-FFF2-40B4-BE49-F238E27FC236}">
                <a16:creationId xmlns:a16="http://schemas.microsoft.com/office/drawing/2014/main" id="{DC65B5D3-6625-4B47-B492-D7AC0B5E57FB}"/>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60893" y="2211208"/>
            <a:ext cx="1428884" cy="2015988"/>
          </a:xfrm>
          <a:prstGeom prst="rect">
            <a:avLst/>
          </a:prstGeom>
          <a:noFill/>
          <a:ln>
            <a:noFill/>
          </a:ln>
        </p:spPr>
      </p:pic>
    </p:spTree>
    <p:extLst>
      <p:ext uri="{BB962C8B-B14F-4D97-AF65-F5344CB8AC3E}">
        <p14:creationId xmlns:p14="http://schemas.microsoft.com/office/powerpoint/2010/main" val="31047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E759-BC7D-4710-8615-641A5CA31E03}"/>
              </a:ext>
            </a:extLst>
          </p:cNvPr>
          <p:cNvSpPr>
            <a:spLocks noGrp="1"/>
          </p:cNvSpPr>
          <p:nvPr>
            <p:ph type="title"/>
          </p:nvPr>
        </p:nvSpPr>
        <p:spPr/>
        <p:txBody>
          <a:bodyPr>
            <a:normAutofit fontScale="90000"/>
          </a:bodyPr>
          <a:lstStyle/>
          <a:p>
            <a:r>
              <a:rPr lang="en-US" dirty="0"/>
              <a:t>Activity Spaces and Personal PM</a:t>
            </a:r>
            <a:r>
              <a:rPr lang="en-US" baseline="-25000" dirty="0"/>
              <a:t>2.5</a:t>
            </a:r>
            <a:r>
              <a:rPr lang="en-US" dirty="0"/>
              <a:t> Exposure</a:t>
            </a:r>
          </a:p>
        </p:txBody>
      </p:sp>
      <p:sp>
        <p:nvSpPr>
          <p:cNvPr id="4" name="Slide Number Placeholder 3">
            <a:extLst>
              <a:ext uri="{FF2B5EF4-FFF2-40B4-BE49-F238E27FC236}">
                <a16:creationId xmlns:a16="http://schemas.microsoft.com/office/drawing/2014/main" id="{5A53E01B-CAA6-48B8-A316-F40A873C4C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65B0-F01E-436A-9184-DF59B4F508B6}" type="slidenum">
              <a:rPr kumimoji="0" lang="en-US" sz="1200" b="0" i="0" u="none" strike="noStrike" kern="1200" cap="none" spc="0" normalizeH="0" baseline="0" noProof="0" smtClean="0">
                <a:ln>
                  <a:noFill/>
                </a:ln>
                <a:solidFill>
                  <a:srgbClr val="0A455D">
                    <a:tint val="9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A455D">
                  <a:tint val="95000"/>
                </a:srgbClr>
              </a:solidFill>
              <a:effectLst/>
              <a:uLnTx/>
              <a:uFillTx/>
              <a:latin typeface="Roboto"/>
              <a:ea typeface="+mn-ea"/>
              <a:cs typeface="+mn-cs"/>
            </a:endParaRPr>
          </a:p>
        </p:txBody>
      </p:sp>
      <p:pic>
        <p:nvPicPr>
          <p:cNvPr id="14" name="Picture 4">
            <a:extLst>
              <a:ext uri="{FF2B5EF4-FFF2-40B4-BE49-F238E27FC236}">
                <a16:creationId xmlns:a16="http://schemas.microsoft.com/office/drawing/2014/main" id="{1208EE5A-59CA-427F-8572-C17F29BEA52D}"/>
              </a:ext>
            </a:extLst>
          </p:cNvPr>
          <p:cNvPicPr>
            <a:picLocks noChangeAspect="1"/>
          </p:cNvPicPr>
          <p:nvPr/>
        </p:nvPicPr>
        <p:blipFill>
          <a:blip r:embed="rId2"/>
          <a:stretch>
            <a:fillRect/>
          </a:stretch>
        </p:blipFill>
        <p:spPr>
          <a:xfrm>
            <a:off x="10063786" y="1145845"/>
            <a:ext cx="1613443" cy="1575110"/>
          </a:xfrm>
          <a:prstGeom prst="rect">
            <a:avLst/>
          </a:prstGeom>
        </p:spPr>
      </p:pic>
      <p:sp>
        <p:nvSpPr>
          <p:cNvPr id="15" name="TextBox 14">
            <a:extLst>
              <a:ext uri="{FF2B5EF4-FFF2-40B4-BE49-F238E27FC236}">
                <a16:creationId xmlns:a16="http://schemas.microsoft.com/office/drawing/2014/main" id="{4CAAA21F-C08C-403B-AD3D-DC00B4F06231}"/>
              </a:ext>
            </a:extLst>
          </p:cNvPr>
          <p:cNvSpPr txBox="1"/>
          <p:nvPr/>
        </p:nvSpPr>
        <p:spPr>
          <a:xfrm>
            <a:off x="9554555" y="275184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Yan Xu, PhD</a:t>
            </a:r>
          </a:p>
        </p:txBody>
      </p:sp>
      <p:sp>
        <p:nvSpPr>
          <p:cNvPr id="16" name="TextBox 15">
            <a:extLst>
              <a:ext uri="{FF2B5EF4-FFF2-40B4-BE49-F238E27FC236}">
                <a16:creationId xmlns:a16="http://schemas.microsoft.com/office/drawing/2014/main" id="{BE4A0274-13B8-41E0-BB04-CAA84EAAF948}"/>
              </a:ext>
            </a:extLst>
          </p:cNvPr>
          <p:cNvSpPr txBox="1"/>
          <p:nvPr/>
        </p:nvSpPr>
        <p:spPr>
          <a:xfrm>
            <a:off x="399298" y="6121964"/>
            <a:ext cx="94762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Xu Y et al., The Impact of GPS-derived Activity Spaces on Personal PM</a:t>
            </a:r>
            <a:r>
              <a:rPr kumimoji="0" lang="en-US" sz="1600" b="0" i="0" u="none" strike="noStrike" kern="0" cap="none" spc="0" normalizeH="0" baseline="-25000" noProof="0" dirty="0">
                <a:ln>
                  <a:noFill/>
                </a:ln>
                <a:solidFill>
                  <a:srgbClr val="000000"/>
                </a:solidFill>
                <a:effectLst/>
                <a:uLnTx/>
                <a:uFillTx/>
                <a:latin typeface="Arial"/>
                <a:ea typeface="+mn-ea"/>
                <a:cs typeface="Arial"/>
                <a:sym typeface="Arial"/>
              </a:rPr>
              <a:t>2.5</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 Exposures in the MADRES Cohort. </a:t>
            </a:r>
            <a:r>
              <a:rPr kumimoji="0" lang="en-US" sz="1600" b="0" i="1" u="none" strike="noStrike" kern="0" cap="none" spc="0" normalizeH="0" baseline="0" noProof="0" dirty="0">
                <a:ln>
                  <a:noFill/>
                </a:ln>
                <a:solidFill>
                  <a:srgbClr val="000000"/>
                </a:solidFill>
                <a:effectLst/>
                <a:uLnTx/>
                <a:uFillTx/>
                <a:latin typeface="Arial"/>
                <a:ea typeface="+mn-ea"/>
                <a:cs typeface="Arial"/>
                <a:sym typeface="Arial"/>
              </a:rPr>
              <a:t>Environment Research. </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2022. </a:t>
            </a:r>
          </a:p>
        </p:txBody>
      </p:sp>
      <p:pic>
        <p:nvPicPr>
          <p:cNvPr id="17" name="Picture 8" descr="Diagram&#10;&#10;Description automatically generated">
            <a:extLst>
              <a:ext uri="{FF2B5EF4-FFF2-40B4-BE49-F238E27FC236}">
                <a16:creationId xmlns:a16="http://schemas.microsoft.com/office/drawing/2014/main" id="{48D4725D-0432-4474-9137-5E471DA7A416}"/>
              </a:ext>
            </a:extLst>
          </p:cNvPr>
          <p:cNvPicPr>
            <a:picLocks noChangeAspect="1"/>
          </p:cNvPicPr>
          <p:nvPr/>
        </p:nvPicPr>
        <p:blipFill>
          <a:blip r:embed="rId3"/>
          <a:stretch>
            <a:fillRect/>
          </a:stretch>
        </p:blipFill>
        <p:spPr>
          <a:xfrm>
            <a:off x="612960" y="1731608"/>
            <a:ext cx="4387065" cy="2037293"/>
          </a:xfrm>
          <a:prstGeom prst="rect">
            <a:avLst/>
          </a:prstGeom>
        </p:spPr>
      </p:pic>
      <p:pic>
        <p:nvPicPr>
          <p:cNvPr id="18" name="Picture 9" descr="A picture containing diagram&#10;&#10;Description automatically generated">
            <a:extLst>
              <a:ext uri="{FF2B5EF4-FFF2-40B4-BE49-F238E27FC236}">
                <a16:creationId xmlns:a16="http://schemas.microsoft.com/office/drawing/2014/main" id="{0FA59917-A760-4354-9818-130118F20699}"/>
              </a:ext>
            </a:extLst>
          </p:cNvPr>
          <p:cNvPicPr>
            <a:picLocks noChangeAspect="1"/>
          </p:cNvPicPr>
          <p:nvPr/>
        </p:nvPicPr>
        <p:blipFill>
          <a:blip r:embed="rId4"/>
          <a:stretch>
            <a:fillRect/>
          </a:stretch>
        </p:blipFill>
        <p:spPr>
          <a:xfrm>
            <a:off x="1469140" y="3885442"/>
            <a:ext cx="4095964" cy="2130387"/>
          </a:xfrm>
          <a:prstGeom prst="rect">
            <a:avLst/>
          </a:prstGeom>
        </p:spPr>
      </p:pic>
      <p:pic>
        <p:nvPicPr>
          <p:cNvPr id="19" name="Picture 11" descr="Graphical user interface, application&#10;&#10;Description automatically generated">
            <a:extLst>
              <a:ext uri="{FF2B5EF4-FFF2-40B4-BE49-F238E27FC236}">
                <a16:creationId xmlns:a16="http://schemas.microsoft.com/office/drawing/2014/main" id="{31CEB73D-7B56-4BD0-8F0A-791F5B856240}"/>
              </a:ext>
            </a:extLst>
          </p:cNvPr>
          <p:cNvPicPr>
            <a:picLocks noChangeAspect="1"/>
          </p:cNvPicPr>
          <p:nvPr/>
        </p:nvPicPr>
        <p:blipFill>
          <a:blip r:embed="rId5"/>
          <a:stretch>
            <a:fillRect/>
          </a:stretch>
        </p:blipFill>
        <p:spPr>
          <a:xfrm>
            <a:off x="6248399" y="2413353"/>
            <a:ext cx="3017177" cy="2056979"/>
          </a:xfrm>
          <a:prstGeom prst="rect">
            <a:avLst/>
          </a:prstGeom>
        </p:spPr>
      </p:pic>
      <p:pic>
        <p:nvPicPr>
          <p:cNvPr id="20" name="Picture 12">
            <a:extLst>
              <a:ext uri="{FF2B5EF4-FFF2-40B4-BE49-F238E27FC236}">
                <a16:creationId xmlns:a16="http://schemas.microsoft.com/office/drawing/2014/main" id="{F6B6FC56-9081-4365-932B-BBAECA080A8D}"/>
              </a:ext>
            </a:extLst>
          </p:cNvPr>
          <p:cNvPicPr>
            <a:picLocks noChangeAspect="1"/>
          </p:cNvPicPr>
          <p:nvPr/>
        </p:nvPicPr>
        <p:blipFill>
          <a:blip r:embed="rId6"/>
          <a:stretch>
            <a:fillRect/>
          </a:stretch>
        </p:blipFill>
        <p:spPr>
          <a:xfrm>
            <a:off x="9167973" y="4943422"/>
            <a:ext cx="2743200" cy="669851"/>
          </a:xfrm>
          <a:prstGeom prst="rect">
            <a:avLst/>
          </a:prstGeom>
        </p:spPr>
      </p:pic>
      <p:sp>
        <p:nvSpPr>
          <p:cNvPr id="21" name="Arrow: Right 20">
            <a:extLst>
              <a:ext uri="{FF2B5EF4-FFF2-40B4-BE49-F238E27FC236}">
                <a16:creationId xmlns:a16="http://schemas.microsoft.com/office/drawing/2014/main" id="{07ECE1AF-C675-417F-9539-59697FC9CC6E}"/>
              </a:ext>
            </a:extLst>
          </p:cNvPr>
          <p:cNvSpPr/>
          <p:nvPr/>
        </p:nvSpPr>
        <p:spPr>
          <a:xfrm>
            <a:off x="5074188" y="3150074"/>
            <a:ext cx="976044" cy="48802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TextBox 21">
            <a:extLst>
              <a:ext uri="{FF2B5EF4-FFF2-40B4-BE49-F238E27FC236}">
                <a16:creationId xmlns:a16="http://schemas.microsoft.com/office/drawing/2014/main" id="{4B40145D-A415-44F3-BB8D-91C9FD57420B}"/>
              </a:ext>
            </a:extLst>
          </p:cNvPr>
          <p:cNvSpPr txBox="1"/>
          <p:nvPr/>
        </p:nvSpPr>
        <p:spPr>
          <a:xfrm>
            <a:off x="9319409" y="4379251"/>
            <a:ext cx="23236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2060"/>
                </a:solidFill>
                <a:effectLst/>
                <a:uLnTx/>
                <a:uFillTx/>
                <a:latin typeface="Arial"/>
                <a:ea typeface="+mn-ea"/>
                <a:cs typeface="Arial"/>
                <a:sym typeface="Arial"/>
              </a:rPr>
              <a:t>Association with Personal PM</a:t>
            </a:r>
            <a:r>
              <a:rPr kumimoji="0" lang="en-US" sz="1400" b="1" i="1" u="none" strike="noStrike" kern="0" cap="none" spc="0" normalizeH="0" baseline="-25000" noProof="0">
                <a:ln>
                  <a:noFill/>
                </a:ln>
                <a:solidFill>
                  <a:srgbClr val="002060"/>
                </a:solidFill>
                <a:effectLst/>
                <a:uLnTx/>
                <a:uFillTx/>
                <a:latin typeface="Arial"/>
                <a:ea typeface="+mn-ea"/>
                <a:cs typeface="Arial"/>
                <a:sym typeface="Arial"/>
              </a:rPr>
              <a:t>2.5</a:t>
            </a:r>
            <a:r>
              <a:rPr kumimoji="0" lang="en-US" sz="1400" b="1" i="1" u="none" strike="noStrike" kern="0" cap="none" spc="0" normalizeH="0" baseline="0" noProof="0">
                <a:ln>
                  <a:noFill/>
                </a:ln>
                <a:solidFill>
                  <a:srgbClr val="002060"/>
                </a:solidFill>
                <a:effectLst/>
                <a:uLnTx/>
                <a:uFillTx/>
                <a:latin typeface="Arial"/>
                <a:ea typeface="+mn-ea"/>
                <a:cs typeface="Arial"/>
                <a:sym typeface="Arial"/>
              </a:rPr>
              <a:t> Exposure</a:t>
            </a:r>
          </a:p>
        </p:txBody>
      </p:sp>
    </p:spTree>
    <p:extLst>
      <p:ext uri="{BB962C8B-B14F-4D97-AF65-F5344CB8AC3E}">
        <p14:creationId xmlns:p14="http://schemas.microsoft.com/office/powerpoint/2010/main" val="215561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E759-BC7D-4710-8615-641A5CA31E03}"/>
              </a:ext>
            </a:extLst>
          </p:cNvPr>
          <p:cNvSpPr>
            <a:spLocks noGrp="1"/>
          </p:cNvSpPr>
          <p:nvPr>
            <p:ph type="title"/>
          </p:nvPr>
        </p:nvSpPr>
        <p:spPr/>
        <p:txBody>
          <a:bodyPr/>
          <a:lstStyle/>
          <a:p>
            <a:r>
              <a:rPr lang="en-US" dirty="0"/>
              <a:t>Sources of Personal PM</a:t>
            </a:r>
            <a:r>
              <a:rPr lang="en-US" baseline="-25000" dirty="0"/>
              <a:t>2.5</a:t>
            </a:r>
            <a:r>
              <a:rPr lang="en-US" dirty="0"/>
              <a:t> Exposure</a:t>
            </a:r>
          </a:p>
        </p:txBody>
      </p:sp>
      <p:sp>
        <p:nvSpPr>
          <p:cNvPr id="4" name="Slide Number Placeholder 3">
            <a:extLst>
              <a:ext uri="{FF2B5EF4-FFF2-40B4-BE49-F238E27FC236}">
                <a16:creationId xmlns:a16="http://schemas.microsoft.com/office/drawing/2014/main" id="{5A53E01B-CAA6-48B8-A316-F40A873C4C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65B0-F01E-436A-9184-DF59B4F508B6}" type="slidenum">
              <a:rPr kumimoji="0" lang="en-US" sz="1200" b="0" i="0" u="none" strike="noStrike" kern="1200" cap="none" spc="0" normalizeH="0" baseline="0" noProof="0" smtClean="0">
                <a:ln>
                  <a:noFill/>
                </a:ln>
                <a:solidFill>
                  <a:srgbClr val="0A455D">
                    <a:tint val="9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A455D">
                  <a:tint val="95000"/>
                </a:srgbClr>
              </a:solidFill>
              <a:effectLst/>
              <a:uLnTx/>
              <a:uFillTx/>
              <a:latin typeface="Roboto"/>
              <a:ea typeface="+mn-ea"/>
              <a:cs typeface="+mn-cs"/>
            </a:endParaRPr>
          </a:p>
        </p:txBody>
      </p:sp>
      <p:pic>
        <p:nvPicPr>
          <p:cNvPr id="12" name="Picture 16" descr="Chart, bar chart&#10;&#10;Description automatically generated">
            <a:extLst>
              <a:ext uri="{FF2B5EF4-FFF2-40B4-BE49-F238E27FC236}">
                <a16:creationId xmlns:a16="http://schemas.microsoft.com/office/drawing/2014/main" id="{0B0734AB-6938-422D-8D05-9CBCB829BD2E}"/>
              </a:ext>
            </a:extLst>
          </p:cNvPr>
          <p:cNvPicPr>
            <a:picLocks noChangeAspect="1"/>
          </p:cNvPicPr>
          <p:nvPr/>
        </p:nvPicPr>
        <p:blipFill>
          <a:blip r:embed="rId2"/>
          <a:stretch>
            <a:fillRect/>
          </a:stretch>
        </p:blipFill>
        <p:spPr>
          <a:xfrm>
            <a:off x="436233" y="1471432"/>
            <a:ext cx="6431741" cy="2754710"/>
          </a:xfrm>
          <a:prstGeom prst="rect">
            <a:avLst/>
          </a:prstGeom>
        </p:spPr>
      </p:pic>
      <p:graphicFrame>
        <p:nvGraphicFramePr>
          <p:cNvPr id="13" name="Table 12">
            <a:extLst>
              <a:ext uri="{FF2B5EF4-FFF2-40B4-BE49-F238E27FC236}">
                <a16:creationId xmlns:a16="http://schemas.microsoft.com/office/drawing/2014/main" id="{EB869386-45E6-4055-8A7C-16D5BA11BD45}"/>
              </a:ext>
            </a:extLst>
          </p:cNvPr>
          <p:cNvGraphicFramePr>
            <a:graphicFrameLocks noGrp="1"/>
          </p:cNvGraphicFramePr>
          <p:nvPr/>
        </p:nvGraphicFramePr>
        <p:xfrm>
          <a:off x="6200286" y="3523044"/>
          <a:ext cx="5513412" cy="2239197"/>
        </p:xfrm>
        <a:graphic>
          <a:graphicData uri="http://schemas.openxmlformats.org/drawingml/2006/table">
            <a:tbl>
              <a:tblPr firstRow="1" firstCol="1" bandRow="1"/>
              <a:tblGrid>
                <a:gridCol w="1450467">
                  <a:extLst>
                    <a:ext uri="{9D8B030D-6E8A-4147-A177-3AD203B41FA5}">
                      <a16:colId xmlns:a16="http://schemas.microsoft.com/office/drawing/2014/main" val="3729013456"/>
                    </a:ext>
                  </a:extLst>
                </a:gridCol>
                <a:gridCol w="2323339">
                  <a:extLst>
                    <a:ext uri="{9D8B030D-6E8A-4147-A177-3AD203B41FA5}">
                      <a16:colId xmlns:a16="http://schemas.microsoft.com/office/drawing/2014/main" val="912430929"/>
                    </a:ext>
                  </a:extLst>
                </a:gridCol>
                <a:gridCol w="1739606">
                  <a:extLst>
                    <a:ext uri="{9D8B030D-6E8A-4147-A177-3AD203B41FA5}">
                      <a16:colId xmlns:a16="http://schemas.microsoft.com/office/drawing/2014/main" val="3319074785"/>
                    </a:ext>
                  </a:extLst>
                </a:gridCol>
              </a:tblGrid>
              <a:tr h="631408">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Sources</a:t>
                      </a:r>
                      <a:endParaRPr lang="en-US" sz="16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Average mass contribution (</a:t>
                      </a:r>
                      <a:r>
                        <a:rPr lang="en-US" sz="14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μg</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4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a:ea typeface="Times New Roman" panose="02020603050405020304" pitchFamily="18" charset="0"/>
                          <a:cs typeface="Times New Roman"/>
                        </a:rPr>
                        <a:t>Percent Contributions (%) </a:t>
                      </a:r>
                      <a:endParaRPr lang="en-US" sz="16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781847"/>
                  </a:ext>
                </a:extLst>
              </a:tr>
              <a:tr h="473519">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Secondhand Smoking</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11.7</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64.2</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1347782"/>
                  </a:ext>
                </a:extLst>
              </a:tr>
              <a:tr h="226854">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Crustal</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12.6</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68820874"/>
                  </a:ext>
                </a:extLst>
              </a:tr>
              <a:tr h="226854">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Fuel Oil</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65215660"/>
                  </a:ext>
                </a:extLst>
              </a:tr>
              <a:tr h="226854">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Aged Sea Salt</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99040664"/>
                  </a:ext>
                </a:extLst>
              </a:tr>
              <a:tr h="226854">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Fresh Sea Salt</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19356652"/>
                  </a:ext>
                </a:extLst>
              </a:tr>
              <a:tr h="226854">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Traffic</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200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panose="020F0502020204030204"/>
                        </a:defRPr>
                      </a:lvl1pPr>
                      <a:lvl2pPr marL="457200" algn="l" rtl="0" eaLnBrk="1" latinLnBrk="0" hangingPunct="1">
                        <a:defRPr kumimoji="0" kern="1200">
                          <a:solidFill>
                            <a:schemeClr val="tx1"/>
                          </a:solidFill>
                          <a:latin typeface="Calibri" panose="020F0502020204030204"/>
                        </a:defRPr>
                      </a:lvl2pPr>
                      <a:lvl3pPr marL="914400" algn="l" rtl="0" eaLnBrk="1" latinLnBrk="0" hangingPunct="1">
                        <a:defRPr kumimoji="0" kern="1200">
                          <a:solidFill>
                            <a:schemeClr val="tx1"/>
                          </a:solidFill>
                          <a:latin typeface="Calibri" panose="020F0502020204030204"/>
                        </a:defRPr>
                      </a:lvl3pPr>
                      <a:lvl4pPr marL="1371600" algn="l" rtl="0" eaLnBrk="1" latinLnBrk="0" hangingPunct="1">
                        <a:defRPr kumimoji="0" kern="1200">
                          <a:solidFill>
                            <a:schemeClr val="tx1"/>
                          </a:solidFill>
                          <a:latin typeface="Calibri" panose="020F0502020204030204"/>
                        </a:defRPr>
                      </a:lvl4pPr>
                      <a:lvl5pPr marL="1828800" algn="l" rtl="0" eaLnBrk="1" latinLnBrk="0" hangingPunct="1">
                        <a:defRPr kumimoji="0" kern="1200">
                          <a:solidFill>
                            <a:schemeClr val="tx1"/>
                          </a:solidFill>
                          <a:latin typeface="Calibri" panose="020F0502020204030204"/>
                        </a:defRPr>
                      </a:lvl5pPr>
                      <a:lvl6pPr marL="2286000" algn="l" rtl="0" eaLnBrk="1" latinLnBrk="0" hangingPunct="1">
                        <a:defRPr kumimoji="0" kern="1200">
                          <a:solidFill>
                            <a:schemeClr val="tx1"/>
                          </a:solidFill>
                          <a:latin typeface="Calibri" panose="020F0502020204030204"/>
                        </a:defRPr>
                      </a:lvl6pPr>
                      <a:lvl7pPr marL="2743200" algn="l" rtl="0" eaLnBrk="1" latinLnBrk="0" hangingPunct="1">
                        <a:defRPr kumimoji="0" kern="1200">
                          <a:solidFill>
                            <a:schemeClr val="tx1"/>
                          </a:solidFill>
                          <a:latin typeface="Calibri" panose="020F0502020204030204"/>
                        </a:defRPr>
                      </a:lvl7pPr>
                      <a:lvl8pPr marL="3200400" algn="l" rtl="0" eaLnBrk="1" latinLnBrk="0" hangingPunct="1">
                        <a:defRPr kumimoji="0" kern="1200">
                          <a:solidFill>
                            <a:schemeClr val="tx1"/>
                          </a:solidFill>
                          <a:latin typeface="Calibri" panose="020F0502020204030204"/>
                        </a:defRPr>
                      </a:lvl8pPr>
                      <a:lvl9pPr marL="3657600" algn="l" rtl="0" eaLnBrk="1" latinLnBrk="0" hangingPunct="1">
                        <a:defRPr kumimoji="0" kern="1200">
                          <a:solidFill>
                            <a:schemeClr val="tx1"/>
                          </a:solidFill>
                          <a:latin typeface="Calibri" panose="020F0502020204030204"/>
                        </a:defRPr>
                      </a:lvl9pPr>
                    </a:lstStyle>
                    <a:p>
                      <a:pPr marL="0" marR="0" algn="ctr">
                        <a:lnSpc>
                          <a:spcPct val="11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2000" dirty="0">
                        <a:effectLst/>
                        <a:latin typeface="Times New Roman" panose="02020603050405020304" pitchFamily="18" charset="0"/>
                        <a:ea typeface="MS PMincho" panose="02020600040205080304" pitchFamily="18" charset="-128"/>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5207417"/>
                  </a:ext>
                </a:extLst>
              </a:tr>
            </a:tbl>
          </a:graphicData>
        </a:graphic>
      </p:graphicFrame>
      <p:sp>
        <p:nvSpPr>
          <p:cNvPr id="14" name="Rectangle 13">
            <a:extLst>
              <a:ext uri="{FF2B5EF4-FFF2-40B4-BE49-F238E27FC236}">
                <a16:creationId xmlns:a16="http://schemas.microsoft.com/office/drawing/2014/main" id="{84F50B5D-E6AD-4994-860E-3FEFE2DC3F79}"/>
              </a:ext>
            </a:extLst>
          </p:cNvPr>
          <p:cNvSpPr/>
          <p:nvPr/>
        </p:nvSpPr>
        <p:spPr>
          <a:xfrm>
            <a:off x="5998033" y="5524669"/>
            <a:ext cx="5715665" cy="307777"/>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TextBox 14">
            <a:extLst>
              <a:ext uri="{FF2B5EF4-FFF2-40B4-BE49-F238E27FC236}">
                <a16:creationId xmlns:a16="http://schemas.microsoft.com/office/drawing/2014/main" id="{ECF795F8-9CD7-4532-895E-647C0A2D131B}"/>
              </a:ext>
            </a:extLst>
          </p:cNvPr>
          <p:cNvSpPr txBox="1"/>
          <p:nvPr/>
        </p:nvSpPr>
        <p:spPr>
          <a:xfrm>
            <a:off x="609600" y="4359881"/>
            <a:ext cx="439102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0" i="1" u="none" strike="noStrike" kern="0" cap="none" spc="0" normalizeH="0" baseline="0" noProof="0">
                <a:ln>
                  <a:noFill/>
                </a:ln>
                <a:solidFill>
                  <a:srgbClr val="000000"/>
                </a:solidFill>
                <a:effectLst/>
                <a:uLnTx/>
                <a:uFillTx/>
                <a:latin typeface="Josefin Sans" pitchFamily="2" charset="0"/>
                <a:ea typeface="+mn-ea"/>
                <a:cs typeface="Arial"/>
                <a:sym typeface="Arial"/>
              </a:rPr>
              <a:t>Sources identified and characteristic species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Josefin Sans" pitchFamily="2" charset="0"/>
                <a:ea typeface="+mn-ea"/>
                <a:cs typeface="Arial"/>
                <a:sym typeface="Arial"/>
              </a:rPr>
              <a:t>Secondhand smoking (</a:t>
            </a:r>
            <a:r>
              <a:rPr kumimoji="0" lang="en-US" sz="1600" b="0" i="0" u="none" strike="noStrike" kern="0" cap="none" spc="0" normalizeH="0" baseline="0" noProof="0" err="1">
                <a:ln>
                  <a:noFill/>
                </a:ln>
                <a:solidFill>
                  <a:srgbClr val="000000"/>
                </a:solidFill>
                <a:effectLst/>
                <a:uLnTx/>
                <a:uFillTx/>
                <a:latin typeface="Josefin Sans" pitchFamily="2" charset="0"/>
                <a:ea typeface="+mn-ea"/>
                <a:cs typeface="Arial"/>
                <a:sym typeface="Arial"/>
              </a:rPr>
              <a:t>BrC</a:t>
            </a:r>
            <a:r>
              <a:rPr kumimoji="0" lang="en-US" sz="1600" b="0" i="0" u="none" strike="noStrike" kern="0" cap="none" spc="0" normalizeH="0" baseline="0" noProof="0">
                <a:ln>
                  <a:noFill/>
                </a:ln>
                <a:solidFill>
                  <a:srgbClr val="000000"/>
                </a:solidFill>
                <a:effectLst/>
                <a:uLnTx/>
                <a:uFillTx/>
                <a:latin typeface="Josefin Sans" pitchFamily="2" charset="0"/>
                <a:ea typeface="+mn-ea"/>
                <a:cs typeface="Arial"/>
                <a:sym typeface="Arial"/>
              </a:rPr>
              <a:t>, ETS, Br)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Josefin Sans" pitchFamily="2" charset="0"/>
                <a:ea typeface="+mn-ea"/>
                <a:cs typeface="Arial"/>
                <a:sym typeface="Arial"/>
              </a:rPr>
              <a:t>Crustal (Al, Ca, Si, </a:t>
            </a:r>
            <a:r>
              <a:rPr kumimoji="0" lang="en-US" sz="1600" b="0" i="0" u="none" strike="noStrike" kern="0" cap="none" spc="0" normalizeH="0" baseline="0" noProof="0" err="1">
                <a:ln>
                  <a:noFill/>
                </a:ln>
                <a:solidFill>
                  <a:srgbClr val="000000"/>
                </a:solidFill>
                <a:effectLst/>
                <a:uLnTx/>
                <a:uFillTx/>
                <a:latin typeface="Josefin Sans" pitchFamily="2" charset="0"/>
                <a:ea typeface="+mn-ea"/>
                <a:cs typeface="Arial"/>
                <a:sym typeface="Arial"/>
              </a:rPr>
              <a:t>Ti</a:t>
            </a:r>
            <a:r>
              <a:rPr kumimoji="0" lang="en-US" sz="1600" b="0" i="0" u="none" strike="noStrike" kern="0" cap="none" spc="0" normalizeH="0" baseline="0" noProof="0">
                <a:ln>
                  <a:noFill/>
                </a:ln>
                <a:solidFill>
                  <a:srgbClr val="000000"/>
                </a:solidFill>
                <a:effectLst/>
                <a:uLnTx/>
                <a:uFillTx/>
                <a:latin typeface="Josefin Sans" pitchFamily="2" charset="0"/>
                <a:ea typeface="+mn-ea"/>
                <a:cs typeface="Arial"/>
                <a:sym typeface="Arial"/>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Josefin Sans" pitchFamily="2" charset="0"/>
                <a:ea typeface="+mn-ea"/>
                <a:cs typeface="Arial"/>
                <a:sym typeface="Arial"/>
              </a:rPr>
              <a:t>Fuel Oil (Ni, V)</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Josefin Sans" pitchFamily="2" charset="0"/>
                <a:ea typeface="+mn-ea"/>
                <a:cs typeface="Arial"/>
                <a:sym typeface="Arial"/>
              </a:rPr>
              <a:t>Aged Sea Salt (Na, Mg, 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Josefin Sans" pitchFamily="2" charset="0"/>
                <a:ea typeface="+mn-ea"/>
                <a:cs typeface="Arial"/>
                <a:sym typeface="Arial"/>
              </a:rPr>
              <a:t>Fresh Sea Salt (Cl, Na, Mg)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Josefin Sans" pitchFamily="2" charset="0"/>
                <a:ea typeface="+mn-ea"/>
                <a:cs typeface="Arial"/>
                <a:sym typeface="Arial"/>
              </a:rPr>
              <a:t>Traffic (BC, Ba, Zn)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 name="Picture 4">
            <a:extLst>
              <a:ext uri="{FF2B5EF4-FFF2-40B4-BE49-F238E27FC236}">
                <a16:creationId xmlns:a16="http://schemas.microsoft.com/office/drawing/2014/main" id="{29AF885C-D360-4CBB-BE11-B89652B8541A}"/>
              </a:ext>
            </a:extLst>
          </p:cNvPr>
          <p:cNvPicPr>
            <a:picLocks noChangeAspect="1"/>
          </p:cNvPicPr>
          <p:nvPr/>
        </p:nvPicPr>
        <p:blipFill>
          <a:blip r:embed="rId3"/>
          <a:stretch>
            <a:fillRect/>
          </a:stretch>
        </p:blipFill>
        <p:spPr>
          <a:xfrm>
            <a:off x="9683712" y="1149718"/>
            <a:ext cx="1613443" cy="1575110"/>
          </a:xfrm>
          <a:prstGeom prst="rect">
            <a:avLst/>
          </a:prstGeom>
        </p:spPr>
      </p:pic>
      <p:sp>
        <p:nvSpPr>
          <p:cNvPr id="17" name="TextBox 16">
            <a:extLst>
              <a:ext uri="{FF2B5EF4-FFF2-40B4-BE49-F238E27FC236}">
                <a16:creationId xmlns:a16="http://schemas.microsoft.com/office/drawing/2014/main" id="{937B8832-F88A-4D36-A9C4-7C851B13995E}"/>
              </a:ext>
            </a:extLst>
          </p:cNvPr>
          <p:cNvSpPr txBox="1"/>
          <p:nvPr/>
        </p:nvSpPr>
        <p:spPr>
          <a:xfrm>
            <a:off x="9174481" y="275572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Yan Xu, PhD</a:t>
            </a:r>
          </a:p>
        </p:txBody>
      </p:sp>
      <p:sp>
        <p:nvSpPr>
          <p:cNvPr id="18" name="TextBox 17">
            <a:extLst>
              <a:ext uri="{FF2B5EF4-FFF2-40B4-BE49-F238E27FC236}">
                <a16:creationId xmlns:a16="http://schemas.microsoft.com/office/drawing/2014/main" id="{BD7CAA94-2D50-4B63-B908-FA5D1B7D645F}"/>
              </a:ext>
            </a:extLst>
          </p:cNvPr>
          <p:cNvSpPr txBox="1"/>
          <p:nvPr/>
        </p:nvSpPr>
        <p:spPr>
          <a:xfrm>
            <a:off x="436233" y="6386338"/>
            <a:ext cx="107908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Xu Y et al., Sources of Personal PM</a:t>
            </a:r>
            <a:r>
              <a:rPr kumimoji="0" lang="en-US" sz="1600" b="0" i="0" u="none" strike="noStrike" kern="0" cap="none" spc="0" normalizeH="0" baseline="-25000" noProof="0" dirty="0">
                <a:ln>
                  <a:noFill/>
                </a:ln>
                <a:solidFill>
                  <a:srgbClr val="000000"/>
                </a:solidFill>
                <a:effectLst/>
                <a:uLnTx/>
                <a:uFillTx/>
                <a:latin typeface="Arial"/>
                <a:ea typeface="+mn-ea"/>
                <a:cs typeface="Arial"/>
                <a:sym typeface="Arial"/>
              </a:rPr>
              <a:t>2.5</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 Exposure in the MADRES Pregnancy Cohort. </a:t>
            </a:r>
            <a:r>
              <a:rPr kumimoji="0" lang="en-US" sz="1600" b="0" i="1" u="none" strike="noStrike" kern="0" cap="none" spc="0" normalizeH="0" baseline="0" noProof="0" dirty="0">
                <a:ln>
                  <a:noFill/>
                </a:ln>
                <a:solidFill>
                  <a:srgbClr val="000000"/>
                </a:solidFill>
                <a:effectLst/>
                <a:uLnTx/>
                <a:uFillTx/>
                <a:latin typeface="Arial"/>
                <a:ea typeface="+mn-ea"/>
                <a:cs typeface="Arial"/>
                <a:sym typeface="Arial"/>
              </a:rPr>
              <a:t>JESEE. </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In Submission. </a:t>
            </a:r>
          </a:p>
        </p:txBody>
      </p:sp>
      <p:sp>
        <p:nvSpPr>
          <p:cNvPr id="8" name="Rectangle 7">
            <a:extLst>
              <a:ext uri="{FF2B5EF4-FFF2-40B4-BE49-F238E27FC236}">
                <a16:creationId xmlns:a16="http://schemas.microsoft.com/office/drawing/2014/main" id="{4598B2A3-347B-5884-DDE3-E726E9355B18}"/>
              </a:ext>
            </a:extLst>
          </p:cNvPr>
          <p:cNvSpPr/>
          <p:nvPr/>
        </p:nvSpPr>
        <p:spPr>
          <a:xfrm>
            <a:off x="436233" y="5846945"/>
            <a:ext cx="3425119" cy="307777"/>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92025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4B49-E4E5-5451-9C9D-2D6B7D0EA870}"/>
              </a:ext>
            </a:extLst>
          </p:cNvPr>
          <p:cNvSpPr>
            <a:spLocks noGrp="1"/>
          </p:cNvSpPr>
          <p:nvPr>
            <p:ph type="title"/>
          </p:nvPr>
        </p:nvSpPr>
        <p:spPr/>
        <p:txBody>
          <a:bodyPr>
            <a:normAutofit/>
          </a:bodyPr>
          <a:lstStyle/>
          <a:p>
            <a:r>
              <a:rPr lang="en-US" dirty="0"/>
              <a:t>Non-Exhaust Emissions</a:t>
            </a:r>
          </a:p>
        </p:txBody>
      </p:sp>
      <p:sp>
        <p:nvSpPr>
          <p:cNvPr id="3" name="Content Placeholder 2">
            <a:extLst>
              <a:ext uri="{FF2B5EF4-FFF2-40B4-BE49-F238E27FC236}">
                <a16:creationId xmlns:a16="http://schemas.microsoft.com/office/drawing/2014/main" id="{DEC9D370-32E1-1868-6AE0-5710EFE04FA2}"/>
              </a:ext>
            </a:extLst>
          </p:cNvPr>
          <p:cNvSpPr>
            <a:spLocks noGrp="1"/>
          </p:cNvSpPr>
          <p:nvPr>
            <p:ph sz="half" idx="1"/>
          </p:nvPr>
        </p:nvSpPr>
        <p:spPr>
          <a:xfrm>
            <a:off x="609600" y="1773936"/>
            <a:ext cx="5999922" cy="4623816"/>
          </a:xfrm>
        </p:spPr>
        <p:txBody>
          <a:bodyPr>
            <a:normAutofit fontScale="85000" lnSpcReduction="10000"/>
          </a:bodyPr>
          <a:lstStyle/>
          <a:p>
            <a:r>
              <a:rPr lang="en-US" dirty="0"/>
              <a:t>Pollutants not emitted from combustion engine, but from wear or degradation of vehicle parts and road surfaces </a:t>
            </a:r>
          </a:p>
          <a:p>
            <a:pPr lvl="1"/>
            <a:r>
              <a:rPr lang="en-US" b="1" dirty="0"/>
              <a:t>Brake</a:t>
            </a:r>
            <a:r>
              <a:rPr lang="en-US" dirty="0"/>
              <a:t> </a:t>
            </a:r>
            <a:r>
              <a:rPr lang="en-US" b="1" dirty="0"/>
              <a:t>wear</a:t>
            </a:r>
            <a:r>
              <a:rPr lang="en-US" dirty="0"/>
              <a:t>, tire wear, catalyst wear, road surface wear, road dust resuspension due to turbulence (usually a mix)</a:t>
            </a:r>
          </a:p>
          <a:p>
            <a:pPr lvl="1"/>
            <a:r>
              <a:rPr lang="en-US" dirty="0"/>
              <a:t>Mainly from friction, erosion, or mechanical abrasion, affected by thermal heat, vehicle weight, weather, driving conditions etc.</a:t>
            </a:r>
          </a:p>
          <a:p>
            <a:pPr lvl="1"/>
            <a:r>
              <a:rPr lang="en-US" dirty="0"/>
              <a:t>Mostly primary, also contribute to secondary particle formation</a:t>
            </a:r>
          </a:p>
          <a:p>
            <a:pPr lvl="1"/>
            <a:r>
              <a:rPr lang="en-US" dirty="0"/>
              <a:t>Emitted into air and dust, transported through ecosystem</a:t>
            </a:r>
          </a:p>
        </p:txBody>
      </p:sp>
      <p:sp>
        <p:nvSpPr>
          <p:cNvPr id="4" name="Slide Number Placeholder 3">
            <a:extLst>
              <a:ext uri="{FF2B5EF4-FFF2-40B4-BE49-F238E27FC236}">
                <a16:creationId xmlns:a16="http://schemas.microsoft.com/office/drawing/2014/main" id="{4E9E3B0D-00AB-C6B2-B7BF-032724C5079C}"/>
              </a:ext>
            </a:extLst>
          </p:cNvPr>
          <p:cNvSpPr>
            <a:spLocks noGrp="1"/>
          </p:cNvSpPr>
          <p:nvPr>
            <p:ph type="sldNum" sz="quarter" idx="12"/>
          </p:nvPr>
        </p:nvSpPr>
        <p:spPr/>
        <p:txBody>
          <a:bodyPr/>
          <a:lstStyle/>
          <a:p>
            <a:fld id="{CDFA65B0-F01E-436A-9184-DF59B4F508B6}" type="slidenum">
              <a:rPr lang="en-US" smtClean="0"/>
              <a:pPr/>
              <a:t>2</a:t>
            </a:fld>
            <a:endParaRPr lang="en-US"/>
          </a:p>
        </p:txBody>
      </p:sp>
      <p:sp>
        <p:nvSpPr>
          <p:cNvPr id="7" name="TextBox 6">
            <a:extLst>
              <a:ext uri="{FF2B5EF4-FFF2-40B4-BE49-F238E27FC236}">
                <a16:creationId xmlns:a16="http://schemas.microsoft.com/office/drawing/2014/main" id="{A7415310-C657-3366-ECC0-4881402D3EE1}"/>
              </a:ext>
            </a:extLst>
          </p:cNvPr>
          <p:cNvSpPr txBox="1"/>
          <p:nvPr/>
        </p:nvSpPr>
        <p:spPr>
          <a:xfrm>
            <a:off x="309106" y="6245006"/>
            <a:ext cx="11771907" cy="523220"/>
          </a:xfrm>
          <a:prstGeom prst="rect">
            <a:avLst/>
          </a:prstGeom>
          <a:noFill/>
        </p:spPr>
        <p:txBody>
          <a:bodyPr wrap="square" rtlCol="0">
            <a:spAutoFit/>
          </a:bodyPr>
          <a:lstStyle/>
          <a:p>
            <a:r>
              <a:rPr lang="en-US" sz="1400" b="0" i="0" dirty="0">
                <a:solidFill>
                  <a:srgbClr val="7F7F7F"/>
                </a:solidFill>
                <a:effectLst/>
                <a:latin typeface="Roboto" panose="02000000000000000000" pitchFamily="2" charset="0"/>
              </a:rPr>
              <a:t>OECD (2020), </a:t>
            </a:r>
            <a:r>
              <a:rPr lang="en-US" sz="1400" b="0" i="1" dirty="0">
                <a:solidFill>
                  <a:srgbClr val="7F7F7F"/>
                </a:solidFill>
                <a:effectLst/>
                <a:latin typeface="Roboto" panose="02000000000000000000" pitchFamily="2" charset="0"/>
              </a:rPr>
              <a:t>Non-exhaust Particulate Emissions from Road Transport: An Ignored Environmental Policy Challenge</a:t>
            </a:r>
            <a:r>
              <a:rPr lang="en-US" sz="1400" b="0" i="0" dirty="0">
                <a:solidFill>
                  <a:srgbClr val="7F7F7F"/>
                </a:solidFill>
                <a:effectLst/>
                <a:latin typeface="Roboto" panose="02000000000000000000" pitchFamily="2" charset="0"/>
              </a:rPr>
              <a:t>, OECD Publishing, Paris, </a:t>
            </a:r>
            <a:r>
              <a:rPr lang="en-US" sz="1400" b="0" i="0" u="none" strike="noStrike" dirty="0">
                <a:solidFill>
                  <a:srgbClr val="0068B6"/>
                </a:solidFill>
                <a:effectLst/>
                <a:latin typeface="Roboto" panose="02000000000000000000" pitchFamily="2" charset="0"/>
                <a:hlinkClick r:id="rId2"/>
              </a:rPr>
              <a:t>https://doi.org/10.1787/4a4dc6ca-en</a:t>
            </a:r>
            <a:r>
              <a:rPr lang="en-US" sz="1400" b="0" i="0" dirty="0">
                <a:solidFill>
                  <a:srgbClr val="7F7F7F"/>
                </a:solidFill>
                <a:effectLst/>
                <a:latin typeface="Roboto" panose="02000000000000000000" pitchFamily="2" charset="0"/>
              </a:rPr>
              <a:t>.</a:t>
            </a:r>
          </a:p>
        </p:txBody>
      </p:sp>
      <p:pic>
        <p:nvPicPr>
          <p:cNvPr id="11" name="Picture 10">
            <a:extLst>
              <a:ext uri="{FF2B5EF4-FFF2-40B4-BE49-F238E27FC236}">
                <a16:creationId xmlns:a16="http://schemas.microsoft.com/office/drawing/2014/main" id="{F19B2122-5670-AC57-ED81-3AB9CE56A196}"/>
              </a:ext>
            </a:extLst>
          </p:cNvPr>
          <p:cNvPicPr>
            <a:picLocks noChangeAspect="1"/>
          </p:cNvPicPr>
          <p:nvPr/>
        </p:nvPicPr>
        <p:blipFill>
          <a:blip r:embed="rId3"/>
          <a:stretch>
            <a:fillRect/>
          </a:stretch>
        </p:blipFill>
        <p:spPr>
          <a:xfrm>
            <a:off x="6743104" y="1662787"/>
            <a:ext cx="5135051" cy="3831739"/>
          </a:xfrm>
          <a:prstGeom prst="rect">
            <a:avLst/>
          </a:prstGeom>
        </p:spPr>
      </p:pic>
      <p:sp>
        <p:nvSpPr>
          <p:cNvPr id="14" name="TextBox 13">
            <a:extLst>
              <a:ext uri="{FF2B5EF4-FFF2-40B4-BE49-F238E27FC236}">
                <a16:creationId xmlns:a16="http://schemas.microsoft.com/office/drawing/2014/main" id="{02A52FF1-E40F-21A2-E470-D92E2CAC5D64}"/>
              </a:ext>
            </a:extLst>
          </p:cNvPr>
          <p:cNvSpPr txBox="1"/>
          <p:nvPr/>
        </p:nvSpPr>
        <p:spPr>
          <a:xfrm>
            <a:off x="7207527" y="5284455"/>
            <a:ext cx="4984473" cy="369332"/>
          </a:xfrm>
          <a:prstGeom prst="rect">
            <a:avLst/>
          </a:prstGeom>
          <a:noFill/>
        </p:spPr>
        <p:txBody>
          <a:bodyPr wrap="square" rtlCol="0">
            <a:spAutoFit/>
          </a:bodyPr>
          <a:lstStyle/>
          <a:p>
            <a:r>
              <a:rPr lang="en-US" dirty="0"/>
              <a:t>Figure from </a:t>
            </a:r>
            <a:r>
              <a:rPr lang="en-US" dirty="0" err="1"/>
              <a:t>Matthaios</a:t>
            </a:r>
            <a:r>
              <a:rPr lang="en-US" dirty="0"/>
              <a:t> et al., STOTEN, 2022</a:t>
            </a:r>
          </a:p>
        </p:txBody>
      </p:sp>
    </p:spTree>
    <p:extLst>
      <p:ext uri="{BB962C8B-B14F-4D97-AF65-F5344CB8AC3E}">
        <p14:creationId xmlns:p14="http://schemas.microsoft.com/office/powerpoint/2010/main" val="1161703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77D79-A144-3833-795C-7D942119F3FB}"/>
              </a:ext>
            </a:extLst>
          </p:cNvPr>
          <p:cNvPicPr>
            <a:picLocks noChangeAspect="1"/>
          </p:cNvPicPr>
          <p:nvPr/>
        </p:nvPicPr>
        <p:blipFill>
          <a:blip r:embed="rId2"/>
          <a:stretch>
            <a:fillRect/>
          </a:stretch>
        </p:blipFill>
        <p:spPr>
          <a:xfrm>
            <a:off x="347086" y="1691474"/>
            <a:ext cx="7783430" cy="2806098"/>
          </a:xfrm>
          <a:prstGeom prst="rect">
            <a:avLst/>
          </a:prstGeom>
        </p:spPr>
      </p:pic>
      <p:sp>
        <p:nvSpPr>
          <p:cNvPr id="2" name="Title 1">
            <a:extLst>
              <a:ext uri="{FF2B5EF4-FFF2-40B4-BE49-F238E27FC236}">
                <a16:creationId xmlns:a16="http://schemas.microsoft.com/office/drawing/2014/main" id="{5A44E759-BC7D-4710-8615-641A5CA31E03}"/>
              </a:ext>
            </a:extLst>
          </p:cNvPr>
          <p:cNvSpPr>
            <a:spLocks noGrp="1"/>
          </p:cNvSpPr>
          <p:nvPr>
            <p:ph type="title"/>
          </p:nvPr>
        </p:nvSpPr>
        <p:spPr/>
        <p:txBody>
          <a:bodyPr>
            <a:normAutofit/>
          </a:bodyPr>
          <a:lstStyle/>
          <a:p>
            <a:r>
              <a:rPr lang="en-US" dirty="0"/>
              <a:t>Traffic Source</a:t>
            </a:r>
          </a:p>
        </p:txBody>
      </p:sp>
      <p:sp>
        <p:nvSpPr>
          <p:cNvPr id="4" name="Slide Number Placeholder 3">
            <a:extLst>
              <a:ext uri="{FF2B5EF4-FFF2-40B4-BE49-F238E27FC236}">
                <a16:creationId xmlns:a16="http://schemas.microsoft.com/office/drawing/2014/main" id="{5A53E01B-CAA6-48B8-A316-F40A873C4C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65B0-F01E-436A-9184-DF59B4F508B6}" type="slidenum">
              <a:rPr kumimoji="0" lang="en-US" sz="1200" b="0" i="0" u="none" strike="noStrike" kern="1200" cap="none" spc="0" normalizeH="0" baseline="0" noProof="0" smtClean="0">
                <a:ln>
                  <a:noFill/>
                </a:ln>
                <a:solidFill>
                  <a:srgbClr val="0A455D">
                    <a:tint val="9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A455D">
                  <a:tint val="95000"/>
                </a:srgbClr>
              </a:solidFill>
              <a:effectLst/>
              <a:uLnTx/>
              <a:uFillTx/>
              <a:latin typeface="Roboto"/>
              <a:ea typeface="+mn-ea"/>
              <a:cs typeface="+mn-cs"/>
            </a:endParaRPr>
          </a:p>
        </p:txBody>
      </p:sp>
      <p:pic>
        <p:nvPicPr>
          <p:cNvPr id="16" name="Picture 4">
            <a:extLst>
              <a:ext uri="{FF2B5EF4-FFF2-40B4-BE49-F238E27FC236}">
                <a16:creationId xmlns:a16="http://schemas.microsoft.com/office/drawing/2014/main" id="{29AF885C-D360-4CBB-BE11-B89652B8541A}"/>
              </a:ext>
            </a:extLst>
          </p:cNvPr>
          <p:cNvPicPr>
            <a:picLocks noChangeAspect="1"/>
          </p:cNvPicPr>
          <p:nvPr/>
        </p:nvPicPr>
        <p:blipFill>
          <a:blip r:embed="rId3"/>
          <a:stretch>
            <a:fillRect/>
          </a:stretch>
        </p:blipFill>
        <p:spPr>
          <a:xfrm>
            <a:off x="9683712" y="1149718"/>
            <a:ext cx="1613443" cy="1575110"/>
          </a:xfrm>
          <a:prstGeom prst="rect">
            <a:avLst/>
          </a:prstGeom>
        </p:spPr>
      </p:pic>
      <p:sp>
        <p:nvSpPr>
          <p:cNvPr id="17" name="TextBox 16">
            <a:extLst>
              <a:ext uri="{FF2B5EF4-FFF2-40B4-BE49-F238E27FC236}">
                <a16:creationId xmlns:a16="http://schemas.microsoft.com/office/drawing/2014/main" id="{937B8832-F88A-4D36-A9C4-7C851B13995E}"/>
              </a:ext>
            </a:extLst>
          </p:cNvPr>
          <p:cNvSpPr txBox="1"/>
          <p:nvPr/>
        </p:nvSpPr>
        <p:spPr>
          <a:xfrm>
            <a:off x="9174481" y="275572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Yan Xu, PhD</a:t>
            </a:r>
          </a:p>
        </p:txBody>
      </p:sp>
      <p:sp>
        <p:nvSpPr>
          <p:cNvPr id="18" name="TextBox 17">
            <a:extLst>
              <a:ext uri="{FF2B5EF4-FFF2-40B4-BE49-F238E27FC236}">
                <a16:creationId xmlns:a16="http://schemas.microsoft.com/office/drawing/2014/main" id="{BD7CAA94-2D50-4B63-B908-FA5D1B7D645F}"/>
              </a:ext>
            </a:extLst>
          </p:cNvPr>
          <p:cNvSpPr txBox="1"/>
          <p:nvPr/>
        </p:nvSpPr>
        <p:spPr>
          <a:xfrm>
            <a:off x="330804" y="6421627"/>
            <a:ext cx="87701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Xu Y et al., Sources of Personal PM</a:t>
            </a:r>
            <a:r>
              <a:rPr kumimoji="0" lang="en-US" sz="1400" b="0" i="0" u="none" strike="noStrike" kern="0" cap="none" spc="0" normalizeH="0" baseline="-25000" noProof="0" dirty="0">
                <a:ln>
                  <a:noFill/>
                </a:ln>
                <a:solidFill>
                  <a:srgbClr val="000000"/>
                </a:solidFill>
                <a:effectLst/>
                <a:uLnTx/>
                <a:uFillTx/>
                <a:latin typeface="Arial"/>
                <a:ea typeface="+mn-ea"/>
                <a:cs typeface="Arial"/>
                <a:sym typeface="Arial"/>
              </a:rPr>
              <a:t>2.5</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Exposure in the MADRES Pregnancy Cohort. </a:t>
            </a:r>
            <a:r>
              <a:rPr kumimoji="0" lang="en-US" sz="1400" b="0" i="1" u="none" strike="noStrike" kern="0" cap="none" spc="0" normalizeH="0" baseline="0" noProof="0" dirty="0">
                <a:ln>
                  <a:noFill/>
                </a:ln>
                <a:solidFill>
                  <a:srgbClr val="000000"/>
                </a:solidFill>
                <a:effectLst/>
                <a:uLnTx/>
                <a:uFillTx/>
                <a:latin typeface="Arial"/>
                <a:ea typeface="+mn-ea"/>
                <a:cs typeface="Arial"/>
                <a:sym typeface="Arial"/>
              </a:rPr>
              <a:t>JESEE. </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In Submission. </a:t>
            </a:r>
          </a:p>
        </p:txBody>
      </p:sp>
      <p:grpSp>
        <p:nvGrpSpPr>
          <p:cNvPr id="6" name="Group 5">
            <a:extLst>
              <a:ext uri="{FF2B5EF4-FFF2-40B4-BE49-F238E27FC236}">
                <a16:creationId xmlns:a16="http://schemas.microsoft.com/office/drawing/2014/main" id="{C7B3E03A-126F-F219-B331-07DCDB39AEDC}"/>
              </a:ext>
            </a:extLst>
          </p:cNvPr>
          <p:cNvGrpSpPr/>
          <p:nvPr/>
        </p:nvGrpSpPr>
        <p:grpSpPr>
          <a:xfrm>
            <a:off x="239233" y="1584251"/>
            <a:ext cx="10630787" cy="4620071"/>
            <a:chOff x="239233" y="1584251"/>
            <a:chExt cx="10630787" cy="4620071"/>
          </a:xfrm>
        </p:grpSpPr>
        <p:sp>
          <p:nvSpPr>
            <p:cNvPr id="3" name="Rectangle 2">
              <a:extLst>
                <a:ext uri="{FF2B5EF4-FFF2-40B4-BE49-F238E27FC236}">
                  <a16:creationId xmlns:a16="http://schemas.microsoft.com/office/drawing/2014/main" id="{9FDFCA2C-A8A3-938B-715B-4D566B562586}"/>
                </a:ext>
              </a:extLst>
            </p:cNvPr>
            <p:cNvSpPr/>
            <p:nvPr/>
          </p:nvSpPr>
          <p:spPr>
            <a:xfrm>
              <a:off x="239233" y="1584251"/>
              <a:ext cx="8692116" cy="358227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B7EF65-5FDA-42A7-813E-73FEAD41B496}"/>
                </a:ext>
              </a:extLst>
            </p:cNvPr>
            <p:cNvPicPr>
              <a:picLocks noChangeAspect="1"/>
            </p:cNvPicPr>
            <p:nvPr/>
          </p:nvPicPr>
          <p:blipFill>
            <a:blip r:embed="rId4"/>
            <a:stretch>
              <a:fillRect/>
            </a:stretch>
          </p:blipFill>
          <p:spPr>
            <a:xfrm>
              <a:off x="3416360" y="3256077"/>
              <a:ext cx="7453660" cy="2948245"/>
            </a:xfrm>
            <a:prstGeom prst="rect">
              <a:avLst/>
            </a:prstGeom>
          </p:spPr>
        </p:pic>
      </p:grpSp>
    </p:spTree>
    <p:extLst>
      <p:ext uri="{BB962C8B-B14F-4D97-AF65-F5344CB8AC3E}">
        <p14:creationId xmlns:p14="http://schemas.microsoft.com/office/powerpoint/2010/main" val="387980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A06CA-8FCB-C862-D67A-18566D5F5BDB}"/>
              </a:ext>
            </a:extLst>
          </p:cNvPr>
          <p:cNvSpPr>
            <a:spLocks noGrp="1"/>
          </p:cNvSpPr>
          <p:nvPr>
            <p:ph type="title"/>
          </p:nvPr>
        </p:nvSpPr>
        <p:spPr/>
        <p:txBody>
          <a:bodyPr/>
          <a:lstStyle/>
          <a:p>
            <a:r>
              <a:rPr lang="en-US" dirty="0"/>
              <a:t>Health Risks of Non-Exhaust Emissions</a:t>
            </a:r>
          </a:p>
        </p:txBody>
      </p:sp>
      <p:sp>
        <p:nvSpPr>
          <p:cNvPr id="3" name="Content Placeholder 2">
            <a:extLst>
              <a:ext uri="{FF2B5EF4-FFF2-40B4-BE49-F238E27FC236}">
                <a16:creationId xmlns:a16="http://schemas.microsoft.com/office/drawing/2014/main" id="{9826893B-16EC-1D77-FEFF-F9E6E391B86A}"/>
              </a:ext>
            </a:extLst>
          </p:cNvPr>
          <p:cNvSpPr>
            <a:spLocks noGrp="1"/>
          </p:cNvSpPr>
          <p:nvPr>
            <p:ph idx="1"/>
          </p:nvPr>
        </p:nvSpPr>
        <p:spPr>
          <a:xfrm>
            <a:off x="609600" y="1775194"/>
            <a:ext cx="10972800" cy="4811676"/>
          </a:xfrm>
        </p:spPr>
        <p:txBody>
          <a:bodyPr>
            <a:normAutofit fontScale="77500" lnSpcReduction="20000"/>
          </a:bodyPr>
          <a:lstStyle/>
          <a:p>
            <a:r>
              <a:rPr lang="en-US" dirty="0"/>
              <a:t>Very well-established epidemiological literature on traffic-related air pollution effects on respiratory and cardiovascular health, mortality, etc. </a:t>
            </a:r>
          </a:p>
          <a:p>
            <a:pPr lvl="1"/>
            <a:r>
              <a:rPr lang="en-US" dirty="0"/>
              <a:t>Mostly on exhaust, much less on non-exhaust exposures! </a:t>
            </a:r>
          </a:p>
          <a:p>
            <a:pPr lvl="1"/>
            <a:r>
              <a:rPr lang="en-US" dirty="0"/>
              <a:t>Very high source collinearity &gt; hard to separate exhaust from non-exhaust effects</a:t>
            </a:r>
          </a:p>
          <a:p>
            <a:r>
              <a:rPr lang="en-US" dirty="0"/>
              <a:t>Toxicology pointing to negative effects </a:t>
            </a:r>
          </a:p>
          <a:p>
            <a:pPr lvl="1"/>
            <a:r>
              <a:rPr lang="en-US" dirty="0"/>
              <a:t>Inflammation, oxidative stress, perturbed immune responses, etc. </a:t>
            </a:r>
          </a:p>
          <a:p>
            <a:pPr lvl="1"/>
            <a:r>
              <a:rPr lang="en-US" dirty="0"/>
              <a:t>Expect what we already know about PM size considerations to apply</a:t>
            </a:r>
          </a:p>
          <a:p>
            <a:r>
              <a:rPr lang="en-US" dirty="0"/>
              <a:t>High-risk subpopulations </a:t>
            </a:r>
          </a:p>
          <a:p>
            <a:pPr lvl="1"/>
            <a:r>
              <a:rPr lang="en-US" dirty="0"/>
              <a:t>Living or working near major roads (homes, schools, low-income housing)</a:t>
            </a:r>
          </a:p>
          <a:p>
            <a:pPr lvl="1"/>
            <a:r>
              <a:rPr lang="en-US" dirty="0"/>
              <a:t>Commuters and occupational groups (drivers, heavy-duty equipment operators)</a:t>
            </a:r>
          </a:p>
          <a:p>
            <a:pPr lvl="1"/>
            <a:r>
              <a:rPr lang="en-US" dirty="0"/>
              <a:t>Existing health vulnerability (elderly, immunocompromised, pregnancy, infants, etc.)</a:t>
            </a:r>
          </a:p>
          <a:p>
            <a:pPr lvl="1"/>
            <a:r>
              <a:rPr lang="en-US" dirty="0"/>
              <a:t>Disproportionately impacted EJ communities (</a:t>
            </a:r>
            <a:r>
              <a:rPr lang="en-US" dirty="0" err="1"/>
              <a:t>eg</a:t>
            </a:r>
            <a:r>
              <a:rPr lang="en-US" dirty="0"/>
              <a:t>, warehousing, freight, goods movement corridors, etc.)</a:t>
            </a:r>
          </a:p>
          <a:p>
            <a:endParaRPr lang="en-US" dirty="0"/>
          </a:p>
        </p:txBody>
      </p:sp>
      <p:sp>
        <p:nvSpPr>
          <p:cNvPr id="4" name="Slide Number Placeholder 3">
            <a:extLst>
              <a:ext uri="{FF2B5EF4-FFF2-40B4-BE49-F238E27FC236}">
                <a16:creationId xmlns:a16="http://schemas.microsoft.com/office/drawing/2014/main" id="{C4BDEB06-4D39-DF50-B2D8-648F325D6487}"/>
              </a:ext>
            </a:extLst>
          </p:cNvPr>
          <p:cNvSpPr>
            <a:spLocks noGrp="1"/>
          </p:cNvSpPr>
          <p:nvPr>
            <p:ph type="sldNum" sz="quarter" idx="12"/>
          </p:nvPr>
        </p:nvSpPr>
        <p:spPr/>
        <p:txBody>
          <a:bodyPr/>
          <a:lstStyle/>
          <a:p>
            <a:fld id="{CDFA65B0-F01E-436A-9184-DF59B4F508B6}" type="slidenum">
              <a:rPr lang="en-US" smtClean="0"/>
              <a:pPr/>
              <a:t>21</a:t>
            </a:fld>
            <a:endParaRPr lang="en-US"/>
          </a:p>
        </p:txBody>
      </p:sp>
    </p:spTree>
    <p:extLst>
      <p:ext uri="{BB962C8B-B14F-4D97-AF65-F5344CB8AC3E}">
        <p14:creationId xmlns:p14="http://schemas.microsoft.com/office/powerpoint/2010/main" val="1482748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8CE7-CC1C-561B-F958-12B963236BCC}"/>
              </a:ext>
            </a:extLst>
          </p:cNvPr>
          <p:cNvSpPr>
            <a:spLocks noGrp="1"/>
          </p:cNvSpPr>
          <p:nvPr>
            <p:ph type="title"/>
          </p:nvPr>
        </p:nvSpPr>
        <p:spPr/>
        <p:txBody>
          <a:bodyPr>
            <a:normAutofit/>
          </a:bodyPr>
          <a:lstStyle/>
          <a:p>
            <a:r>
              <a:rPr lang="en-US" dirty="0"/>
              <a:t>Challenges in Assessing Health Risks</a:t>
            </a:r>
          </a:p>
        </p:txBody>
      </p:sp>
      <p:sp>
        <p:nvSpPr>
          <p:cNvPr id="4" name="Slide Number Placeholder 3">
            <a:extLst>
              <a:ext uri="{FF2B5EF4-FFF2-40B4-BE49-F238E27FC236}">
                <a16:creationId xmlns:a16="http://schemas.microsoft.com/office/drawing/2014/main" id="{F151C1B0-3429-8BDB-F124-3272111B6D8E}"/>
              </a:ext>
            </a:extLst>
          </p:cNvPr>
          <p:cNvSpPr>
            <a:spLocks noGrp="1"/>
          </p:cNvSpPr>
          <p:nvPr>
            <p:ph type="sldNum" sz="quarter" idx="12"/>
          </p:nvPr>
        </p:nvSpPr>
        <p:spPr/>
        <p:txBody>
          <a:bodyPr/>
          <a:lstStyle/>
          <a:p>
            <a:fld id="{CDFA65B0-F01E-436A-9184-DF59B4F508B6}" type="slidenum">
              <a:rPr lang="en-US" smtClean="0"/>
              <a:pPr/>
              <a:t>22</a:t>
            </a:fld>
            <a:endParaRPr lang="en-US"/>
          </a:p>
        </p:txBody>
      </p:sp>
      <p:pic>
        <p:nvPicPr>
          <p:cNvPr id="6" name="Picture 5">
            <a:extLst>
              <a:ext uri="{FF2B5EF4-FFF2-40B4-BE49-F238E27FC236}">
                <a16:creationId xmlns:a16="http://schemas.microsoft.com/office/drawing/2014/main" id="{A6B1DF6E-63DE-0CD2-E41C-2ED3A0B01D58}"/>
              </a:ext>
            </a:extLst>
          </p:cNvPr>
          <p:cNvPicPr>
            <a:picLocks noChangeAspect="1"/>
          </p:cNvPicPr>
          <p:nvPr/>
        </p:nvPicPr>
        <p:blipFill>
          <a:blip r:embed="rId2"/>
          <a:stretch>
            <a:fillRect/>
          </a:stretch>
        </p:blipFill>
        <p:spPr>
          <a:xfrm>
            <a:off x="289325" y="1576145"/>
            <a:ext cx="6631227" cy="1987655"/>
          </a:xfrm>
          <a:prstGeom prst="rect">
            <a:avLst/>
          </a:prstGeom>
        </p:spPr>
      </p:pic>
      <p:grpSp>
        <p:nvGrpSpPr>
          <p:cNvPr id="9" name="Group 8">
            <a:extLst>
              <a:ext uri="{FF2B5EF4-FFF2-40B4-BE49-F238E27FC236}">
                <a16:creationId xmlns:a16="http://schemas.microsoft.com/office/drawing/2014/main" id="{9A6A5A58-7A1F-9118-D81D-6288AB3FE243}"/>
              </a:ext>
            </a:extLst>
          </p:cNvPr>
          <p:cNvGrpSpPr/>
          <p:nvPr/>
        </p:nvGrpSpPr>
        <p:grpSpPr>
          <a:xfrm>
            <a:off x="289325" y="3671636"/>
            <a:ext cx="5552966" cy="1155785"/>
            <a:chOff x="6037884" y="1998751"/>
            <a:chExt cx="6704285" cy="1390760"/>
          </a:xfrm>
        </p:grpSpPr>
        <p:pic>
          <p:nvPicPr>
            <p:cNvPr id="10" name="Picture 9">
              <a:extLst>
                <a:ext uri="{FF2B5EF4-FFF2-40B4-BE49-F238E27FC236}">
                  <a16:creationId xmlns:a16="http://schemas.microsoft.com/office/drawing/2014/main" id="{C8EA8247-7046-6976-707A-6D344FE027E2}"/>
                </a:ext>
              </a:extLst>
            </p:cNvPr>
            <p:cNvPicPr>
              <a:picLocks noChangeAspect="1"/>
            </p:cNvPicPr>
            <p:nvPr/>
          </p:nvPicPr>
          <p:blipFill rotWithShape="1">
            <a:blip r:embed="rId3"/>
            <a:srcRect l="24340" t="978" r="23528" b="88507"/>
            <a:stretch/>
          </p:blipFill>
          <p:spPr>
            <a:xfrm>
              <a:off x="6037884" y="2873692"/>
              <a:ext cx="6223866" cy="515819"/>
            </a:xfrm>
            <a:prstGeom prst="rect">
              <a:avLst/>
            </a:prstGeom>
          </p:spPr>
        </p:pic>
        <p:pic>
          <p:nvPicPr>
            <p:cNvPr id="11" name="Picture 10">
              <a:extLst>
                <a:ext uri="{FF2B5EF4-FFF2-40B4-BE49-F238E27FC236}">
                  <a16:creationId xmlns:a16="http://schemas.microsoft.com/office/drawing/2014/main" id="{CB520854-1112-99CD-FDAB-1ABB4441D13C}"/>
                </a:ext>
              </a:extLst>
            </p:cNvPr>
            <p:cNvPicPr>
              <a:picLocks noChangeAspect="1"/>
            </p:cNvPicPr>
            <p:nvPr/>
          </p:nvPicPr>
          <p:blipFill rotWithShape="1">
            <a:blip r:embed="rId3"/>
            <a:srcRect t="64071"/>
            <a:stretch/>
          </p:blipFill>
          <p:spPr>
            <a:xfrm>
              <a:off x="6126021" y="1998751"/>
              <a:ext cx="6616148" cy="976719"/>
            </a:xfrm>
            <a:prstGeom prst="rect">
              <a:avLst/>
            </a:prstGeom>
          </p:spPr>
        </p:pic>
      </p:grpSp>
      <p:pic>
        <p:nvPicPr>
          <p:cNvPr id="13" name="Picture 12">
            <a:extLst>
              <a:ext uri="{FF2B5EF4-FFF2-40B4-BE49-F238E27FC236}">
                <a16:creationId xmlns:a16="http://schemas.microsoft.com/office/drawing/2014/main" id="{1AF50255-1BCA-617A-8E43-124F267BC972}"/>
              </a:ext>
            </a:extLst>
          </p:cNvPr>
          <p:cNvPicPr>
            <a:picLocks noChangeAspect="1"/>
          </p:cNvPicPr>
          <p:nvPr/>
        </p:nvPicPr>
        <p:blipFill>
          <a:blip r:embed="rId4"/>
          <a:stretch>
            <a:fillRect/>
          </a:stretch>
        </p:blipFill>
        <p:spPr>
          <a:xfrm>
            <a:off x="6835967" y="3566590"/>
            <a:ext cx="4941148" cy="2448753"/>
          </a:xfrm>
          <a:prstGeom prst="rect">
            <a:avLst/>
          </a:prstGeom>
        </p:spPr>
      </p:pic>
      <p:pic>
        <p:nvPicPr>
          <p:cNvPr id="15" name="Picture 14">
            <a:extLst>
              <a:ext uri="{FF2B5EF4-FFF2-40B4-BE49-F238E27FC236}">
                <a16:creationId xmlns:a16="http://schemas.microsoft.com/office/drawing/2014/main" id="{237BEA0C-1286-C831-123A-58E03FE13B60}"/>
              </a:ext>
            </a:extLst>
          </p:cNvPr>
          <p:cNvPicPr>
            <a:picLocks noChangeAspect="1"/>
          </p:cNvPicPr>
          <p:nvPr/>
        </p:nvPicPr>
        <p:blipFill>
          <a:blip r:embed="rId5"/>
          <a:stretch>
            <a:fillRect/>
          </a:stretch>
        </p:blipFill>
        <p:spPr>
          <a:xfrm>
            <a:off x="4332766" y="5991926"/>
            <a:ext cx="7444349" cy="381913"/>
          </a:xfrm>
          <a:prstGeom prst="rect">
            <a:avLst/>
          </a:prstGeom>
        </p:spPr>
      </p:pic>
      <p:sp>
        <p:nvSpPr>
          <p:cNvPr id="18" name="Rectangle 17">
            <a:extLst>
              <a:ext uri="{FF2B5EF4-FFF2-40B4-BE49-F238E27FC236}">
                <a16:creationId xmlns:a16="http://schemas.microsoft.com/office/drawing/2014/main" id="{76C31E5F-B16E-76A1-15A8-69AFF3722F06}"/>
              </a:ext>
            </a:extLst>
          </p:cNvPr>
          <p:cNvSpPr/>
          <p:nvPr/>
        </p:nvSpPr>
        <p:spPr>
          <a:xfrm>
            <a:off x="362326" y="1516012"/>
            <a:ext cx="5422605" cy="217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400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E0000-BBD4-45A7-B341-FDF36CEFD8B4}"/>
              </a:ext>
            </a:extLst>
          </p:cNvPr>
          <p:cNvSpPr>
            <a:spLocks noGrp="1"/>
          </p:cNvSpPr>
          <p:nvPr>
            <p:ph type="title"/>
          </p:nvPr>
        </p:nvSpPr>
        <p:spPr/>
        <p:txBody>
          <a:bodyPr/>
          <a:lstStyle/>
          <a:p>
            <a:r>
              <a:rPr lang="en-US"/>
              <a:t>Conclusions</a:t>
            </a:r>
          </a:p>
        </p:txBody>
      </p:sp>
      <p:sp>
        <p:nvSpPr>
          <p:cNvPr id="3" name="Content Placeholder 2">
            <a:extLst>
              <a:ext uri="{FF2B5EF4-FFF2-40B4-BE49-F238E27FC236}">
                <a16:creationId xmlns:a16="http://schemas.microsoft.com/office/drawing/2014/main" id="{8471FF05-49D2-4AA4-B545-9548B3A13F4F}"/>
              </a:ext>
            </a:extLst>
          </p:cNvPr>
          <p:cNvSpPr>
            <a:spLocks noGrp="1"/>
          </p:cNvSpPr>
          <p:nvPr>
            <p:ph idx="1"/>
          </p:nvPr>
        </p:nvSpPr>
        <p:spPr/>
        <p:txBody>
          <a:bodyPr>
            <a:normAutofit fontScale="92500" lnSpcReduction="20000"/>
          </a:bodyPr>
          <a:lstStyle/>
          <a:p>
            <a:pPr>
              <a:lnSpc>
                <a:spcPct val="110000"/>
              </a:lnSpc>
            </a:pPr>
            <a:r>
              <a:rPr lang="en-US" dirty="0">
                <a:latin typeface="Arial" panose="020B0604020202020204" pitchFamily="34" charset="0"/>
                <a:cs typeface="Arial" panose="020B0604020202020204" pitchFamily="34" charset="0"/>
              </a:rPr>
              <a:t>↑ non-exhaust emissions and contributions</a:t>
            </a:r>
          </a:p>
          <a:p>
            <a:pPr>
              <a:lnSpc>
                <a:spcPct val="110000"/>
              </a:lnSpc>
            </a:pPr>
            <a:r>
              <a:rPr lang="en-US" dirty="0">
                <a:latin typeface="Arial" panose="020B0604020202020204" pitchFamily="34" charset="0"/>
                <a:cs typeface="Arial" panose="020B0604020202020204" pitchFamily="34" charset="0"/>
              </a:rPr>
              <a:t>Important EJ concerns</a:t>
            </a:r>
          </a:p>
          <a:p>
            <a:pPr>
              <a:lnSpc>
                <a:spcPct val="110000"/>
              </a:lnSpc>
            </a:pPr>
            <a:r>
              <a:rPr lang="en-US" dirty="0"/>
              <a:t>Quickly evolving materials, technologies, and fleet</a:t>
            </a:r>
          </a:p>
          <a:p>
            <a:pPr lvl="1">
              <a:lnSpc>
                <a:spcPct val="110000"/>
              </a:lnSpc>
            </a:pPr>
            <a:r>
              <a:rPr lang="en-US" dirty="0"/>
              <a:t>Hybrids/EVs, regenerative braking, LDVs and HDVs</a:t>
            </a:r>
          </a:p>
          <a:p>
            <a:pPr lvl="1">
              <a:lnSpc>
                <a:spcPct val="110000"/>
              </a:lnSpc>
            </a:pPr>
            <a:r>
              <a:rPr lang="en-US" dirty="0"/>
              <a:t>Material science question? </a:t>
            </a:r>
          </a:p>
          <a:p>
            <a:pPr>
              <a:lnSpc>
                <a:spcPct val="110000"/>
              </a:lnSpc>
            </a:pPr>
            <a:r>
              <a:rPr lang="en-US" dirty="0"/>
              <a:t>Learning a lot from toxicology studies</a:t>
            </a:r>
          </a:p>
          <a:p>
            <a:pPr lvl="1">
              <a:lnSpc>
                <a:spcPct val="110000"/>
              </a:lnSpc>
            </a:pPr>
            <a:r>
              <a:rPr lang="en-US" dirty="0"/>
              <a:t>Harder to capture real-world conditions</a:t>
            </a:r>
          </a:p>
          <a:p>
            <a:pPr>
              <a:lnSpc>
                <a:spcPct val="110000"/>
              </a:lnSpc>
            </a:pPr>
            <a:r>
              <a:rPr lang="en-US" dirty="0">
                <a:latin typeface="Arial" panose="020B0604020202020204" pitchFamily="34" charset="0"/>
                <a:cs typeface="Arial" panose="020B0604020202020204" pitchFamily="34" charset="0"/>
              </a:rPr>
              <a:t>Great improvements in hybrid modeling approaches and well-known (but not always unique) tracers</a:t>
            </a:r>
          </a:p>
          <a:p>
            <a:pPr lvl="1">
              <a:lnSpc>
                <a:spcPct val="110000"/>
              </a:lnSpc>
            </a:pPr>
            <a:r>
              <a:rPr lang="en-US" dirty="0">
                <a:latin typeface="Arial" panose="020B0604020202020204" pitchFamily="34" charset="0"/>
                <a:cs typeface="Arial" panose="020B0604020202020204" pitchFamily="34" charset="0"/>
              </a:rPr>
              <a:t>Source collinearity still a great challenge for epi!</a:t>
            </a:r>
          </a:p>
        </p:txBody>
      </p:sp>
      <p:sp>
        <p:nvSpPr>
          <p:cNvPr id="4" name="Slide Number Placeholder 3">
            <a:extLst>
              <a:ext uri="{FF2B5EF4-FFF2-40B4-BE49-F238E27FC236}">
                <a16:creationId xmlns:a16="http://schemas.microsoft.com/office/drawing/2014/main" id="{03CB5B3B-C3D1-4586-A08D-A22964CD61F7}"/>
              </a:ext>
            </a:extLst>
          </p:cNvPr>
          <p:cNvSpPr>
            <a:spLocks noGrp="1"/>
          </p:cNvSpPr>
          <p:nvPr>
            <p:ph type="sldNum" sz="quarter" idx="12"/>
          </p:nvPr>
        </p:nvSpPr>
        <p:spPr/>
        <p:txBody>
          <a:bodyPr/>
          <a:lstStyle/>
          <a:p>
            <a:fld id="{CDFA65B0-F01E-436A-9184-DF59B4F508B6}" type="slidenum">
              <a:rPr lang="en-US" smtClean="0"/>
              <a:pPr/>
              <a:t>23</a:t>
            </a:fld>
            <a:endParaRPr lang="en-US"/>
          </a:p>
        </p:txBody>
      </p:sp>
    </p:spTree>
    <p:extLst>
      <p:ext uri="{BB962C8B-B14F-4D97-AF65-F5344CB8AC3E}">
        <p14:creationId xmlns:p14="http://schemas.microsoft.com/office/powerpoint/2010/main" val="3810237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984C-0829-4298-AEBB-E835EADF55C0}"/>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C5B34142-1013-4E30-A8A2-EBB5FA974639}"/>
              </a:ext>
            </a:extLst>
          </p:cNvPr>
          <p:cNvSpPr>
            <a:spLocks noGrp="1"/>
          </p:cNvSpPr>
          <p:nvPr>
            <p:ph sz="half" idx="1"/>
          </p:nvPr>
        </p:nvSpPr>
        <p:spPr>
          <a:xfrm>
            <a:off x="609599" y="1773935"/>
            <a:ext cx="5663979" cy="4931665"/>
          </a:xfrm>
        </p:spPr>
        <p:txBody>
          <a:bodyPr>
            <a:normAutofit/>
          </a:bodyPr>
          <a:lstStyle/>
          <a:p>
            <a:r>
              <a:rPr lang="en-US" sz="2400" dirty="0"/>
              <a:t>Funding</a:t>
            </a:r>
          </a:p>
          <a:p>
            <a:pPr lvl="1"/>
            <a:r>
              <a:rPr lang="en-US" sz="1800" dirty="0"/>
              <a:t>LA DREAMERs ECHO Center, NIH UH3OD023287 (Breton, Bastain, Farzan, Habre)</a:t>
            </a:r>
          </a:p>
          <a:p>
            <a:pPr lvl="1"/>
            <a:r>
              <a:rPr lang="en-US" sz="1800" dirty="0"/>
              <a:t>MADRES Center, NIMHD/NIEHS P50ES026086, NIMHD P50MD015705, EPA RD-83615801 (Breton and Bastain)</a:t>
            </a:r>
          </a:p>
          <a:p>
            <a:pPr lvl="1"/>
            <a:r>
              <a:rPr lang="en-US" sz="1800" dirty="0"/>
              <a:t>Southern California Environmental Health Sciences Center, NIEHS P30ES007048 (Habre pilot)</a:t>
            </a:r>
          </a:p>
          <a:p>
            <a:pPr lvl="1"/>
            <a:r>
              <a:rPr lang="en-US" sz="1800" dirty="0"/>
              <a:t>CTSI UL1TR001855 pilot (Habre and Mason)</a:t>
            </a:r>
          </a:p>
          <a:p>
            <a:pPr lvl="1"/>
            <a:r>
              <a:rPr lang="en-US" sz="1800" dirty="0"/>
              <a:t>NIEHS R01ES027409 (Breton)</a:t>
            </a:r>
          </a:p>
        </p:txBody>
      </p:sp>
      <p:sp>
        <p:nvSpPr>
          <p:cNvPr id="14" name="Content Placeholder 13">
            <a:extLst>
              <a:ext uri="{FF2B5EF4-FFF2-40B4-BE49-F238E27FC236}">
                <a16:creationId xmlns:a16="http://schemas.microsoft.com/office/drawing/2014/main" id="{6D938724-BAAB-4C61-B73F-61742B2C5EF6}"/>
              </a:ext>
            </a:extLst>
          </p:cNvPr>
          <p:cNvSpPr>
            <a:spLocks noGrp="1"/>
          </p:cNvSpPr>
          <p:nvPr>
            <p:ph sz="half" idx="2"/>
          </p:nvPr>
        </p:nvSpPr>
        <p:spPr/>
        <p:txBody>
          <a:bodyPr>
            <a:normAutofit/>
          </a:bodyPr>
          <a:lstStyle/>
          <a:p>
            <a:r>
              <a:rPr lang="en-US" dirty="0"/>
              <a:t>Contact Rima Habre, ScD </a:t>
            </a:r>
            <a:r>
              <a:rPr lang="en-US" dirty="0">
                <a:hlinkClick r:id="rId3"/>
              </a:rPr>
              <a:t>habre@usc.edu</a:t>
            </a:r>
            <a:r>
              <a:rPr lang="en-US" dirty="0"/>
              <a:t> </a:t>
            </a:r>
          </a:p>
          <a:p>
            <a:pPr marL="118872" indent="0">
              <a:buNone/>
            </a:pPr>
            <a:endParaRPr lang="en-US" dirty="0"/>
          </a:p>
        </p:txBody>
      </p:sp>
      <p:sp>
        <p:nvSpPr>
          <p:cNvPr id="4" name="Slide Number Placeholder 3">
            <a:extLst>
              <a:ext uri="{FF2B5EF4-FFF2-40B4-BE49-F238E27FC236}">
                <a16:creationId xmlns:a16="http://schemas.microsoft.com/office/drawing/2014/main" id="{B32DE798-5829-49A8-BFAB-64FB7ABE9A1E}"/>
              </a:ext>
            </a:extLst>
          </p:cNvPr>
          <p:cNvSpPr>
            <a:spLocks noGrp="1"/>
          </p:cNvSpPr>
          <p:nvPr>
            <p:ph type="sldNum" sz="quarter" idx="12"/>
          </p:nvPr>
        </p:nvSpPr>
        <p:spPr/>
        <p:txBody>
          <a:bodyPr/>
          <a:lstStyle/>
          <a:p>
            <a:fld id="{CDFA65B0-F01E-436A-9184-DF59B4F508B6}" type="slidenum">
              <a:rPr lang="en-US" smtClean="0"/>
              <a:pPr/>
              <a:t>24</a:t>
            </a:fld>
            <a:endParaRPr lang="en-US"/>
          </a:p>
        </p:txBody>
      </p:sp>
      <p:sp>
        <p:nvSpPr>
          <p:cNvPr id="9" name="TextBox 8">
            <a:extLst>
              <a:ext uri="{FF2B5EF4-FFF2-40B4-BE49-F238E27FC236}">
                <a16:creationId xmlns:a16="http://schemas.microsoft.com/office/drawing/2014/main" id="{14AE5DB7-1428-40AF-94C9-C5354B7F8E25}"/>
              </a:ext>
            </a:extLst>
          </p:cNvPr>
          <p:cNvSpPr txBox="1"/>
          <p:nvPr/>
        </p:nvSpPr>
        <p:spPr>
          <a:xfrm>
            <a:off x="8093108" y="3429000"/>
            <a:ext cx="3574648" cy="1569660"/>
          </a:xfrm>
          <a:prstGeom prst="rect">
            <a:avLst/>
          </a:prstGeom>
          <a:noFill/>
        </p:spPr>
        <p:txBody>
          <a:bodyPr wrap="square" rtlCol="0">
            <a:spAutoFit/>
          </a:bodyPr>
          <a:lstStyle/>
          <a:p>
            <a:r>
              <a:rPr lang="en-US" sz="2400" dirty="0"/>
              <a:t>@RimaHabre_ScD</a:t>
            </a:r>
          </a:p>
          <a:p>
            <a:r>
              <a:rPr lang="en-US" sz="2400" dirty="0">
                <a:solidFill>
                  <a:srgbClr val="0A455D"/>
                </a:solidFill>
                <a:latin typeface="Roboto"/>
              </a:rPr>
              <a:t>@MadresCenter</a:t>
            </a:r>
            <a:endParaRPr kumimoji="0" lang="en-US" sz="2400" b="0" i="0" u="none" strike="noStrike" kern="1200" cap="none" spc="0" normalizeH="0" baseline="0" noProof="0" dirty="0">
              <a:ln>
                <a:noFill/>
              </a:ln>
              <a:solidFill>
                <a:srgbClr val="0A455D"/>
              </a:solidFill>
              <a:effectLst/>
              <a:uLnTx/>
              <a:uFillTx/>
              <a:latin typeface="Roboto"/>
              <a:ea typeface="+mn-ea"/>
              <a:cs typeface="+mn-cs"/>
            </a:endParaRPr>
          </a:p>
          <a:p>
            <a:r>
              <a:rPr lang="en-US" sz="2400" dirty="0"/>
              <a:t>@USCEnviroHealth</a:t>
            </a:r>
          </a:p>
          <a:p>
            <a:r>
              <a:rPr lang="en-US" sz="2400" dirty="0"/>
              <a:t>@USC_SSI</a:t>
            </a:r>
          </a:p>
        </p:txBody>
      </p:sp>
      <p:pic>
        <p:nvPicPr>
          <p:cNvPr id="1026" name="Picture 2" descr="Twitter Logo transparent PNG - StickPNG">
            <a:extLst>
              <a:ext uri="{FF2B5EF4-FFF2-40B4-BE49-F238E27FC236}">
                <a16:creationId xmlns:a16="http://schemas.microsoft.com/office/drawing/2014/main" id="{814A918C-B878-4CD8-9E33-3734CDB51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2563" y="3512523"/>
            <a:ext cx="1495901" cy="149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186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4D80-0A5E-ABFE-3240-95946BFC1928}"/>
              </a:ext>
            </a:extLst>
          </p:cNvPr>
          <p:cNvSpPr>
            <a:spLocks noGrp="1"/>
          </p:cNvSpPr>
          <p:nvPr>
            <p:ph type="title"/>
          </p:nvPr>
        </p:nvSpPr>
        <p:spPr/>
        <p:txBody>
          <a:bodyPr>
            <a:normAutofit/>
          </a:bodyPr>
          <a:lstStyle/>
          <a:p>
            <a:r>
              <a:rPr lang="en-US" dirty="0"/>
              <a:t>Materials in Brake Linings and Tires</a:t>
            </a:r>
          </a:p>
        </p:txBody>
      </p:sp>
      <p:sp>
        <p:nvSpPr>
          <p:cNvPr id="4" name="Slide Number Placeholder 3">
            <a:extLst>
              <a:ext uri="{FF2B5EF4-FFF2-40B4-BE49-F238E27FC236}">
                <a16:creationId xmlns:a16="http://schemas.microsoft.com/office/drawing/2014/main" id="{5365A0E4-27F7-510C-BFF5-32EBA6D6C5AE}"/>
              </a:ext>
            </a:extLst>
          </p:cNvPr>
          <p:cNvSpPr>
            <a:spLocks noGrp="1"/>
          </p:cNvSpPr>
          <p:nvPr>
            <p:ph type="sldNum" sz="quarter" idx="12"/>
          </p:nvPr>
        </p:nvSpPr>
        <p:spPr/>
        <p:txBody>
          <a:bodyPr/>
          <a:lstStyle/>
          <a:p>
            <a:fld id="{CDFA65B0-F01E-436A-9184-DF59B4F508B6}" type="slidenum">
              <a:rPr lang="en-US" smtClean="0"/>
              <a:pPr/>
              <a:t>25</a:t>
            </a:fld>
            <a:endParaRPr lang="en-US"/>
          </a:p>
        </p:txBody>
      </p:sp>
      <p:grpSp>
        <p:nvGrpSpPr>
          <p:cNvPr id="16" name="Group 15">
            <a:extLst>
              <a:ext uri="{FF2B5EF4-FFF2-40B4-BE49-F238E27FC236}">
                <a16:creationId xmlns:a16="http://schemas.microsoft.com/office/drawing/2014/main" id="{878ECD8E-3F11-3155-7B7B-A321C28D5B88}"/>
              </a:ext>
            </a:extLst>
          </p:cNvPr>
          <p:cNvGrpSpPr/>
          <p:nvPr/>
        </p:nvGrpSpPr>
        <p:grpSpPr>
          <a:xfrm>
            <a:off x="5526159" y="4845893"/>
            <a:ext cx="4795630" cy="1131106"/>
            <a:chOff x="6037884" y="1998751"/>
            <a:chExt cx="6704285" cy="1390760"/>
          </a:xfrm>
        </p:grpSpPr>
        <p:pic>
          <p:nvPicPr>
            <p:cNvPr id="15" name="Picture 14">
              <a:extLst>
                <a:ext uri="{FF2B5EF4-FFF2-40B4-BE49-F238E27FC236}">
                  <a16:creationId xmlns:a16="http://schemas.microsoft.com/office/drawing/2014/main" id="{31DD40F5-83A3-3376-10DC-93020667D5C1}"/>
                </a:ext>
              </a:extLst>
            </p:cNvPr>
            <p:cNvPicPr>
              <a:picLocks noChangeAspect="1"/>
            </p:cNvPicPr>
            <p:nvPr/>
          </p:nvPicPr>
          <p:blipFill rotWithShape="1">
            <a:blip r:embed="rId2"/>
            <a:srcRect l="24340" t="978" r="23528" b="88507"/>
            <a:stretch/>
          </p:blipFill>
          <p:spPr>
            <a:xfrm>
              <a:off x="6037884" y="2873692"/>
              <a:ext cx="6223866" cy="515819"/>
            </a:xfrm>
            <a:prstGeom prst="rect">
              <a:avLst/>
            </a:prstGeom>
          </p:spPr>
        </p:pic>
        <p:pic>
          <p:nvPicPr>
            <p:cNvPr id="14" name="Picture 13">
              <a:extLst>
                <a:ext uri="{FF2B5EF4-FFF2-40B4-BE49-F238E27FC236}">
                  <a16:creationId xmlns:a16="http://schemas.microsoft.com/office/drawing/2014/main" id="{C6408220-2C4D-FD3D-1399-7B45BBB7140D}"/>
                </a:ext>
              </a:extLst>
            </p:cNvPr>
            <p:cNvPicPr>
              <a:picLocks noChangeAspect="1"/>
            </p:cNvPicPr>
            <p:nvPr/>
          </p:nvPicPr>
          <p:blipFill rotWithShape="1">
            <a:blip r:embed="rId2"/>
            <a:srcRect t="64071"/>
            <a:stretch/>
          </p:blipFill>
          <p:spPr>
            <a:xfrm>
              <a:off x="6126021" y="1998751"/>
              <a:ext cx="6616148" cy="976719"/>
            </a:xfrm>
            <a:prstGeom prst="rect">
              <a:avLst/>
            </a:prstGeom>
          </p:spPr>
        </p:pic>
      </p:grpSp>
      <p:pic>
        <p:nvPicPr>
          <p:cNvPr id="18" name="Picture 17">
            <a:extLst>
              <a:ext uri="{FF2B5EF4-FFF2-40B4-BE49-F238E27FC236}">
                <a16:creationId xmlns:a16="http://schemas.microsoft.com/office/drawing/2014/main" id="{F480543B-BBEE-1B32-E78B-22172E14D4E1}"/>
              </a:ext>
            </a:extLst>
          </p:cNvPr>
          <p:cNvPicPr>
            <a:picLocks noChangeAspect="1"/>
          </p:cNvPicPr>
          <p:nvPr/>
        </p:nvPicPr>
        <p:blipFill>
          <a:blip r:embed="rId3"/>
          <a:stretch>
            <a:fillRect/>
          </a:stretch>
        </p:blipFill>
        <p:spPr>
          <a:xfrm>
            <a:off x="5585792" y="1543742"/>
            <a:ext cx="5004352" cy="3302151"/>
          </a:xfrm>
          <a:prstGeom prst="rect">
            <a:avLst/>
          </a:prstGeom>
        </p:spPr>
      </p:pic>
      <p:pic>
        <p:nvPicPr>
          <p:cNvPr id="20" name="Picture 19">
            <a:extLst>
              <a:ext uri="{FF2B5EF4-FFF2-40B4-BE49-F238E27FC236}">
                <a16:creationId xmlns:a16="http://schemas.microsoft.com/office/drawing/2014/main" id="{7D6FF24B-C261-E59C-8FC4-8E36617C3CB5}"/>
              </a:ext>
            </a:extLst>
          </p:cNvPr>
          <p:cNvPicPr>
            <a:picLocks noChangeAspect="1"/>
          </p:cNvPicPr>
          <p:nvPr/>
        </p:nvPicPr>
        <p:blipFill>
          <a:blip r:embed="rId4"/>
          <a:stretch>
            <a:fillRect/>
          </a:stretch>
        </p:blipFill>
        <p:spPr>
          <a:xfrm>
            <a:off x="649284" y="1543742"/>
            <a:ext cx="4355067" cy="5259947"/>
          </a:xfrm>
          <a:prstGeom prst="rect">
            <a:avLst/>
          </a:prstGeom>
        </p:spPr>
      </p:pic>
      <p:sp>
        <p:nvSpPr>
          <p:cNvPr id="21" name="TextBox 20">
            <a:extLst>
              <a:ext uri="{FF2B5EF4-FFF2-40B4-BE49-F238E27FC236}">
                <a16:creationId xmlns:a16="http://schemas.microsoft.com/office/drawing/2014/main" id="{E2BE6860-ABB6-A765-C39A-AA5CA5299C29}"/>
              </a:ext>
            </a:extLst>
          </p:cNvPr>
          <p:cNvSpPr txBox="1"/>
          <p:nvPr/>
        </p:nvSpPr>
        <p:spPr>
          <a:xfrm>
            <a:off x="5621241" y="6066905"/>
            <a:ext cx="6296440" cy="646331"/>
          </a:xfrm>
          <a:prstGeom prst="rect">
            <a:avLst/>
          </a:prstGeom>
          <a:noFill/>
        </p:spPr>
        <p:txBody>
          <a:bodyPr wrap="square" rtlCol="0">
            <a:spAutoFit/>
          </a:bodyPr>
          <a:lstStyle/>
          <a:p>
            <a:r>
              <a:rPr lang="en-US" dirty="0"/>
              <a:t>e.g., 6PDD-quinone compound in tire wear known </a:t>
            </a:r>
            <a:r>
              <a:rPr lang="en-US" dirty="0" err="1"/>
              <a:t>ecotoxicant</a:t>
            </a:r>
            <a:r>
              <a:rPr lang="en-US" dirty="0"/>
              <a:t> (coho salmon)</a:t>
            </a:r>
          </a:p>
        </p:txBody>
      </p:sp>
    </p:spTree>
    <p:extLst>
      <p:ext uri="{BB962C8B-B14F-4D97-AF65-F5344CB8AC3E}">
        <p14:creationId xmlns:p14="http://schemas.microsoft.com/office/powerpoint/2010/main" val="1743563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3016-AA6A-DCD5-66A6-94AF7C19A160}"/>
              </a:ext>
            </a:extLst>
          </p:cNvPr>
          <p:cNvSpPr>
            <a:spLocks noGrp="1"/>
          </p:cNvSpPr>
          <p:nvPr>
            <p:ph type="title"/>
          </p:nvPr>
        </p:nvSpPr>
        <p:spPr/>
        <p:txBody>
          <a:bodyPr>
            <a:normAutofit/>
          </a:bodyPr>
          <a:lstStyle/>
          <a:p>
            <a:r>
              <a:rPr lang="en-US" dirty="0"/>
              <a:t>Receptor-Oriented Models</a:t>
            </a:r>
            <a:br>
              <a:rPr lang="en-US" dirty="0"/>
            </a:br>
            <a:r>
              <a:rPr lang="en-US" sz="2400" b="0" i="1" dirty="0"/>
              <a:t>Using outdoor community-based measurements</a:t>
            </a:r>
            <a:endParaRPr lang="en-US" b="0" i="1" dirty="0"/>
          </a:p>
        </p:txBody>
      </p:sp>
      <p:sp>
        <p:nvSpPr>
          <p:cNvPr id="4" name="Slide Number Placeholder 3">
            <a:extLst>
              <a:ext uri="{FF2B5EF4-FFF2-40B4-BE49-F238E27FC236}">
                <a16:creationId xmlns:a16="http://schemas.microsoft.com/office/drawing/2014/main" id="{5C4F0729-5509-3F71-9A82-19A5FA2E5A0A}"/>
              </a:ext>
            </a:extLst>
          </p:cNvPr>
          <p:cNvSpPr>
            <a:spLocks noGrp="1"/>
          </p:cNvSpPr>
          <p:nvPr>
            <p:ph type="sldNum" sz="quarter" idx="12"/>
          </p:nvPr>
        </p:nvSpPr>
        <p:spPr/>
        <p:txBody>
          <a:bodyPr/>
          <a:lstStyle/>
          <a:p>
            <a:fld id="{CDFA65B0-F01E-436A-9184-DF59B4F508B6}" type="slidenum">
              <a:rPr lang="en-US" smtClean="0"/>
              <a:pPr/>
              <a:t>26</a:t>
            </a:fld>
            <a:endParaRPr lang="en-US"/>
          </a:p>
        </p:txBody>
      </p:sp>
      <p:sp>
        <p:nvSpPr>
          <p:cNvPr id="10" name="TextBox 9">
            <a:extLst>
              <a:ext uri="{FF2B5EF4-FFF2-40B4-BE49-F238E27FC236}">
                <a16:creationId xmlns:a16="http://schemas.microsoft.com/office/drawing/2014/main" id="{2C01BF23-7166-169B-922A-B4F410BE6AFD}"/>
              </a:ext>
            </a:extLst>
          </p:cNvPr>
          <p:cNvSpPr txBox="1"/>
          <p:nvPr/>
        </p:nvSpPr>
        <p:spPr>
          <a:xfrm>
            <a:off x="9346019" y="1671715"/>
            <a:ext cx="2656461" cy="338554"/>
          </a:xfrm>
          <a:prstGeom prst="rect">
            <a:avLst/>
          </a:prstGeom>
          <a:noFill/>
        </p:spPr>
        <p:txBody>
          <a:bodyPr wrap="square" rtlCol="0">
            <a:spAutoFit/>
          </a:bodyPr>
          <a:lstStyle/>
          <a:p>
            <a:r>
              <a:rPr lang="en-US" sz="1600" dirty="0">
                <a:latin typeface="+mj-lt"/>
              </a:rPr>
              <a:t>Habre et al., </a:t>
            </a:r>
            <a:r>
              <a:rPr lang="en-US" sz="1600" i="1" dirty="0">
                <a:latin typeface="+mj-lt"/>
              </a:rPr>
              <a:t>JAWMA</a:t>
            </a:r>
            <a:r>
              <a:rPr lang="en-US" sz="1600" dirty="0">
                <a:latin typeface="+mj-lt"/>
              </a:rPr>
              <a:t>, 2021</a:t>
            </a:r>
          </a:p>
        </p:txBody>
      </p:sp>
      <p:pic>
        <p:nvPicPr>
          <p:cNvPr id="5" name="Picture 4">
            <a:extLst>
              <a:ext uri="{FF2B5EF4-FFF2-40B4-BE49-F238E27FC236}">
                <a16:creationId xmlns:a16="http://schemas.microsoft.com/office/drawing/2014/main" id="{DECCDB11-F772-0268-1BE9-E8F0A8BB0C4D}"/>
              </a:ext>
            </a:extLst>
          </p:cNvPr>
          <p:cNvPicPr>
            <a:picLocks noChangeAspect="1"/>
          </p:cNvPicPr>
          <p:nvPr/>
        </p:nvPicPr>
        <p:blipFill rotWithShape="1">
          <a:blip r:embed="rId2"/>
          <a:srcRect l="7038" t="9097" r="424"/>
          <a:stretch/>
        </p:blipFill>
        <p:spPr>
          <a:xfrm>
            <a:off x="2232836" y="2131098"/>
            <a:ext cx="6937745" cy="4424582"/>
          </a:xfrm>
          <a:prstGeom prst="rect">
            <a:avLst/>
          </a:prstGeom>
        </p:spPr>
      </p:pic>
      <p:sp>
        <p:nvSpPr>
          <p:cNvPr id="11" name="TextBox 10">
            <a:extLst>
              <a:ext uri="{FF2B5EF4-FFF2-40B4-BE49-F238E27FC236}">
                <a16:creationId xmlns:a16="http://schemas.microsoft.com/office/drawing/2014/main" id="{0FA3321F-D1D0-614C-A7C0-85B6CE661BDF}"/>
              </a:ext>
            </a:extLst>
          </p:cNvPr>
          <p:cNvSpPr txBox="1"/>
          <p:nvPr/>
        </p:nvSpPr>
        <p:spPr>
          <a:xfrm>
            <a:off x="608713" y="1627865"/>
            <a:ext cx="5268433" cy="369332"/>
          </a:xfrm>
          <a:prstGeom prst="rect">
            <a:avLst/>
          </a:prstGeom>
          <a:noFill/>
        </p:spPr>
        <p:txBody>
          <a:bodyPr wrap="square" rtlCol="0">
            <a:spAutoFit/>
          </a:bodyPr>
          <a:lstStyle/>
          <a:p>
            <a:r>
              <a:rPr lang="en-US" dirty="0"/>
              <a:t>Spearman Correlations, excluding LB data</a:t>
            </a:r>
          </a:p>
        </p:txBody>
      </p:sp>
    </p:spTree>
    <p:extLst>
      <p:ext uri="{BB962C8B-B14F-4D97-AF65-F5344CB8AC3E}">
        <p14:creationId xmlns:p14="http://schemas.microsoft.com/office/powerpoint/2010/main" val="2087532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577E-DA5D-469C-873C-2969F2310816}"/>
              </a:ext>
            </a:extLst>
          </p:cNvPr>
          <p:cNvSpPr>
            <a:spLocks noGrp="1"/>
          </p:cNvSpPr>
          <p:nvPr>
            <p:ph type="title"/>
          </p:nvPr>
        </p:nvSpPr>
        <p:spPr/>
        <p:txBody>
          <a:bodyPr>
            <a:normAutofit/>
          </a:bodyPr>
          <a:lstStyle/>
          <a:p>
            <a:r>
              <a:rPr lang="en-US" dirty="0"/>
              <a:t>Guiding Questions</a:t>
            </a:r>
          </a:p>
        </p:txBody>
      </p:sp>
      <p:sp>
        <p:nvSpPr>
          <p:cNvPr id="3" name="Content Placeholder 2">
            <a:extLst>
              <a:ext uri="{FF2B5EF4-FFF2-40B4-BE49-F238E27FC236}">
                <a16:creationId xmlns:a16="http://schemas.microsoft.com/office/drawing/2014/main" id="{4F44BC24-3332-4298-AEF8-71A8049A4EF5}"/>
              </a:ext>
            </a:extLst>
          </p:cNvPr>
          <p:cNvSpPr>
            <a:spLocks noGrp="1"/>
          </p:cNvSpPr>
          <p:nvPr>
            <p:ph idx="1"/>
          </p:nvPr>
        </p:nvSpPr>
        <p:spPr/>
        <p:txBody>
          <a:bodyPr>
            <a:normAutofit/>
          </a:bodyPr>
          <a:lstStyle/>
          <a:p>
            <a:pPr lvl="0"/>
            <a:r>
              <a:rPr lang="en-CA" dirty="0"/>
              <a:t>Aside from exhaust, what are other sources of air pollution from motor vehicles?</a:t>
            </a:r>
            <a:endParaRPr lang="en-US" dirty="0"/>
          </a:p>
          <a:p>
            <a:pPr lvl="0"/>
            <a:r>
              <a:rPr lang="en-CA" dirty="0"/>
              <a:t>How do non-exhaust emissions differ from exhaust emissions?</a:t>
            </a:r>
            <a:endParaRPr lang="en-US" dirty="0"/>
          </a:p>
          <a:p>
            <a:pPr lvl="0"/>
            <a:r>
              <a:rPr lang="en-CA" dirty="0"/>
              <a:t>What do we know about the population health impacts of non-exhaust emissions? Are there specific at-risk groups?</a:t>
            </a:r>
            <a:endParaRPr lang="en-US" dirty="0"/>
          </a:p>
          <a:p>
            <a:pPr lvl="0"/>
            <a:r>
              <a:rPr lang="en-CA" dirty="0"/>
              <a:t>What measures are available to us to help reduce these types of emissions?</a:t>
            </a:r>
            <a:endParaRPr lang="en-US" dirty="0"/>
          </a:p>
        </p:txBody>
      </p:sp>
      <p:sp>
        <p:nvSpPr>
          <p:cNvPr id="4" name="Slide Number Placeholder 3">
            <a:extLst>
              <a:ext uri="{FF2B5EF4-FFF2-40B4-BE49-F238E27FC236}">
                <a16:creationId xmlns:a16="http://schemas.microsoft.com/office/drawing/2014/main" id="{C053F1BE-47CC-4352-9306-B0D383159437}"/>
              </a:ext>
            </a:extLst>
          </p:cNvPr>
          <p:cNvSpPr>
            <a:spLocks noGrp="1"/>
          </p:cNvSpPr>
          <p:nvPr>
            <p:ph type="sldNum" sz="quarter" idx="12"/>
          </p:nvPr>
        </p:nvSpPr>
        <p:spPr/>
        <p:txBody>
          <a:bodyPr/>
          <a:lstStyle/>
          <a:p>
            <a:fld id="{CDFA65B0-F01E-436A-9184-DF59B4F508B6}" type="slidenum">
              <a:rPr lang="en-US" smtClean="0"/>
              <a:pPr/>
              <a:t>27</a:t>
            </a:fld>
            <a:endParaRPr lang="en-US"/>
          </a:p>
        </p:txBody>
      </p:sp>
    </p:spTree>
    <p:extLst>
      <p:ext uri="{BB962C8B-B14F-4D97-AF65-F5344CB8AC3E}">
        <p14:creationId xmlns:p14="http://schemas.microsoft.com/office/powerpoint/2010/main" val="3156518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577E-DA5D-469C-873C-2969F2310816}"/>
              </a:ext>
            </a:extLst>
          </p:cNvPr>
          <p:cNvSpPr>
            <a:spLocks noGrp="1"/>
          </p:cNvSpPr>
          <p:nvPr>
            <p:ph type="title"/>
          </p:nvPr>
        </p:nvSpPr>
        <p:spPr/>
        <p:txBody>
          <a:bodyPr>
            <a:normAutofit/>
          </a:bodyPr>
          <a:lstStyle/>
          <a:p>
            <a:r>
              <a:rPr lang="en-US" dirty="0"/>
              <a:t>Outline</a:t>
            </a:r>
          </a:p>
        </p:txBody>
      </p:sp>
      <p:sp>
        <p:nvSpPr>
          <p:cNvPr id="3" name="Content Placeholder 2">
            <a:extLst>
              <a:ext uri="{FF2B5EF4-FFF2-40B4-BE49-F238E27FC236}">
                <a16:creationId xmlns:a16="http://schemas.microsoft.com/office/drawing/2014/main" id="{4F44BC24-3332-4298-AEF8-71A8049A4EF5}"/>
              </a:ext>
            </a:extLst>
          </p:cNvPr>
          <p:cNvSpPr>
            <a:spLocks noGrp="1"/>
          </p:cNvSpPr>
          <p:nvPr>
            <p:ph idx="1"/>
          </p:nvPr>
        </p:nvSpPr>
        <p:spPr/>
        <p:txBody>
          <a:bodyPr>
            <a:normAutofit fontScale="55000" lnSpcReduction="20000"/>
          </a:bodyPr>
          <a:lstStyle/>
          <a:p>
            <a:pPr lvl="0"/>
            <a:r>
              <a:rPr lang="en-CA" b="1" dirty="0"/>
              <a:t>Non-exhaust</a:t>
            </a:r>
            <a:r>
              <a:rPr lang="en-CA" dirty="0"/>
              <a:t> vs exhaust emissions from motor vehicles</a:t>
            </a:r>
          </a:p>
          <a:p>
            <a:pPr lvl="1"/>
            <a:r>
              <a:rPr lang="en-CA" dirty="0"/>
              <a:t>Key characteristics </a:t>
            </a:r>
          </a:p>
          <a:p>
            <a:pPr lvl="2"/>
            <a:r>
              <a:rPr lang="en-CA" dirty="0"/>
              <a:t>Sources (</a:t>
            </a:r>
            <a:r>
              <a:rPr lang="en-CA" b="1" dirty="0"/>
              <a:t>brake, tire</a:t>
            </a:r>
            <a:r>
              <a:rPr lang="en-CA" dirty="0"/>
              <a:t>, road surface wear, road dust)</a:t>
            </a:r>
          </a:p>
          <a:p>
            <a:pPr lvl="2"/>
            <a:r>
              <a:rPr lang="en-CA" dirty="0"/>
              <a:t>Chemistry, size distribution, spatial gradients, temporal profiles, trends</a:t>
            </a:r>
          </a:p>
          <a:p>
            <a:pPr lvl="0"/>
            <a:r>
              <a:rPr lang="en-US" dirty="0"/>
              <a:t>Exposure assessment approaches and challenges</a:t>
            </a:r>
          </a:p>
          <a:p>
            <a:pPr lvl="1"/>
            <a:r>
              <a:rPr lang="en-US" dirty="0"/>
              <a:t>Modeling (LURs, etc.)</a:t>
            </a:r>
          </a:p>
          <a:p>
            <a:pPr lvl="1"/>
            <a:r>
              <a:rPr lang="en-US" dirty="0"/>
              <a:t>Source apportionment (line source dispersion models, receptor models)</a:t>
            </a:r>
          </a:p>
          <a:p>
            <a:pPr lvl="2"/>
            <a:r>
              <a:rPr lang="en-US" dirty="0"/>
              <a:t>ICV2 analysis, others</a:t>
            </a:r>
          </a:p>
          <a:p>
            <a:pPr lvl="1"/>
            <a:r>
              <a:rPr lang="en-US" dirty="0"/>
              <a:t>Measurements of concentrations vs exposures</a:t>
            </a:r>
          </a:p>
          <a:p>
            <a:pPr lvl="2"/>
            <a:r>
              <a:rPr lang="en-US" dirty="0"/>
              <a:t>Ambient vs near-road vs on-road</a:t>
            </a:r>
          </a:p>
          <a:p>
            <a:pPr lvl="2"/>
            <a:r>
              <a:rPr lang="en-US" dirty="0"/>
              <a:t>Outdoor, indoor, personal</a:t>
            </a:r>
          </a:p>
          <a:p>
            <a:pPr lvl="1"/>
            <a:r>
              <a:rPr lang="en-US" dirty="0"/>
              <a:t>Challenges with source collinearity – what does this mean for epi?</a:t>
            </a:r>
          </a:p>
          <a:p>
            <a:pPr lvl="0"/>
            <a:r>
              <a:rPr lang="en-CA" dirty="0"/>
              <a:t>Population health impacts</a:t>
            </a:r>
          </a:p>
          <a:p>
            <a:pPr lvl="1"/>
            <a:r>
              <a:rPr lang="en-CA" dirty="0"/>
              <a:t>What do we know from tox or epi studies</a:t>
            </a:r>
          </a:p>
          <a:p>
            <a:pPr lvl="1"/>
            <a:r>
              <a:rPr lang="en-CA" dirty="0"/>
              <a:t>Specific at-risk groups</a:t>
            </a:r>
            <a:endParaRPr lang="en-US" dirty="0"/>
          </a:p>
          <a:p>
            <a:pPr lvl="0"/>
            <a:r>
              <a:rPr lang="en-CA" dirty="0"/>
              <a:t>Emissions reduction strategies</a:t>
            </a:r>
          </a:p>
          <a:p>
            <a:pPr lvl="1"/>
            <a:r>
              <a:rPr lang="en-CA" dirty="0"/>
              <a:t>Reformulated materials (tire pads/discs, road surfaces, etc.)</a:t>
            </a:r>
          </a:p>
          <a:p>
            <a:pPr lvl="1"/>
            <a:r>
              <a:rPr lang="en-CA" dirty="0"/>
              <a:t>Street washing/cleaning – not very effective</a:t>
            </a:r>
          </a:p>
          <a:p>
            <a:pPr lvl="1"/>
            <a:r>
              <a:rPr lang="en-CA" dirty="0"/>
              <a:t>Hybrid/EV fleet changes, regenerative braking, and expected future trends</a:t>
            </a:r>
          </a:p>
          <a:p>
            <a:pPr lvl="1"/>
            <a:r>
              <a:rPr lang="en-CA" dirty="0"/>
              <a:t>Real-world conditions?</a:t>
            </a:r>
          </a:p>
        </p:txBody>
      </p:sp>
      <p:sp>
        <p:nvSpPr>
          <p:cNvPr id="4" name="Slide Number Placeholder 3">
            <a:extLst>
              <a:ext uri="{FF2B5EF4-FFF2-40B4-BE49-F238E27FC236}">
                <a16:creationId xmlns:a16="http://schemas.microsoft.com/office/drawing/2014/main" id="{C053F1BE-47CC-4352-9306-B0D383159437}"/>
              </a:ext>
            </a:extLst>
          </p:cNvPr>
          <p:cNvSpPr>
            <a:spLocks noGrp="1"/>
          </p:cNvSpPr>
          <p:nvPr>
            <p:ph type="sldNum" sz="quarter" idx="12"/>
          </p:nvPr>
        </p:nvSpPr>
        <p:spPr/>
        <p:txBody>
          <a:bodyPr/>
          <a:lstStyle/>
          <a:p>
            <a:fld id="{CDFA65B0-F01E-436A-9184-DF59B4F508B6}" type="slidenum">
              <a:rPr lang="en-US" smtClean="0"/>
              <a:pPr/>
              <a:t>28</a:t>
            </a:fld>
            <a:endParaRPr lang="en-US"/>
          </a:p>
        </p:txBody>
      </p:sp>
    </p:spTree>
    <p:extLst>
      <p:ext uri="{BB962C8B-B14F-4D97-AF65-F5344CB8AC3E}">
        <p14:creationId xmlns:p14="http://schemas.microsoft.com/office/powerpoint/2010/main" val="3687794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4B49-E4E5-5451-9C9D-2D6B7D0EA870}"/>
              </a:ext>
            </a:extLst>
          </p:cNvPr>
          <p:cNvSpPr>
            <a:spLocks noGrp="1"/>
          </p:cNvSpPr>
          <p:nvPr>
            <p:ph type="title"/>
          </p:nvPr>
        </p:nvSpPr>
        <p:spPr/>
        <p:txBody>
          <a:bodyPr/>
          <a:lstStyle/>
          <a:p>
            <a:r>
              <a:rPr lang="en-US" dirty="0"/>
              <a:t>Non-Exhaust Emissions</a:t>
            </a:r>
          </a:p>
        </p:txBody>
      </p:sp>
      <p:sp>
        <p:nvSpPr>
          <p:cNvPr id="3" name="Content Placeholder 2">
            <a:extLst>
              <a:ext uri="{FF2B5EF4-FFF2-40B4-BE49-F238E27FC236}">
                <a16:creationId xmlns:a16="http://schemas.microsoft.com/office/drawing/2014/main" id="{DEC9D370-32E1-1868-6AE0-5710EFE04FA2}"/>
              </a:ext>
            </a:extLst>
          </p:cNvPr>
          <p:cNvSpPr>
            <a:spLocks noGrp="1"/>
          </p:cNvSpPr>
          <p:nvPr>
            <p:ph sz="half" idx="1"/>
          </p:nvPr>
        </p:nvSpPr>
        <p:spPr>
          <a:xfrm>
            <a:off x="609600" y="1773936"/>
            <a:ext cx="5716772" cy="4623816"/>
          </a:xfrm>
        </p:spPr>
        <p:txBody>
          <a:bodyPr>
            <a:normAutofit fontScale="92500"/>
          </a:bodyPr>
          <a:lstStyle/>
          <a:p>
            <a:r>
              <a:rPr lang="en-US" dirty="0"/>
              <a:t>Unregulated compared to exhaust emissions</a:t>
            </a:r>
          </a:p>
          <a:p>
            <a:pPr lvl="1"/>
            <a:r>
              <a:rPr lang="en-US" dirty="0"/>
              <a:t>Sometimes referred to as “non-tailpipe,” doesn’t quite apply for catalyst wear</a:t>
            </a:r>
          </a:p>
          <a:p>
            <a:pPr lvl="1"/>
            <a:r>
              <a:rPr lang="en-US" dirty="0"/>
              <a:t>Or “Abrasive Vehicular Emissions”</a:t>
            </a:r>
          </a:p>
          <a:p>
            <a:r>
              <a:rPr lang="en-US" dirty="0"/>
              <a:t>Materials evolving</a:t>
            </a:r>
          </a:p>
          <a:p>
            <a:pPr lvl="1"/>
            <a:r>
              <a:rPr lang="en-US" dirty="0"/>
              <a:t>Brake pads and discs (low-/semi-metallic, non-asbestos organic, ceramics, etc.)</a:t>
            </a:r>
          </a:p>
          <a:p>
            <a:pPr lvl="1"/>
            <a:r>
              <a:rPr lang="en-US" dirty="0"/>
              <a:t>Tires (fibers, natural/synthetic rubber, organics, microplastics, etc.)</a:t>
            </a:r>
          </a:p>
          <a:p>
            <a:endParaRPr lang="en-US" dirty="0"/>
          </a:p>
        </p:txBody>
      </p:sp>
      <p:sp>
        <p:nvSpPr>
          <p:cNvPr id="4" name="Slide Number Placeholder 3">
            <a:extLst>
              <a:ext uri="{FF2B5EF4-FFF2-40B4-BE49-F238E27FC236}">
                <a16:creationId xmlns:a16="http://schemas.microsoft.com/office/drawing/2014/main" id="{4E9E3B0D-00AB-C6B2-B7BF-032724C5079C}"/>
              </a:ext>
            </a:extLst>
          </p:cNvPr>
          <p:cNvSpPr>
            <a:spLocks noGrp="1"/>
          </p:cNvSpPr>
          <p:nvPr>
            <p:ph type="sldNum" sz="quarter" idx="12"/>
          </p:nvPr>
        </p:nvSpPr>
        <p:spPr/>
        <p:txBody>
          <a:bodyPr/>
          <a:lstStyle/>
          <a:p>
            <a:fld id="{CDFA65B0-F01E-436A-9184-DF59B4F508B6}" type="slidenum">
              <a:rPr lang="en-US" smtClean="0"/>
              <a:pPr/>
              <a:t>3</a:t>
            </a:fld>
            <a:endParaRPr lang="en-US"/>
          </a:p>
        </p:txBody>
      </p:sp>
      <p:pic>
        <p:nvPicPr>
          <p:cNvPr id="5" name="Picture 4">
            <a:extLst>
              <a:ext uri="{FF2B5EF4-FFF2-40B4-BE49-F238E27FC236}">
                <a16:creationId xmlns:a16="http://schemas.microsoft.com/office/drawing/2014/main" id="{155AC8EB-BB2C-D8AB-B7FD-7A2679346FA7}"/>
              </a:ext>
            </a:extLst>
          </p:cNvPr>
          <p:cNvPicPr>
            <a:picLocks noChangeAspect="1"/>
          </p:cNvPicPr>
          <p:nvPr/>
        </p:nvPicPr>
        <p:blipFill>
          <a:blip r:embed="rId2"/>
          <a:stretch>
            <a:fillRect/>
          </a:stretch>
        </p:blipFill>
        <p:spPr>
          <a:xfrm>
            <a:off x="7914489" y="3221400"/>
            <a:ext cx="3643113" cy="2395623"/>
          </a:xfrm>
          <a:prstGeom prst="rect">
            <a:avLst/>
          </a:prstGeom>
        </p:spPr>
      </p:pic>
      <p:pic>
        <p:nvPicPr>
          <p:cNvPr id="6" name="Picture 5">
            <a:extLst>
              <a:ext uri="{FF2B5EF4-FFF2-40B4-BE49-F238E27FC236}">
                <a16:creationId xmlns:a16="http://schemas.microsoft.com/office/drawing/2014/main" id="{F75C6A5E-BAB5-BE0A-6481-BE5A00BBC244}"/>
              </a:ext>
            </a:extLst>
          </p:cNvPr>
          <p:cNvPicPr>
            <a:picLocks noChangeAspect="1"/>
          </p:cNvPicPr>
          <p:nvPr/>
        </p:nvPicPr>
        <p:blipFill>
          <a:blip r:embed="rId3"/>
          <a:stretch>
            <a:fillRect/>
          </a:stretch>
        </p:blipFill>
        <p:spPr>
          <a:xfrm>
            <a:off x="6726657" y="1549906"/>
            <a:ext cx="3128019" cy="2013272"/>
          </a:xfrm>
          <a:prstGeom prst="rect">
            <a:avLst/>
          </a:prstGeom>
        </p:spPr>
      </p:pic>
      <p:grpSp>
        <p:nvGrpSpPr>
          <p:cNvPr id="8" name="Group 7">
            <a:extLst>
              <a:ext uri="{FF2B5EF4-FFF2-40B4-BE49-F238E27FC236}">
                <a16:creationId xmlns:a16="http://schemas.microsoft.com/office/drawing/2014/main" id="{8A8934DA-D1F7-9F79-DF89-34AE86ABFAA3}"/>
              </a:ext>
            </a:extLst>
          </p:cNvPr>
          <p:cNvGrpSpPr/>
          <p:nvPr/>
        </p:nvGrpSpPr>
        <p:grpSpPr>
          <a:xfrm>
            <a:off x="6726657" y="5565913"/>
            <a:ext cx="3929891" cy="1048246"/>
            <a:chOff x="10024648" y="3598952"/>
            <a:chExt cx="3351558" cy="871932"/>
          </a:xfrm>
        </p:grpSpPr>
        <p:pic>
          <p:nvPicPr>
            <p:cNvPr id="9" name="Picture 8">
              <a:extLst>
                <a:ext uri="{FF2B5EF4-FFF2-40B4-BE49-F238E27FC236}">
                  <a16:creationId xmlns:a16="http://schemas.microsoft.com/office/drawing/2014/main" id="{4951C479-CC22-89A3-2178-A71771F688E4}"/>
                </a:ext>
              </a:extLst>
            </p:cNvPr>
            <p:cNvPicPr>
              <a:picLocks noChangeAspect="1"/>
            </p:cNvPicPr>
            <p:nvPr/>
          </p:nvPicPr>
          <p:blipFill>
            <a:blip r:embed="rId4"/>
            <a:stretch>
              <a:fillRect/>
            </a:stretch>
          </p:blipFill>
          <p:spPr>
            <a:xfrm>
              <a:off x="10024648" y="4144630"/>
              <a:ext cx="3200400" cy="326254"/>
            </a:xfrm>
            <a:prstGeom prst="rect">
              <a:avLst/>
            </a:prstGeom>
          </p:spPr>
        </p:pic>
        <p:pic>
          <p:nvPicPr>
            <p:cNvPr id="10" name="Picture 9">
              <a:extLst>
                <a:ext uri="{FF2B5EF4-FFF2-40B4-BE49-F238E27FC236}">
                  <a16:creationId xmlns:a16="http://schemas.microsoft.com/office/drawing/2014/main" id="{28B1BD53-F4D1-1CCE-089A-756C4C92B591}"/>
                </a:ext>
              </a:extLst>
            </p:cNvPr>
            <p:cNvPicPr>
              <a:picLocks noChangeAspect="1"/>
            </p:cNvPicPr>
            <p:nvPr/>
          </p:nvPicPr>
          <p:blipFill>
            <a:blip r:embed="rId5"/>
            <a:stretch>
              <a:fillRect/>
            </a:stretch>
          </p:blipFill>
          <p:spPr>
            <a:xfrm>
              <a:off x="10024648" y="3598952"/>
              <a:ext cx="3351558" cy="559490"/>
            </a:xfrm>
            <a:prstGeom prst="rect">
              <a:avLst/>
            </a:prstGeom>
          </p:spPr>
        </p:pic>
      </p:grpSp>
    </p:spTree>
    <p:extLst>
      <p:ext uri="{BB962C8B-B14F-4D97-AF65-F5344CB8AC3E}">
        <p14:creationId xmlns:p14="http://schemas.microsoft.com/office/powerpoint/2010/main" val="3585327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5A42-4AAE-3B39-38A1-077EF48A3C25}"/>
              </a:ext>
            </a:extLst>
          </p:cNvPr>
          <p:cNvSpPr>
            <a:spLocks noGrp="1"/>
          </p:cNvSpPr>
          <p:nvPr>
            <p:ph type="title"/>
          </p:nvPr>
        </p:nvSpPr>
        <p:spPr/>
        <p:txBody>
          <a:bodyPr>
            <a:noAutofit/>
          </a:bodyPr>
          <a:lstStyle/>
          <a:p>
            <a:r>
              <a:rPr lang="en-US" sz="4000" dirty="0"/>
              <a:t>Regulatory Evolution of Brake Pad Composition in North America</a:t>
            </a:r>
          </a:p>
        </p:txBody>
      </p:sp>
      <p:sp>
        <p:nvSpPr>
          <p:cNvPr id="5" name="Slide Number Placeholder 4">
            <a:extLst>
              <a:ext uri="{FF2B5EF4-FFF2-40B4-BE49-F238E27FC236}">
                <a16:creationId xmlns:a16="http://schemas.microsoft.com/office/drawing/2014/main" id="{2D7AD18A-9821-5C21-9629-92613AC801C1}"/>
              </a:ext>
            </a:extLst>
          </p:cNvPr>
          <p:cNvSpPr>
            <a:spLocks noGrp="1"/>
          </p:cNvSpPr>
          <p:nvPr>
            <p:ph type="sldNum" sz="quarter" idx="12"/>
          </p:nvPr>
        </p:nvSpPr>
        <p:spPr/>
        <p:txBody>
          <a:bodyPr/>
          <a:lstStyle/>
          <a:p>
            <a:fld id="{CDFA65B0-F01E-436A-9184-DF59B4F508B6}" type="slidenum">
              <a:rPr lang="en-US" smtClean="0"/>
              <a:pPr/>
              <a:t>4</a:t>
            </a:fld>
            <a:endParaRPr lang="en-US"/>
          </a:p>
        </p:txBody>
      </p:sp>
      <p:grpSp>
        <p:nvGrpSpPr>
          <p:cNvPr id="10" name="Group 9">
            <a:extLst>
              <a:ext uri="{FF2B5EF4-FFF2-40B4-BE49-F238E27FC236}">
                <a16:creationId xmlns:a16="http://schemas.microsoft.com/office/drawing/2014/main" id="{84FC32BA-AFD0-3D6D-6589-E8ED6580539C}"/>
              </a:ext>
            </a:extLst>
          </p:cNvPr>
          <p:cNvGrpSpPr/>
          <p:nvPr/>
        </p:nvGrpSpPr>
        <p:grpSpPr>
          <a:xfrm>
            <a:off x="1783495" y="1663717"/>
            <a:ext cx="8100392" cy="4208228"/>
            <a:chOff x="829917" y="601384"/>
            <a:chExt cx="8620540" cy="4677965"/>
          </a:xfrm>
        </p:grpSpPr>
        <p:pic>
          <p:nvPicPr>
            <p:cNvPr id="8" name="Picture 7">
              <a:extLst>
                <a:ext uri="{FF2B5EF4-FFF2-40B4-BE49-F238E27FC236}">
                  <a16:creationId xmlns:a16="http://schemas.microsoft.com/office/drawing/2014/main" id="{C6C5A55E-7A76-AE32-6863-EC93B1B3C59C}"/>
                </a:ext>
              </a:extLst>
            </p:cNvPr>
            <p:cNvPicPr>
              <a:picLocks noChangeAspect="1"/>
            </p:cNvPicPr>
            <p:nvPr/>
          </p:nvPicPr>
          <p:blipFill>
            <a:blip r:embed="rId2"/>
            <a:stretch>
              <a:fillRect/>
            </a:stretch>
          </p:blipFill>
          <p:spPr>
            <a:xfrm>
              <a:off x="998883" y="601384"/>
              <a:ext cx="8451574" cy="4493175"/>
            </a:xfrm>
            <a:prstGeom prst="rect">
              <a:avLst/>
            </a:prstGeom>
          </p:spPr>
        </p:pic>
        <p:sp>
          <p:nvSpPr>
            <p:cNvPr id="9" name="Rectangle 8">
              <a:extLst>
                <a:ext uri="{FF2B5EF4-FFF2-40B4-BE49-F238E27FC236}">
                  <a16:creationId xmlns:a16="http://schemas.microsoft.com/office/drawing/2014/main" id="{4B6D2736-10BD-A845-A6CC-EE6ECB327EEC}"/>
                </a:ext>
              </a:extLst>
            </p:cNvPr>
            <p:cNvSpPr/>
            <p:nvPr/>
          </p:nvSpPr>
          <p:spPr>
            <a:xfrm>
              <a:off x="829917" y="4716117"/>
              <a:ext cx="1933161" cy="563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530D2488-6927-5C3E-FE7C-1311DEA0D224}"/>
              </a:ext>
            </a:extLst>
          </p:cNvPr>
          <p:cNvSpPr txBox="1"/>
          <p:nvPr/>
        </p:nvSpPr>
        <p:spPr>
          <a:xfrm>
            <a:off x="506895" y="5782270"/>
            <a:ext cx="10972800" cy="923330"/>
          </a:xfrm>
          <a:prstGeom prst="rect">
            <a:avLst/>
          </a:prstGeom>
          <a:noFill/>
        </p:spPr>
        <p:txBody>
          <a:bodyPr wrap="square" rtlCol="0">
            <a:spAutoFit/>
          </a:bodyPr>
          <a:lstStyle/>
          <a:p>
            <a:r>
              <a:rPr lang="en-US" dirty="0"/>
              <a:t>Taken from Dr. Hiroyuki Hagino’s talk, HEI 2020 Virtual Workshop on Non-Tailpipe Particulate Matter Emissions and Exposure, retrieved from: </a:t>
            </a:r>
            <a:r>
              <a:rPr lang="en-US" dirty="0">
                <a:hlinkClick r:id="rId3"/>
              </a:rPr>
              <a:t>https://www.healtheffects.org/sites/default/files/hagino-break-wear-particles-emissions.pdf</a:t>
            </a:r>
            <a:r>
              <a:rPr lang="en-US" dirty="0"/>
              <a:t> </a:t>
            </a:r>
          </a:p>
        </p:txBody>
      </p:sp>
    </p:spTree>
    <p:extLst>
      <p:ext uri="{BB962C8B-B14F-4D97-AF65-F5344CB8AC3E}">
        <p14:creationId xmlns:p14="http://schemas.microsoft.com/office/powerpoint/2010/main" val="1355567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4D80-0A5E-ABFE-3240-95946BFC1928}"/>
              </a:ext>
            </a:extLst>
          </p:cNvPr>
          <p:cNvSpPr>
            <a:spLocks noGrp="1"/>
          </p:cNvSpPr>
          <p:nvPr>
            <p:ph type="title"/>
          </p:nvPr>
        </p:nvSpPr>
        <p:spPr/>
        <p:txBody>
          <a:bodyPr>
            <a:normAutofit fontScale="90000"/>
          </a:bodyPr>
          <a:lstStyle/>
          <a:p>
            <a:r>
              <a:rPr lang="en-US" dirty="0"/>
              <a:t>Chemical Composition and Source Tracers</a:t>
            </a:r>
          </a:p>
        </p:txBody>
      </p:sp>
      <p:sp>
        <p:nvSpPr>
          <p:cNvPr id="4" name="Slide Number Placeholder 3">
            <a:extLst>
              <a:ext uri="{FF2B5EF4-FFF2-40B4-BE49-F238E27FC236}">
                <a16:creationId xmlns:a16="http://schemas.microsoft.com/office/drawing/2014/main" id="{5365A0E4-27F7-510C-BFF5-32EBA6D6C5AE}"/>
              </a:ext>
            </a:extLst>
          </p:cNvPr>
          <p:cNvSpPr>
            <a:spLocks noGrp="1"/>
          </p:cNvSpPr>
          <p:nvPr>
            <p:ph type="sldNum" sz="quarter" idx="12"/>
          </p:nvPr>
        </p:nvSpPr>
        <p:spPr/>
        <p:txBody>
          <a:bodyPr/>
          <a:lstStyle/>
          <a:p>
            <a:fld id="{CDFA65B0-F01E-436A-9184-DF59B4F508B6}" type="slidenum">
              <a:rPr lang="en-US" smtClean="0"/>
              <a:pPr/>
              <a:t>5</a:t>
            </a:fld>
            <a:endParaRPr lang="en-US"/>
          </a:p>
        </p:txBody>
      </p:sp>
      <p:pic>
        <p:nvPicPr>
          <p:cNvPr id="3" name="Picture 2">
            <a:extLst>
              <a:ext uri="{FF2B5EF4-FFF2-40B4-BE49-F238E27FC236}">
                <a16:creationId xmlns:a16="http://schemas.microsoft.com/office/drawing/2014/main" id="{E4DE283F-8D64-529D-B535-DF2C102D7EE0}"/>
              </a:ext>
            </a:extLst>
          </p:cNvPr>
          <p:cNvPicPr>
            <a:picLocks noChangeAspect="1"/>
          </p:cNvPicPr>
          <p:nvPr/>
        </p:nvPicPr>
        <p:blipFill rotWithShape="1">
          <a:blip r:embed="rId2"/>
          <a:srcRect b="16953"/>
          <a:stretch/>
        </p:blipFill>
        <p:spPr>
          <a:xfrm>
            <a:off x="448181" y="1591018"/>
            <a:ext cx="7647241" cy="5111534"/>
          </a:xfrm>
          <a:prstGeom prst="rect">
            <a:avLst/>
          </a:prstGeom>
        </p:spPr>
      </p:pic>
      <p:sp>
        <p:nvSpPr>
          <p:cNvPr id="5" name="TextBox 4">
            <a:extLst>
              <a:ext uri="{FF2B5EF4-FFF2-40B4-BE49-F238E27FC236}">
                <a16:creationId xmlns:a16="http://schemas.microsoft.com/office/drawing/2014/main" id="{A0D92579-B472-3075-92A8-54BB22AA938E}"/>
              </a:ext>
            </a:extLst>
          </p:cNvPr>
          <p:cNvSpPr txBox="1"/>
          <p:nvPr/>
        </p:nvSpPr>
        <p:spPr>
          <a:xfrm>
            <a:off x="8512865" y="1769166"/>
            <a:ext cx="3404816" cy="2031325"/>
          </a:xfrm>
          <a:prstGeom prst="rect">
            <a:avLst/>
          </a:prstGeom>
          <a:noFill/>
        </p:spPr>
        <p:txBody>
          <a:bodyPr wrap="square" rtlCol="0">
            <a:spAutoFit/>
          </a:bodyPr>
          <a:lstStyle/>
          <a:p>
            <a:r>
              <a:rPr lang="en-US" b="0" i="0" dirty="0">
                <a:solidFill>
                  <a:srgbClr val="7F7F7F"/>
                </a:solidFill>
                <a:effectLst/>
                <a:latin typeface="Roboto" panose="02000000000000000000" pitchFamily="2" charset="0"/>
              </a:rPr>
              <a:t>OECD (2020), </a:t>
            </a:r>
            <a:r>
              <a:rPr lang="en-US" b="0" i="1" dirty="0">
                <a:solidFill>
                  <a:srgbClr val="7F7F7F"/>
                </a:solidFill>
                <a:effectLst/>
                <a:latin typeface="Roboto" panose="02000000000000000000" pitchFamily="2" charset="0"/>
              </a:rPr>
              <a:t>Non-exhaust Particulate Emissions from Road Transport: An Ignored Environmental Policy Challenge</a:t>
            </a:r>
            <a:r>
              <a:rPr lang="en-US" b="0" i="0" dirty="0">
                <a:solidFill>
                  <a:srgbClr val="7F7F7F"/>
                </a:solidFill>
                <a:effectLst/>
                <a:latin typeface="Roboto" panose="02000000000000000000" pitchFamily="2" charset="0"/>
              </a:rPr>
              <a:t>, OECD Publishing, Paris, </a:t>
            </a:r>
            <a:r>
              <a:rPr lang="en-US" b="0" i="0" u="none" strike="noStrike" dirty="0">
                <a:solidFill>
                  <a:srgbClr val="0068B6"/>
                </a:solidFill>
                <a:effectLst/>
                <a:latin typeface="Roboto" panose="02000000000000000000" pitchFamily="2" charset="0"/>
                <a:hlinkClick r:id="rId3"/>
              </a:rPr>
              <a:t>https://doi.org/10.1787/4a4dc6ca-en</a:t>
            </a:r>
            <a:r>
              <a:rPr lang="en-US" b="0" i="0" dirty="0">
                <a:solidFill>
                  <a:srgbClr val="7F7F7F"/>
                </a:solidFill>
                <a:effectLst/>
                <a:latin typeface="Roboto" panose="02000000000000000000" pitchFamily="2" charset="0"/>
              </a:rPr>
              <a:t>.</a:t>
            </a:r>
          </a:p>
        </p:txBody>
      </p:sp>
    </p:spTree>
    <p:extLst>
      <p:ext uri="{BB962C8B-B14F-4D97-AF65-F5344CB8AC3E}">
        <p14:creationId xmlns:p14="http://schemas.microsoft.com/office/powerpoint/2010/main" val="3221710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4D80-0A5E-ABFE-3240-95946BFC1928}"/>
              </a:ext>
            </a:extLst>
          </p:cNvPr>
          <p:cNvSpPr>
            <a:spLocks noGrp="1"/>
          </p:cNvSpPr>
          <p:nvPr>
            <p:ph type="title"/>
          </p:nvPr>
        </p:nvSpPr>
        <p:spPr/>
        <p:txBody>
          <a:bodyPr>
            <a:normAutofit fontScale="90000"/>
          </a:bodyPr>
          <a:lstStyle/>
          <a:p>
            <a:r>
              <a:rPr lang="en-US" dirty="0"/>
              <a:t>Chemical Composition and Source Tracers</a:t>
            </a:r>
          </a:p>
        </p:txBody>
      </p:sp>
      <p:sp>
        <p:nvSpPr>
          <p:cNvPr id="4" name="Slide Number Placeholder 3">
            <a:extLst>
              <a:ext uri="{FF2B5EF4-FFF2-40B4-BE49-F238E27FC236}">
                <a16:creationId xmlns:a16="http://schemas.microsoft.com/office/drawing/2014/main" id="{5365A0E4-27F7-510C-BFF5-32EBA6D6C5AE}"/>
              </a:ext>
            </a:extLst>
          </p:cNvPr>
          <p:cNvSpPr>
            <a:spLocks noGrp="1"/>
          </p:cNvSpPr>
          <p:nvPr>
            <p:ph type="sldNum" sz="quarter" idx="12"/>
          </p:nvPr>
        </p:nvSpPr>
        <p:spPr/>
        <p:txBody>
          <a:bodyPr/>
          <a:lstStyle/>
          <a:p>
            <a:fld id="{CDFA65B0-F01E-436A-9184-DF59B4F508B6}" type="slidenum">
              <a:rPr lang="en-US" smtClean="0"/>
              <a:pPr/>
              <a:t>6</a:t>
            </a:fld>
            <a:endParaRPr lang="en-US"/>
          </a:p>
        </p:txBody>
      </p:sp>
      <p:pic>
        <p:nvPicPr>
          <p:cNvPr id="6" name="Picture 5">
            <a:extLst>
              <a:ext uri="{FF2B5EF4-FFF2-40B4-BE49-F238E27FC236}">
                <a16:creationId xmlns:a16="http://schemas.microsoft.com/office/drawing/2014/main" id="{ECC10BD4-F4BF-1F94-4AEC-43E3875EFC2C}"/>
              </a:ext>
            </a:extLst>
          </p:cNvPr>
          <p:cNvPicPr>
            <a:picLocks noChangeAspect="1"/>
          </p:cNvPicPr>
          <p:nvPr/>
        </p:nvPicPr>
        <p:blipFill>
          <a:blip r:embed="rId2"/>
          <a:stretch>
            <a:fillRect/>
          </a:stretch>
        </p:blipFill>
        <p:spPr>
          <a:xfrm>
            <a:off x="1086678" y="1833085"/>
            <a:ext cx="9693290" cy="3191830"/>
          </a:xfrm>
          <a:prstGeom prst="rect">
            <a:avLst/>
          </a:prstGeom>
        </p:spPr>
      </p:pic>
      <p:grpSp>
        <p:nvGrpSpPr>
          <p:cNvPr id="10" name="Group 9">
            <a:extLst>
              <a:ext uri="{FF2B5EF4-FFF2-40B4-BE49-F238E27FC236}">
                <a16:creationId xmlns:a16="http://schemas.microsoft.com/office/drawing/2014/main" id="{38F85BDF-9687-1498-CB95-8BE5E1746C86}"/>
              </a:ext>
            </a:extLst>
          </p:cNvPr>
          <p:cNvGrpSpPr/>
          <p:nvPr/>
        </p:nvGrpSpPr>
        <p:grpSpPr>
          <a:xfrm>
            <a:off x="1086678" y="5183257"/>
            <a:ext cx="7466459" cy="1063486"/>
            <a:chOff x="-3218547" y="4638740"/>
            <a:chExt cx="6931554" cy="838508"/>
          </a:xfrm>
        </p:grpSpPr>
        <p:pic>
          <p:nvPicPr>
            <p:cNvPr id="8" name="Picture 7">
              <a:extLst>
                <a:ext uri="{FF2B5EF4-FFF2-40B4-BE49-F238E27FC236}">
                  <a16:creationId xmlns:a16="http://schemas.microsoft.com/office/drawing/2014/main" id="{D584A676-0FF3-8C5A-B770-8F45E4CE34E8}"/>
                </a:ext>
              </a:extLst>
            </p:cNvPr>
            <p:cNvPicPr>
              <a:picLocks noChangeAspect="1"/>
            </p:cNvPicPr>
            <p:nvPr/>
          </p:nvPicPr>
          <p:blipFill rotWithShape="1">
            <a:blip r:embed="rId3"/>
            <a:srcRect b="59702"/>
            <a:stretch/>
          </p:blipFill>
          <p:spPr>
            <a:xfrm>
              <a:off x="-3218547" y="4638740"/>
              <a:ext cx="4653998" cy="821858"/>
            </a:xfrm>
            <a:prstGeom prst="rect">
              <a:avLst/>
            </a:prstGeom>
          </p:spPr>
        </p:pic>
        <p:pic>
          <p:nvPicPr>
            <p:cNvPr id="9" name="Picture 8">
              <a:extLst>
                <a:ext uri="{FF2B5EF4-FFF2-40B4-BE49-F238E27FC236}">
                  <a16:creationId xmlns:a16="http://schemas.microsoft.com/office/drawing/2014/main" id="{3DE3F40C-A5AD-E9D4-69AA-F27394BEAA91}"/>
                </a:ext>
              </a:extLst>
            </p:cNvPr>
            <p:cNvPicPr>
              <a:picLocks noChangeAspect="1"/>
            </p:cNvPicPr>
            <p:nvPr/>
          </p:nvPicPr>
          <p:blipFill rotWithShape="1">
            <a:blip r:embed="rId3"/>
            <a:srcRect t="56137"/>
            <a:stretch/>
          </p:blipFill>
          <p:spPr>
            <a:xfrm>
              <a:off x="-649357" y="4638740"/>
              <a:ext cx="4362364" cy="838508"/>
            </a:xfrm>
            <a:prstGeom prst="rect">
              <a:avLst/>
            </a:prstGeom>
          </p:spPr>
        </p:pic>
      </p:grpSp>
    </p:spTree>
    <p:extLst>
      <p:ext uri="{BB962C8B-B14F-4D97-AF65-F5344CB8AC3E}">
        <p14:creationId xmlns:p14="http://schemas.microsoft.com/office/powerpoint/2010/main" val="1748685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82545-A2B0-8EF4-F233-79D19EB0FD01}"/>
              </a:ext>
            </a:extLst>
          </p:cNvPr>
          <p:cNvSpPr>
            <a:spLocks noGrp="1"/>
          </p:cNvSpPr>
          <p:nvPr>
            <p:ph type="title"/>
          </p:nvPr>
        </p:nvSpPr>
        <p:spPr/>
        <p:txBody>
          <a:bodyPr>
            <a:normAutofit/>
          </a:bodyPr>
          <a:lstStyle/>
          <a:p>
            <a:r>
              <a:rPr lang="en-US" dirty="0"/>
              <a:t>Non-Exhaust PM Size Distribution</a:t>
            </a:r>
          </a:p>
        </p:txBody>
      </p:sp>
      <p:sp>
        <p:nvSpPr>
          <p:cNvPr id="3" name="Content Placeholder 2">
            <a:extLst>
              <a:ext uri="{FF2B5EF4-FFF2-40B4-BE49-F238E27FC236}">
                <a16:creationId xmlns:a16="http://schemas.microsoft.com/office/drawing/2014/main" id="{BB714EE0-AC94-7437-DE38-0C0B22EE3FF7}"/>
              </a:ext>
            </a:extLst>
          </p:cNvPr>
          <p:cNvSpPr>
            <a:spLocks noGrp="1"/>
          </p:cNvSpPr>
          <p:nvPr>
            <p:ph sz="half" idx="1"/>
          </p:nvPr>
        </p:nvSpPr>
        <p:spPr>
          <a:xfrm>
            <a:off x="609602" y="1773936"/>
            <a:ext cx="3947489" cy="4623816"/>
          </a:xfrm>
        </p:spPr>
        <p:txBody>
          <a:bodyPr>
            <a:normAutofit fontScale="92500" lnSpcReduction="10000"/>
          </a:bodyPr>
          <a:lstStyle/>
          <a:p>
            <a:r>
              <a:rPr lang="en-US" dirty="0"/>
              <a:t>Larger size fractions (coarse, PM</a:t>
            </a:r>
            <a:r>
              <a:rPr lang="en-US" baseline="-25000" dirty="0"/>
              <a:t>10</a:t>
            </a:r>
            <a:r>
              <a:rPr lang="en-US" dirty="0"/>
              <a:t>)</a:t>
            </a:r>
          </a:p>
          <a:p>
            <a:r>
              <a:rPr lang="en-US" dirty="0"/>
              <a:t>Recent studies showing smaller size ranges too (UFP to PM</a:t>
            </a:r>
            <a:r>
              <a:rPr lang="en-US" baseline="-25000" dirty="0"/>
              <a:t>2.5</a:t>
            </a:r>
            <a:r>
              <a:rPr lang="en-US" dirty="0"/>
              <a:t>) </a:t>
            </a:r>
          </a:p>
          <a:p>
            <a:r>
              <a:rPr lang="en-US" dirty="0"/>
              <a:t>Why does this matter?</a:t>
            </a:r>
          </a:p>
          <a:p>
            <a:pPr lvl="1"/>
            <a:r>
              <a:rPr lang="en-US" dirty="0"/>
              <a:t>Residence time in air, fate and transport, spatial gradients</a:t>
            </a:r>
          </a:p>
          <a:p>
            <a:pPr lvl="1"/>
            <a:r>
              <a:rPr lang="en-US" dirty="0"/>
              <a:t>Inhalation exposure potential</a:t>
            </a:r>
          </a:p>
        </p:txBody>
      </p:sp>
      <p:sp>
        <p:nvSpPr>
          <p:cNvPr id="4" name="Slide Number Placeholder 3">
            <a:extLst>
              <a:ext uri="{FF2B5EF4-FFF2-40B4-BE49-F238E27FC236}">
                <a16:creationId xmlns:a16="http://schemas.microsoft.com/office/drawing/2014/main" id="{C7333D42-0F0A-FCAC-0E52-38F42BDD8F55}"/>
              </a:ext>
            </a:extLst>
          </p:cNvPr>
          <p:cNvSpPr>
            <a:spLocks noGrp="1"/>
          </p:cNvSpPr>
          <p:nvPr>
            <p:ph type="sldNum" sz="quarter" idx="12"/>
          </p:nvPr>
        </p:nvSpPr>
        <p:spPr/>
        <p:txBody>
          <a:bodyPr/>
          <a:lstStyle/>
          <a:p>
            <a:fld id="{CDFA65B0-F01E-436A-9184-DF59B4F508B6}" type="slidenum">
              <a:rPr lang="en-US" smtClean="0"/>
              <a:pPr/>
              <a:t>7</a:t>
            </a:fld>
            <a:endParaRPr lang="en-US"/>
          </a:p>
        </p:txBody>
      </p:sp>
      <p:pic>
        <p:nvPicPr>
          <p:cNvPr id="9" name="Picture 8">
            <a:extLst>
              <a:ext uri="{FF2B5EF4-FFF2-40B4-BE49-F238E27FC236}">
                <a16:creationId xmlns:a16="http://schemas.microsoft.com/office/drawing/2014/main" id="{AE519692-7BBE-CCBA-7098-50BF9DF7D791}"/>
              </a:ext>
            </a:extLst>
          </p:cNvPr>
          <p:cNvPicPr>
            <a:picLocks noChangeAspect="1"/>
          </p:cNvPicPr>
          <p:nvPr/>
        </p:nvPicPr>
        <p:blipFill>
          <a:blip r:embed="rId2"/>
          <a:stretch>
            <a:fillRect/>
          </a:stretch>
        </p:blipFill>
        <p:spPr>
          <a:xfrm>
            <a:off x="4706244" y="1522266"/>
            <a:ext cx="6876154" cy="3395216"/>
          </a:xfrm>
          <a:prstGeom prst="rect">
            <a:avLst/>
          </a:prstGeom>
          <a:ln>
            <a:noFill/>
          </a:ln>
          <a:effectLst/>
        </p:spPr>
      </p:pic>
      <p:pic>
        <p:nvPicPr>
          <p:cNvPr id="10" name="Picture 9">
            <a:extLst>
              <a:ext uri="{FF2B5EF4-FFF2-40B4-BE49-F238E27FC236}">
                <a16:creationId xmlns:a16="http://schemas.microsoft.com/office/drawing/2014/main" id="{690D01D5-ACFE-AEF3-8CEC-363CB5D9E382}"/>
              </a:ext>
            </a:extLst>
          </p:cNvPr>
          <p:cNvPicPr>
            <a:picLocks noChangeAspect="1"/>
          </p:cNvPicPr>
          <p:nvPr/>
        </p:nvPicPr>
        <p:blipFill>
          <a:blip r:embed="rId3"/>
          <a:stretch>
            <a:fillRect/>
          </a:stretch>
        </p:blipFill>
        <p:spPr>
          <a:xfrm>
            <a:off x="4706244" y="4923465"/>
            <a:ext cx="4463912" cy="1076882"/>
          </a:xfrm>
          <a:prstGeom prst="rect">
            <a:avLst/>
          </a:prstGeom>
        </p:spPr>
      </p:pic>
      <p:sp>
        <p:nvSpPr>
          <p:cNvPr id="14" name="Rectangle 13">
            <a:extLst>
              <a:ext uri="{FF2B5EF4-FFF2-40B4-BE49-F238E27FC236}">
                <a16:creationId xmlns:a16="http://schemas.microsoft.com/office/drawing/2014/main" id="{BAE3FDAA-8568-B6C6-067C-C6A3C19B95C9}"/>
              </a:ext>
            </a:extLst>
          </p:cNvPr>
          <p:cNvSpPr/>
          <p:nvPr/>
        </p:nvSpPr>
        <p:spPr>
          <a:xfrm>
            <a:off x="9301299" y="1498678"/>
            <a:ext cx="2734757" cy="3395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5E4699B-21FD-80E0-63A2-70F7D0B4BA13}"/>
              </a:ext>
            </a:extLst>
          </p:cNvPr>
          <p:cNvGrpSpPr/>
          <p:nvPr/>
        </p:nvGrpSpPr>
        <p:grpSpPr>
          <a:xfrm>
            <a:off x="8870674" y="2638839"/>
            <a:ext cx="3112960" cy="3758913"/>
            <a:chOff x="6878771" y="1529484"/>
            <a:chExt cx="4010439" cy="5046012"/>
          </a:xfrm>
        </p:grpSpPr>
        <p:pic>
          <p:nvPicPr>
            <p:cNvPr id="12" name="Picture 2">
              <a:extLst>
                <a:ext uri="{FF2B5EF4-FFF2-40B4-BE49-F238E27FC236}">
                  <a16:creationId xmlns:a16="http://schemas.microsoft.com/office/drawing/2014/main" id="{2CA1FFA3-A605-2329-587A-39A33FD87309}"/>
                </a:ext>
              </a:extLst>
            </p:cNvPr>
            <p:cNvPicPr>
              <a:picLocks noChangeAspect="1" noChangeArrowheads="1"/>
            </p:cNvPicPr>
            <p:nvPr/>
          </p:nvPicPr>
          <p:blipFill>
            <a:blip r:embed="rId4"/>
            <a:stretch>
              <a:fillRect/>
            </a:stretch>
          </p:blipFill>
          <p:spPr bwMode="auto">
            <a:xfrm>
              <a:off x="6909483" y="1529484"/>
              <a:ext cx="3949017" cy="4645902"/>
            </a:xfrm>
            <a:prstGeom prst="rect">
              <a:avLst/>
            </a:prstGeom>
            <a:noFill/>
          </p:spPr>
        </p:pic>
        <p:sp>
          <p:nvSpPr>
            <p:cNvPr id="13" name="TextBox 12">
              <a:extLst>
                <a:ext uri="{FF2B5EF4-FFF2-40B4-BE49-F238E27FC236}">
                  <a16:creationId xmlns:a16="http://schemas.microsoft.com/office/drawing/2014/main" id="{77827EB2-195C-39AE-9FD9-DB7460604AD0}"/>
                </a:ext>
              </a:extLst>
            </p:cNvPr>
            <p:cNvSpPr txBox="1"/>
            <p:nvPr/>
          </p:nvSpPr>
          <p:spPr>
            <a:xfrm>
              <a:off x="6878771" y="6175386"/>
              <a:ext cx="4010439" cy="400110"/>
            </a:xfrm>
            <a:prstGeom prst="rect">
              <a:avLst/>
            </a:prstGeom>
            <a:noFill/>
          </p:spPr>
          <p:txBody>
            <a:bodyPr wrap="square" rtlCol="0">
              <a:spAutoFit/>
            </a:bodyPr>
            <a:lstStyle/>
            <a:p>
              <a:r>
                <a:rPr lang="en-US" sz="2000" dirty="0"/>
                <a:t>Roy and Milton, 2004</a:t>
              </a:r>
            </a:p>
          </p:txBody>
        </p:sp>
      </p:grpSp>
    </p:spTree>
    <p:extLst>
      <p:ext uri="{BB962C8B-B14F-4D97-AF65-F5344CB8AC3E}">
        <p14:creationId xmlns:p14="http://schemas.microsoft.com/office/powerpoint/2010/main" val="351229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6ABC-3EC8-09D4-3B06-3F172625B9A7}"/>
              </a:ext>
            </a:extLst>
          </p:cNvPr>
          <p:cNvSpPr>
            <a:spLocks noGrp="1"/>
          </p:cNvSpPr>
          <p:nvPr>
            <p:ph type="title"/>
          </p:nvPr>
        </p:nvSpPr>
        <p:spPr/>
        <p:txBody>
          <a:bodyPr/>
          <a:lstStyle/>
          <a:p>
            <a:r>
              <a:rPr lang="en-US" dirty="0"/>
              <a:t>Trends</a:t>
            </a:r>
          </a:p>
        </p:txBody>
      </p:sp>
      <p:sp>
        <p:nvSpPr>
          <p:cNvPr id="3" name="Content Placeholder 2">
            <a:extLst>
              <a:ext uri="{FF2B5EF4-FFF2-40B4-BE49-F238E27FC236}">
                <a16:creationId xmlns:a16="http://schemas.microsoft.com/office/drawing/2014/main" id="{436EBCDB-6092-02E6-0EF0-A9F598CE66ED}"/>
              </a:ext>
            </a:extLst>
          </p:cNvPr>
          <p:cNvSpPr>
            <a:spLocks noGrp="1"/>
          </p:cNvSpPr>
          <p:nvPr>
            <p:ph sz="half" idx="1"/>
          </p:nvPr>
        </p:nvSpPr>
        <p:spPr/>
        <p:txBody>
          <a:bodyPr/>
          <a:lstStyle/>
          <a:p>
            <a:r>
              <a:rPr lang="en-US" dirty="0"/>
              <a:t>Studies in US and EU showing decreases in exhaust emissions but increases in non-exhaust emissions</a:t>
            </a:r>
          </a:p>
          <a:p>
            <a:pPr lvl="1"/>
            <a:r>
              <a:rPr lang="en-US" i="1" dirty="0"/>
              <a:t>Relative</a:t>
            </a:r>
            <a:r>
              <a:rPr lang="en-US" dirty="0"/>
              <a:t> contribution of non-exhaust to total </a:t>
            </a:r>
            <a:r>
              <a:rPr lang="en-US" i="1" dirty="0"/>
              <a:t>increasing</a:t>
            </a:r>
          </a:p>
          <a:p>
            <a:pPr lvl="1"/>
            <a:r>
              <a:rPr lang="en-US" dirty="0"/>
              <a:t>Newer materials, regenerative braking in hybrids and EVs </a:t>
            </a:r>
            <a:r>
              <a:rPr lang="en-US" dirty="0">
                <a:latin typeface="Arial" panose="020B0604020202020204" pitchFamily="34" charset="0"/>
                <a:cs typeface="Arial" panose="020B0604020202020204" pitchFamily="34" charset="0"/>
              </a:rPr>
              <a:t>↓ </a:t>
            </a:r>
            <a:r>
              <a:rPr lang="en-US" dirty="0"/>
              <a:t>brake wear, but cars heavier, VMT </a:t>
            </a:r>
            <a:r>
              <a:rPr lang="en-US" dirty="0">
                <a:latin typeface="Arial" panose="020B0604020202020204" pitchFamily="34" charset="0"/>
                <a:cs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AA21356B-9690-602A-2677-367C8442C89E}"/>
              </a:ext>
            </a:extLst>
          </p:cNvPr>
          <p:cNvSpPr>
            <a:spLocks noGrp="1"/>
          </p:cNvSpPr>
          <p:nvPr>
            <p:ph type="sldNum" sz="quarter" idx="12"/>
          </p:nvPr>
        </p:nvSpPr>
        <p:spPr/>
        <p:txBody>
          <a:bodyPr/>
          <a:lstStyle/>
          <a:p>
            <a:fld id="{CDFA65B0-F01E-436A-9184-DF59B4F508B6}" type="slidenum">
              <a:rPr lang="en-US" smtClean="0"/>
              <a:pPr/>
              <a:t>8</a:t>
            </a:fld>
            <a:endParaRPr lang="en-US"/>
          </a:p>
        </p:txBody>
      </p:sp>
      <p:pic>
        <p:nvPicPr>
          <p:cNvPr id="6" name="Picture 5">
            <a:extLst>
              <a:ext uri="{FF2B5EF4-FFF2-40B4-BE49-F238E27FC236}">
                <a16:creationId xmlns:a16="http://schemas.microsoft.com/office/drawing/2014/main" id="{14F4711F-3837-82A5-CE66-512CDF4A65B5}"/>
              </a:ext>
            </a:extLst>
          </p:cNvPr>
          <p:cNvPicPr>
            <a:picLocks noChangeAspect="1"/>
          </p:cNvPicPr>
          <p:nvPr/>
        </p:nvPicPr>
        <p:blipFill>
          <a:blip r:embed="rId2"/>
          <a:stretch>
            <a:fillRect/>
          </a:stretch>
        </p:blipFill>
        <p:spPr>
          <a:xfrm>
            <a:off x="5976951" y="2044471"/>
            <a:ext cx="5940730" cy="3524431"/>
          </a:xfrm>
          <a:prstGeom prst="rect">
            <a:avLst/>
          </a:prstGeom>
        </p:spPr>
      </p:pic>
      <p:sp>
        <p:nvSpPr>
          <p:cNvPr id="8" name="TextBox 7">
            <a:extLst>
              <a:ext uri="{FF2B5EF4-FFF2-40B4-BE49-F238E27FC236}">
                <a16:creationId xmlns:a16="http://schemas.microsoft.com/office/drawing/2014/main" id="{8BA16C5C-32EF-7233-8D5E-CEB5217E7961}"/>
              </a:ext>
            </a:extLst>
          </p:cNvPr>
          <p:cNvSpPr txBox="1"/>
          <p:nvPr/>
        </p:nvSpPr>
        <p:spPr>
          <a:xfrm>
            <a:off x="6950764" y="5660161"/>
            <a:ext cx="4843197" cy="646331"/>
          </a:xfrm>
          <a:prstGeom prst="rect">
            <a:avLst/>
          </a:prstGeom>
          <a:noFill/>
        </p:spPr>
        <p:txBody>
          <a:bodyPr wrap="square" rtlCol="0">
            <a:spAutoFit/>
          </a:bodyPr>
          <a:lstStyle/>
          <a:p>
            <a:r>
              <a:rPr lang="en-US" sz="1200" b="0" i="0" dirty="0">
                <a:solidFill>
                  <a:srgbClr val="7F7F7F"/>
                </a:solidFill>
                <a:effectLst/>
                <a:latin typeface="Roboto" panose="02000000000000000000" pitchFamily="2" charset="0"/>
              </a:rPr>
              <a:t>OECD (2020), </a:t>
            </a:r>
            <a:r>
              <a:rPr lang="en-US" sz="1200" b="0" i="1" dirty="0">
                <a:solidFill>
                  <a:srgbClr val="7F7F7F"/>
                </a:solidFill>
                <a:effectLst/>
                <a:latin typeface="Roboto" panose="02000000000000000000" pitchFamily="2" charset="0"/>
              </a:rPr>
              <a:t>Non-exhaust Particulate Emissions from Road Transport: An Ignored Environmental Policy Challenge</a:t>
            </a:r>
            <a:r>
              <a:rPr lang="en-US" sz="1200" b="0" i="0" dirty="0">
                <a:solidFill>
                  <a:srgbClr val="7F7F7F"/>
                </a:solidFill>
                <a:effectLst/>
                <a:latin typeface="Roboto" panose="02000000000000000000" pitchFamily="2" charset="0"/>
              </a:rPr>
              <a:t>, OECD Publishing, Paris, </a:t>
            </a:r>
            <a:r>
              <a:rPr lang="en-US" sz="1200" b="0" i="0" u="none" strike="noStrike" dirty="0">
                <a:solidFill>
                  <a:srgbClr val="0068B6"/>
                </a:solidFill>
                <a:effectLst/>
                <a:latin typeface="Roboto" panose="02000000000000000000" pitchFamily="2" charset="0"/>
                <a:hlinkClick r:id="rId3"/>
              </a:rPr>
              <a:t>https://doi.org/10.1787/4a4dc6ca-en</a:t>
            </a:r>
            <a:r>
              <a:rPr lang="en-US" sz="1200" b="0" i="0" dirty="0">
                <a:solidFill>
                  <a:srgbClr val="7F7F7F"/>
                </a:solidFill>
                <a:effectLst/>
                <a:latin typeface="Roboto" panose="02000000000000000000" pitchFamily="2" charset="0"/>
              </a:rPr>
              <a:t>.</a:t>
            </a:r>
          </a:p>
        </p:txBody>
      </p:sp>
    </p:spTree>
    <p:extLst>
      <p:ext uri="{BB962C8B-B14F-4D97-AF65-F5344CB8AC3E}">
        <p14:creationId xmlns:p14="http://schemas.microsoft.com/office/powerpoint/2010/main" val="1089796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ECEE-721E-7CAF-9483-C27CE79EC6AC}"/>
              </a:ext>
            </a:extLst>
          </p:cNvPr>
          <p:cNvSpPr>
            <a:spLocks noGrp="1"/>
          </p:cNvSpPr>
          <p:nvPr>
            <p:ph type="title"/>
          </p:nvPr>
        </p:nvSpPr>
        <p:spPr/>
        <p:txBody>
          <a:bodyPr/>
          <a:lstStyle/>
          <a:p>
            <a:r>
              <a:rPr lang="en-US" dirty="0"/>
              <a:t>Trends</a:t>
            </a:r>
          </a:p>
        </p:txBody>
      </p:sp>
      <p:sp>
        <p:nvSpPr>
          <p:cNvPr id="3" name="Content Placeholder 2">
            <a:extLst>
              <a:ext uri="{FF2B5EF4-FFF2-40B4-BE49-F238E27FC236}">
                <a16:creationId xmlns:a16="http://schemas.microsoft.com/office/drawing/2014/main" id="{A81F2098-582E-152D-9706-FBD4480342F4}"/>
              </a:ext>
            </a:extLst>
          </p:cNvPr>
          <p:cNvSpPr>
            <a:spLocks noGrp="1"/>
          </p:cNvSpPr>
          <p:nvPr>
            <p:ph sz="half" idx="1"/>
          </p:nvPr>
        </p:nvSpPr>
        <p:spPr>
          <a:xfrm>
            <a:off x="609600" y="1773936"/>
            <a:ext cx="4275483" cy="4623816"/>
          </a:xfrm>
        </p:spPr>
        <p:txBody>
          <a:bodyPr/>
          <a:lstStyle/>
          <a:p>
            <a:r>
              <a:rPr lang="en-US" dirty="0"/>
              <a:t>Farahani et al, </a:t>
            </a:r>
            <a:r>
              <a:rPr lang="en-US" i="1" dirty="0"/>
              <a:t>Atm Env</a:t>
            </a:r>
            <a:r>
              <a:rPr lang="en-US" dirty="0"/>
              <a:t> 2021</a:t>
            </a:r>
          </a:p>
          <a:p>
            <a:pPr lvl="1"/>
            <a:r>
              <a:rPr lang="en-US" dirty="0">
                <a:latin typeface="Arial" panose="020B0604020202020204" pitchFamily="34" charset="0"/>
                <a:cs typeface="Arial" panose="020B0604020202020204" pitchFamily="34" charset="0"/>
              </a:rPr>
              <a:t>Combustion sources overall (incl. vehicular exhaust) ↓ 2005-2018</a:t>
            </a:r>
          </a:p>
          <a:p>
            <a:pPr lvl="1"/>
            <a:r>
              <a:rPr lang="en-US" dirty="0"/>
              <a:t>Road dust resuspension </a:t>
            </a:r>
            <a:r>
              <a:rPr lang="en-US" dirty="0">
                <a:latin typeface="Arial" panose="020B0604020202020204" pitchFamily="34" charset="0"/>
                <a:cs typeface="Arial" panose="020B0604020202020204" pitchFamily="34" charset="0"/>
              </a:rPr>
              <a:t>↑ in LA 2013-2018</a:t>
            </a:r>
          </a:p>
          <a:p>
            <a:pPr marL="457200" lvl="1" indent="0">
              <a:buNone/>
            </a:pPr>
            <a:endParaRPr lang="en-US" dirty="0"/>
          </a:p>
        </p:txBody>
      </p:sp>
      <p:sp>
        <p:nvSpPr>
          <p:cNvPr id="5" name="Slide Number Placeholder 4">
            <a:extLst>
              <a:ext uri="{FF2B5EF4-FFF2-40B4-BE49-F238E27FC236}">
                <a16:creationId xmlns:a16="http://schemas.microsoft.com/office/drawing/2014/main" id="{34BA465F-A42C-365F-DED6-B45E026B4AEE}"/>
              </a:ext>
            </a:extLst>
          </p:cNvPr>
          <p:cNvSpPr>
            <a:spLocks noGrp="1"/>
          </p:cNvSpPr>
          <p:nvPr>
            <p:ph type="sldNum" sz="quarter" idx="12"/>
          </p:nvPr>
        </p:nvSpPr>
        <p:spPr/>
        <p:txBody>
          <a:bodyPr/>
          <a:lstStyle/>
          <a:p>
            <a:fld id="{CDFA65B0-F01E-436A-9184-DF59B4F508B6}" type="slidenum">
              <a:rPr lang="en-US" smtClean="0"/>
              <a:pPr/>
              <a:t>9</a:t>
            </a:fld>
            <a:endParaRPr lang="en-US"/>
          </a:p>
        </p:txBody>
      </p:sp>
      <p:pic>
        <p:nvPicPr>
          <p:cNvPr id="7" name="Picture 6">
            <a:extLst>
              <a:ext uri="{FF2B5EF4-FFF2-40B4-BE49-F238E27FC236}">
                <a16:creationId xmlns:a16="http://schemas.microsoft.com/office/drawing/2014/main" id="{F673E95C-31C7-40CF-CCA8-470D4C694C2C}"/>
              </a:ext>
            </a:extLst>
          </p:cNvPr>
          <p:cNvPicPr>
            <a:picLocks noChangeAspect="1"/>
          </p:cNvPicPr>
          <p:nvPr/>
        </p:nvPicPr>
        <p:blipFill>
          <a:blip r:embed="rId2"/>
          <a:stretch>
            <a:fillRect/>
          </a:stretch>
        </p:blipFill>
        <p:spPr>
          <a:xfrm>
            <a:off x="5971959" y="2208540"/>
            <a:ext cx="5388468" cy="3402864"/>
          </a:xfrm>
          <a:prstGeom prst="rect">
            <a:avLst/>
          </a:prstGeom>
        </p:spPr>
      </p:pic>
      <p:sp>
        <p:nvSpPr>
          <p:cNvPr id="8" name="TextBox 7">
            <a:extLst>
              <a:ext uri="{FF2B5EF4-FFF2-40B4-BE49-F238E27FC236}">
                <a16:creationId xmlns:a16="http://schemas.microsoft.com/office/drawing/2014/main" id="{2A063E46-2805-2E6E-5FAD-9E10E88232FE}"/>
              </a:ext>
            </a:extLst>
          </p:cNvPr>
          <p:cNvSpPr txBox="1"/>
          <p:nvPr/>
        </p:nvSpPr>
        <p:spPr>
          <a:xfrm>
            <a:off x="5690152" y="1627696"/>
            <a:ext cx="6318699" cy="646331"/>
          </a:xfrm>
          <a:prstGeom prst="rect">
            <a:avLst/>
          </a:prstGeom>
          <a:noFill/>
        </p:spPr>
        <p:txBody>
          <a:bodyPr wrap="square" rtlCol="0">
            <a:spAutoFit/>
          </a:bodyPr>
          <a:lstStyle/>
          <a:p>
            <a:pPr algn="ctr"/>
            <a:r>
              <a:rPr lang="en-US" dirty="0"/>
              <a:t>Relative contribution of tire wear source (blue) to Zn concentrations in Los Angeles, CA, 2005-2018</a:t>
            </a:r>
          </a:p>
        </p:txBody>
      </p:sp>
      <p:pic>
        <p:nvPicPr>
          <p:cNvPr id="10" name="Picture 9">
            <a:extLst>
              <a:ext uri="{FF2B5EF4-FFF2-40B4-BE49-F238E27FC236}">
                <a16:creationId xmlns:a16="http://schemas.microsoft.com/office/drawing/2014/main" id="{A744AAB4-6E19-A340-B7C8-9E05BBCFF8F2}"/>
              </a:ext>
            </a:extLst>
          </p:cNvPr>
          <p:cNvPicPr>
            <a:picLocks noChangeAspect="1"/>
          </p:cNvPicPr>
          <p:nvPr/>
        </p:nvPicPr>
        <p:blipFill>
          <a:blip r:embed="rId3"/>
          <a:stretch>
            <a:fillRect/>
          </a:stretch>
        </p:blipFill>
        <p:spPr>
          <a:xfrm>
            <a:off x="6096000" y="5528350"/>
            <a:ext cx="5428214" cy="383619"/>
          </a:xfrm>
          <a:prstGeom prst="rect">
            <a:avLst/>
          </a:prstGeom>
        </p:spPr>
      </p:pic>
      <p:pic>
        <p:nvPicPr>
          <p:cNvPr id="12" name="Picture 11">
            <a:extLst>
              <a:ext uri="{FF2B5EF4-FFF2-40B4-BE49-F238E27FC236}">
                <a16:creationId xmlns:a16="http://schemas.microsoft.com/office/drawing/2014/main" id="{82EE686E-CA0B-3C75-46EE-2EDC09FB2726}"/>
              </a:ext>
            </a:extLst>
          </p:cNvPr>
          <p:cNvPicPr>
            <a:picLocks noChangeAspect="1"/>
          </p:cNvPicPr>
          <p:nvPr/>
        </p:nvPicPr>
        <p:blipFill>
          <a:blip r:embed="rId4"/>
          <a:stretch>
            <a:fillRect/>
          </a:stretch>
        </p:blipFill>
        <p:spPr>
          <a:xfrm>
            <a:off x="428695" y="5340120"/>
            <a:ext cx="4999826" cy="713013"/>
          </a:xfrm>
          <a:prstGeom prst="rect">
            <a:avLst/>
          </a:prstGeom>
        </p:spPr>
      </p:pic>
      <p:pic>
        <p:nvPicPr>
          <p:cNvPr id="14" name="Picture 13">
            <a:extLst>
              <a:ext uri="{FF2B5EF4-FFF2-40B4-BE49-F238E27FC236}">
                <a16:creationId xmlns:a16="http://schemas.microsoft.com/office/drawing/2014/main" id="{C71ECBB1-5E4B-0E15-8DA7-3E22B810F5F7}"/>
              </a:ext>
            </a:extLst>
          </p:cNvPr>
          <p:cNvPicPr>
            <a:picLocks noChangeAspect="1"/>
          </p:cNvPicPr>
          <p:nvPr/>
        </p:nvPicPr>
        <p:blipFill>
          <a:blip r:embed="rId5"/>
          <a:stretch>
            <a:fillRect/>
          </a:stretch>
        </p:blipFill>
        <p:spPr>
          <a:xfrm>
            <a:off x="428695" y="6132380"/>
            <a:ext cx="3590305" cy="344619"/>
          </a:xfrm>
          <a:prstGeom prst="rect">
            <a:avLst/>
          </a:prstGeom>
        </p:spPr>
      </p:pic>
    </p:spTree>
    <p:extLst>
      <p:ext uri="{BB962C8B-B14F-4D97-AF65-F5344CB8AC3E}">
        <p14:creationId xmlns:p14="http://schemas.microsoft.com/office/powerpoint/2010/main" val="315745237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3">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Module">
  <a:themeElements>
    <a:clrScheme name="Trying blues">
      <a:dk1>
        <a:srgbClr val="0A455D"/>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Custom 3">
      <a:majorFont>
        <a:latin typeface="Roboto"/>
        <a:ea typeface=""/>
        <a:cs typeface=""/>
      </a:majorFont>
      <a:minorFont>
        <a:latin typeface="Roboto"/>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Office Theme">
  <a:themeElements>
    <a:clrScheme name="National Academies Office Colors">
      <a:dk1>
        <a:srgbClr val="3B3B3C"/>
      </a:dk1>
      <a:lt1>
        <a:sysClr val="window" lastClr="FFFFFF"/>
      </a:lt1>
      <a:dk2>
        <a:srgbClr val="211747"/>
      </a:dk2>
      <a:lt2>
        <a:srgbClr val="F3F1EB"/>
      </a:lt2>
      <a:accent1>
        <a:srgbClr val="211747"/>
      </a:accent1>
      <a:accent2>
        <a:srgbClr val="4148C2"/>
      </a:accent2>
      <a:accent3>
        <a:srgbClr val="E269A0"/>
      </a:accent3>
      <a:accent4>
        <a:srgbClr val="FEDA6C"/>
      </a:accent4>
      <a:accent5>
        <a:srgbClr val="7ADBF0"/>
      </a:accent5>
      <a:accent6>
        <a:srgbClr val="DCF9E5"/>
      </a:accent6>
      <a:hlink>
        <a:srgbClr val="0563C1"/>
      </a:hlink>
      <a:folHlink>
        <a:srgbClr val="954F72"/>
      </a:folHlink>
    </a:clrScheme>
    <a:fontScheme name="National Academies Office Fonts">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err="1" smtClean="0"/>
        </a:defPPr>
      </a:lstStyle>
    </a:txDef>
  </a:objectDefaults>
  <a:extraClrSchemeLst/>
  <a:extLst>
    <a:ext uri="{05A4C25C-085E-4340-85A3-A5531E510DB2}">
      <thm15:themeFamily xmlns:thm15="http://schemas.microsoft.com/office/thememl/2012/main" name="National Academies PPT" id="{5603DE5C-5C8F-F847-A415-82E7F7825A94}" vid="{E37FF712-3111-0F44-83D0-0408AE42B9F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4ad6f70-dca3-4ae0-b43b-be2341dfbfc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DD794BC6332449BDEBE742B3E61082" ma:contentTypeVersion="13" ma:contentTypeDescription="Create a new document." ma:contentTypeScope="" ma:versionID="7d795e60e4c7043ecdffe73ac500278f">
  <xsd:schema xmlns:xsd="http://www.w3.org/2001/XMLSchema" xmlns:xs="http://www.w3.org/2001/XMLSchema" xmlns:p="http://schemas.microsoft.com/office/2006/metadata/properties" xmlns:ns3="0b7a2d6d-a6f2-410e-8921-e88907a9fa37" xmlns:ns4="34ad6f70-dca3-4ae0-b43b-be2341dfbfce" targetNamespace="http://schemas.microsoft.com/office/2006/metadata/properties" ma:root="true" ma:fieldsID="ce98f01d2b41ceb1429b435e881c9d92" ns3:_="" ns4:_="">
    <xsd:import namespace="0b7a2d6d-a6f2-410e-8921-e88907a9fa37"/>
    <xsd:import namespace="34ad6f70-dca3-4ae0-b43b-be2341dfbfc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a2d6d-a6f2-410e-8921-e88907a9fa3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ad6f70-dca3-4ae0-b43b-be2341dfbfc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activity" ma:index="20"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C14547-CEF3-4E0A-87AC-2760457DEAF3}">
  <ds:schemaRefs>
    <ds:schemaRef ds:uri="0b7a2d6d-a6f2-410e-8921-e88907a9fa37"/>
    <ds:schemaRef ds:uri="http://schemas.microsoft.com/office/infopath/2007/PartnerControls"/>
    <ds:schemaRef ds:uri="http://schemas.microsoft.com/office/2006/metadata/properties"/>
    <ds:schemaRef ds:uri="34ad6f70-dca3-4ae0-b43b-be2341dfbfce"/>
    <ds:schemaRef ds:uri="http://schemas.microsoft.com/office/2006/documentManagement/types"/>
    <ds:schemaRef ds:uri="http://www.w3.org/XML/1998/namespace"/>
    <ds:schemaRef ds:uri="http://schemas.openxmlformats.org/package/2006/metadata/core-properties"/>
    <ds:schemaRef ds:uri="http://purl.org/dc/dcmitype/"/>
    <ds:schemaRef ds:uri="http://purl.org/dc/terms/"/>
    <ds:schemaRef ds:uri="http://purl.org/dc/elements/1.1/"/>
  </ds:schemaRefs>
</ds:datastoreItem>
</file>

<file path=customXml/itemProps2.xml><?xml version="1.0" encoding="utf-8"?>
<ds:datastoreItem xmlns:ds="http://schemas.openxmlformats.org/officeDocument/2006/customXml" ds:itemID="{F20F4173-C474-4DEC-A706-8FB1A7F87AD3}">
  <ds:schemaRefs>
    <ds:schemaRef ds:uri="http://schemas.microsoft.com/sharepoint/v3/contenttype/forms"/>
  </ds:schemaRefs>
</ds:datastoreItem>
</file>

<file path=customXml/itemProps3.xml><?xml version="1.0" encoding="utf-8"?>
<ds:datastoreItem xmlns:ds="http://schemas.openxmlformats.org/officeDocument/2006/customXml" ds:itemID="{D8CFFCEC-4E36-4FDC-84AF-FD3B07AB10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7a2d6d-a6f2-410e-8921-e88907a9fa37"/>
    <ds:schemaRef ds:uri="34ad6f70-dca3-4ae0-b43b-be2341dfbf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3256</TotalTime>
  <Words>1964</Words>
  <Application>Microsoft Office PowerPoint</Application>
  <PresentationFormat>Widescreen</PresentationFormat>
  <Paragraphs>240</Paragraphs>
  <Slides>28</Slides>
  <Notes>3</Notes>
  <HiddenSlides>2</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Arial</vt:lpstr>
      <vt:lpstr>Calibri</vt:lpstr>
      <vt:lpstr>Calibri Light</vt:lpstr>
      <vt:lpstr>Georgia</vt:lpstr>
      <vt:lpstr>Josefin Sans</vt:lpstr>
      <vt:lpstr>Roboto</vt:lpstr>
      <vt:lpstr>Times New Roman</vt:lpstr>
      <vt:lpstr>Wingdings</vt:lpstr>
      <vt:lpstr>Wingdings 2</vt:lpstr>
      <vt:lpstr>Wingdings 3</vt:lpstr>
      <vt:lpstr>1_Office Theme</vt:lpstr>
      <vt:lpstr>Module</vt:lpstr>
      <vt:lpstr>Office Theme</vt:lpstr>
      <vt:lpstr>Non-Exhaust Emissions, Exposures, and Health Risks from Transportation</vt:lpstr>
      <vt:lpstr>Non-Exhaust Emissions</vt:lpstr>
      <vt:lpstr>Non-Exhaust Emissions</vt:lpstr>
      <vt:lpstr>Regulatory Evolution of Brake Pad Composition in North America</vt:lpstr>
      <vt:lpstr>Chemical Composition and Source Tracers</vt:lpstr>
      <vt:lpstr>Chemical Composition and Source Tracers</vt:lpstr>
      <vt:lpstr>Non-Exhaust PM Size Distribution</vt:lpstr>
      <vt:lpstr>Trends</vt:lpstr>
      <vt:lpstr>Trends</vt:lpstr>
      <vt:lpstr>How Do We Assess Human Exposure?</vt:lpstr>
      <vt:lpstr>How Do We Assess Human Exposure?</vt:lpstr>
      <vt:lpstr>Source-Oriented Models Line source dispersion models</vt:lpstr>
      <vt:lpstr>Receptor-Oriented Models Using outdoor community-based measurements</vt:lpstr>
      <vt:lpstr>Receptor-Oriented Models Using outdoor community-based measurements</vt:lpstr>
      <vt:lpstr>PowerPoint Presentation</vt:lpstr>
      <vt:lpstr>Receptor-Oriented Models Using personal monitoring</vt:lpstr>
      <vt:lpstr>Personal Exposure Monitoring</vt:lpstr>
      <vt:lpstr>Activity Spaces and Personal PM2.5 Exposure</vt:lpstr>
      <vt:lpstr>Sources of Personal PM2.5 Exposure</vt:lpstr>
      <vt:lpstr>Traffic Source</vt:lpstr>
      <vt:lpstr>Health Risks of Non-Exhaust Emissions</vt:lpstr>
      <vt:lpstr>Challenges in Assessing Health Risks</vt:lpstr>
      <vt:lpstr>Conclusions</vt:lpstr>
      <vt:lpstr>Thank You</vt:lpstr>
      <vt:lpstr>Materials in Brake Linings and Tires</vt:lpstr>
      <vt:lpstr>Receptor-Oriented Models Using outdoor community-based measurements</vt:lpstr>
      <vt:lpstr>Guiding Questions</vt:lpstr>
      <vt:lpstr>Outline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Exposure Modeling II: Air Pollution Examples</dc:title>
  <dc:creator>Rima Habre</dc:creator>
  <cp:lastModifiedBy>Rima Habre</cp:lastModifiedBy>
  <cp:revision>52</cp:revision>
  <cp:lastPrinted>2021-03-15T02:33:36Z</cp:lastPrinted>
  <dcterms:created xsi:type="dcterms:W3CDTF">2021-03-14T20:08:28Z</dcterms:created>
  <dcterms:modified xsi:type="dcterms:W3CDTF">2023-03-30T14:12:46Z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0x01010095DD794BC6332449BDEBE742B3E61082</vt:lpwstr>
  </property>
</Properties>
</file>