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256" r:id="rId2"/>
    <p:sldId id="281" r:id="rId3"/>
    <p:sldId id="262" r:id="rId4"/>
    <p:sldId id="257" r:id="rId5"/>
    <p:sldId id="258" r:id="rId6"/>
    <p:sldId id="259" r:id="rId7"/>
    <p:sldId id="284" r:id="rId8"/>
    <p:sldId id="286" r:id="rId9"/>
    <p:sldId id="287" r:id="rId10"/>
    <p:sldId id="263" r:id="rId11"/>
    <p:sldId id="264" r:id="rId12"/>
    <p:sldId id="266" r:id="rId13"/>
    <p:sldId id="280" r:id="rId14"/>
    <p:sldId id="268" r:id="rId15"/>
    <p:sldId id="269" r:id="rId16"/>
    <p:sldId id="271" r:id="rId17"/>
    <p:sldId id="272" r:id="rId18"/>
    <p:sldId id="273" r:id="rId19"/>
    <p:sldId id="274" r:id="rId20"/>
    <p:sldId id="283" r:id="rId21"/>
    <p:sldId id="275" r:id="rId22"/>
    <p:sldId id="279" r:id="rId23"/>
    <p:sldId id="285" r:id="rId24"/>
    <p:sldId id="28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8D463-B785-532D-B051-FA6299684FD2}" v="2748" dt="2023-03-24T15:36:34.931"/>
    <p1510:client id="{57C2AB0B-98A8-4405-AB60-3D347A6722C6}" v="1330" dt="2023-03-17T02:49:31.306"/>
    <p1510:client id="{9E6C8F3E-EE64-2132-12C8-08174AFA1651}" v="335" dt="2023-03-23T19:43:03.235"/>
    <p1510:client id="{D9501455-5659-A878-7FD3-3C7332AE4B36}" v="24" dt="2023-03-17T20:41:57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57F9C5-012A-49FC-8782-0EF12CC9FE3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CDEA28-B599-4887-B044-9CF47ECEF490}">
      <dgm:prSet/>
      <dgm:spPr/>
      <dgm:t>
        <a:bodyPr/>
        <a:lstStyle/>
        <a:p>
          <a:r>
            <a:rPr lang="en-US" dirty="0"/>
            <a:t>Airborne earthen material or dirt </a:t>
          </a:r>
        </a:p>
      </dgm:t>
    </dgm:pt>
    <dgm:pt modelId="{A450549F-A347-4A52-B4FB-72122A5B331E}" type="parTrans" cxnId="{495FC191-7934-4C90-97CA-F3A156B7F6D8}">
      <dgm:prSet/>
      <dgm:spPr/>
      <dgm:t>
        <a:bodyPr/>
        <a:lstStyle/>
        <a:p>
          <a:endParaRPr lang="en-US"/>
        </a:p>
      </dgm:t>
    </dgm:pt>
    <dgm:pt modelId="{ED4253EB-BCCA-4C59-80FD-B2D495EF3FB8}" type="sibTrans" cxnId="{495FC191-7934-4C90-97CA-F3A156B7F6D8}">
      <dgm:prSet/>
      <dgm:spPr/>
      <dgm:t>
        <a:bodyPr/>
        <a:lstStyle/>
        <a:p>
          <a:endParaRPr lang="en-US"/>
        </a:p>
      </dgm:t>
    </dgm:pt>
    <dgm:pt modelId="{2EB1B811-6543-4BD5-A5BD-0E5A4E26AC9D}">
      <dgm:prSet/>
      <dgm:spPr/>
      <dgm:t>
        <a:bodyPr/>
        <a:lstStyle/>
        <a:p>
          <a:r>
            <a:rPr lang="en-US" dirty="0"/>
            <a:t>Composition</a:t>
          </a:r>
        </a:p>
      </dgm:t>
    </dgm:pt>
    <dgm:pt modelId="{0F1EC6FB-9B70-48A5-82C1-067F6D72AC26}" type="parTrans" cxnId="{B15F5918-DFE4-4A5A-B02E-FE9B82E5B6FF}">
      <dgm:prSet/>
      <dgm:spPr/>
      <dgm:t>
        <a:bodyPr/>
        <a:lstStyle/>
        <a:p>
          <a:endParaRPr lang="en-US"/>
        </a:p>
      </dgm:t>
    </dgm:pt>
    <dgm:pt modelId="{6B44DFF5-18A6-48FA-940C-1C0B6E1FBA91}" type="sibTrans" cxnId="{B15F5918-DFE4-4A5A-B02E-FE9B82E5B6FF}">
      <dgm:prSet/>
      <dgm:spPr/>
      <dgm:t>
        <a:bodyPr/>
        <a:lstStyle/>
        <a:p>
          <a:endParaRPr lang="en-US"/>
        </a:p>
      </dgm:t>
    </dgm:pt>
    <dgm:pt modelId="{24EB77C8-92F6-4CEF-9796-57E4EE07B770}">
      <dgm:prSet/>
      <dgm:spPr/>
      <dgm:t>
        <a:bodyPr/>
        <a:lstStyle/>
        <a:p>
          <a:pPr rtl="0"/>
          <a:r>
            <a:rPr lang="en-US" dirty="0"/>
            <a:t>Coarse </a:t>
          </a:r>
          <a:r>
            <a:rPr lang="en-US" dirty="0" smtClean="0"/>
            <a:t>particulate matter</a:t>
          </a:r>
          <a:r>
            <a:rPr lang="en-US" dirty="0" smtClean="0">
              <a:latin typeface="Avenir Next LT Pro"/>
            </a:rPr>
            <a:t> </a:t>
          </a:r>
          <a:r>
            <a:rPr lang="en-US" dirty="0">
              <a:latin typeface="Avenir Next LT Pro"/>
            </a:rPr>
            <a:t>(PM</a:t>
          </a:r>
          <a:r>
            <a:rPr lang="en-US" baseline="-25000" dirty="0">
              <a:latin typeface="Avenir Next LT Pro"/>
            </a:rPr>
            <a:t>10-2.5</a:t>
          </a:r>
          <a:r>
            <a:rPr lang="en-US" dirty="0">
              <a:latin typeface="Avenir Next LT Pro"/>
            </a:rPr>
            <a:t>)</a:t>
          </a:r>
          <a:endParaRPr lang="en-US" dirty="0"/>
        </a:p>
      </dgm:t>
    </dgm:pt>
    <dgm:pt modelId="{B0CFAA2D-AF65-474C-A69E-2F5241B9DB4F}" type="parTrans" cxnId="{1A6DDFC1-4C5A-43EA-B910-DA19CCE12541}">
      <dgm:prSet/>
      <dgm:spPr/>
      <dgm:t>
        <a:bodyPr/>
        <a:lstStyle/>
        <a:p>
          <a:endParaRPr lang="en-US"/>
        </a:p>
      </dgm:t>
    </dgm:pt>
    <dgm:pt modelId="{743E98CD-5A29-47EA-B10B-573366462205}" type="sibTrans" cxnId="{1A6DDFC1-4C5A-43EA-B910-DA19CCE12541}">
      <dgm:prSet/>
      <dgm:spPr/>
      <dgm:t>
        <a:bodyPr/>
        <a:lstStyle/>
        <a:p>
          <a:endParaRPr lang="en-US"/>
        </a:p>
      </dgm:t>
    </dgm:pt>
    <dgm:pt modelId="{F7AB7DE6-25BC-42BC-A873-DD0EB8013A71}">
      <dgm:prSet/>
      <dgm:spPr/>
      <dgm:t>
        <a:bodyPr/>
        <a:lstStyle/>
        <a:p>
          <a:r>
            <a:rPr lang="en-US" dirty="0"/>
            <a:t>Complex mixture of man-made and naturally-occurring pollutants </a:t>
          </a:r>
        </a:p>
      </dgm:t>
    </dgm:pt>
    <dgm:pt modelId="{CCF9BAD1-246D-47C8-B554-25DA308E3F16}" type="parTrans" cxnId="{FFA8DB70-4C32-45EB-B05D-F6169AEB21C2}">
      <dgm:prSet/>
      <dgm:spPr/>
      <dgm:t>
        <a:bodyPr/>
        <a:lstStyle/>
        <a:p>
          <a:endParaRPr lang="en-US"/>
        </a:p>
      </dgm:t>
    </dgm:pt>
    <dgm:pt modelId="{7E051395-D57D-4DC8-9568-57232CE8B446}" type="sibTrans" cxnId="{FFA8DB70-4C32-45EB-B05D-F6169AEB21C2}">
      <dgm:prSet/>
      <dgm:spPr/>
      <dgm:t>
        <a:bodyPr/>
        <a:lstStyle/>
        <a:p>
          <a:endParaRPr lang="en-US"/>
        </a:p>
      </dgm:t>
    </dgm:pt>
    <dgm:pt modelId="{0363964F-8AA2-4BA0-A647-B4E3DC8B1A50}">
      <dgm:prSet/>
      <dgm:spPr/>
      <dgm:t>
        <a:bodyPr/>
        <a:lstStyle/>
        <a:p>
          <a:r>
            <a:rPr lang="en-US" dirty="0"/>
            <a:t>Road traction material (e.g., sand and salt), wear of road surfaces, brakes, and tires</a:t>
          </a:r>
        </a:p>
      </dgm:t>
    </dgm:pt>
    <dgm:pt modelId="{7F928828-354C-4A43-B928-42E3AB158770}" type="parTrans" cxnId="{973A6416-D442-4295-AA4D-FAB0EFF41AC2}">
      <dgm:prSet/>
      <dgm:spPr/>
      <dgm:t>
        <a:bodyPr/>
        <a:lstStyle/>
        <a:p>
          <a:endParaRPr lang="en-US"/>
        </a:p>
      </dgm:t>
    </dgm:pt>
    <dgm:pt modelId="{632E6109-3C72-4212-8BA4-27DFF3A09E5F}" type="sibTrans" cxnId="{973A6416-D442-4295-AA4D-FAB0EFF41AC2}">
      <dgm:prSet/>
      <dgm:spPr/>
      <dgm:t>
        <a:bodyPr/>
        <a:lstStyle/>
        <a:p>
          <a:endParaRPr lang="en-US"/>
        </a:p>
      </dgm:t>
    </dgm:pt>
    <dgm:pt modelId="{ADA50B28-CF90-48CD-A21E-721459BB7C16}">
      <dgm:prSet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Source of microplastics (tires/bitumen asphalt)</a:t>
          </a:r>
        </a:p>
      </dgm:t>
    </dgm:pt>
    <dgm:pt modelId="{F5238C34-D737-492C-86EB-A5AE497F50E1}" type="parTrans" cxnId="{83461E37-DB31-4EB2-9699-FDD925820C8C}">
      <dgm:prSet/>
      <dgm:spPr/>
      <dgm:t>
        <a:bodyPr/>
        <a:lstStyle/>
        <a:p>
          <a:endParaRPr lang="en-US"/>
        </a:p>
      </dgm:t>
    </dgm:pt>
    <dgm:pt modelId="{4CCBB1CF-521D-492F-94DD-FE18FCE63380}" type="sibTrans" cxnId="{83461E37-DB31-4EB2-9699-FDD925820C8C}">
      <dgm:prSet/>
      <dgm:spPr/>
      <dgm:t>
        <a:bodyPr/>
        <a:lstStyle/>
        <a:p>
          <a:endParaRPr lang="en-US"/>
        </a:p>
      </dgm:t>
    </dgm:pt>
    <dgm:pt modelId="{CFEBF35D-165D-47DD-AB2A-C0E29A2BEED8}">
      <dgm:prSet phldr="0"/>
      <dgm:spPr/>
      <dgm:t>
        <a:bodyPr/>
        <a:lstStyle/>
        <a:p>
          <a:pPr rtl="0"/>
          <a:r>
            <a:rPr lang="en-US" dirty="0"/>
            <a:t>Friction of tires moving on unpaved dirt roads and dust-covered paved </a:t>
          </a:r>
          <a:r>
            <a:rPr lang="en-US" dirty="0">
              <a:latin typeface="Avenir Next LT Pro"/>
            </a:rPr>
            <a:t>roads</a:t>
          </a:r>
          <a:endParaRPr lang="en-US" dirty="0"/>
        </a:p>
      </dgm:t>
    </dgm:pt>
    <dgm:pt modelId="{6638E890-032D-4F74-B21C-39AED3B77674}" type="parTrans" cxnId="{78201D8B-2AAD-42FA-8156-32832793CB49}">
      <dgm:prSet/>
      <dgm:spPr/>
      <dgm:t>
        <a:bodyPr/>
        <a:lstStyle/>
        <a:p>
          <a:endParaRPr lang="en-US"/>
        </a:p>
      </dgm:t>
    </dgm:pt>
    <dgm:pt modelId="{CFBF831B-44AB-462D-8D9A-DC7CCA00D52D}" type="sibTrans" cxnId="{78201D8B-2AAD-42FA-8156-32832793CB49}">
      <dgm:prSet/>
      <dgm:spPr/>
      <dgm:t>
        <a:bodyPr/>
        <a:lstStyle/>
        <a:p>
          <a:endParaRPr lang="en-US"/>
        </a:p>
      </dgm:t>
    </dgm:pt>
    <dgm:pt modelId="{AC9B35E5-9B2A-4031-BBBC-23945275F18F}" type="pres">
      <dgm:prSet presAssocID="{CA57F9C5-012A-49FC-8782-0EF12CC9FE3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D11DA5-28FB-4770-B603-1349CF3C265A}" type="pres">
      <dgm:prSet presAssocID="{8FCDEA28-B599-4887-B044-9CF47ECEF490}" presName="hierRoot1" presStyleCnt="0">
        <dgm:presLayoutVars>
          <dgm:hierBranch val="init"/>
        </dgm:presLayoutVars>
      </dgm:prSet>
      <dgm:spPr/>
    </dgm:pt>
    <dgm:pt modelId="{8BDEC9F2-A62C-46B1-B1AA-E14D5A1CA0D9}" type="pres">
      <dgm:prSet presAssocID="{8FCDEA28-B599-4887-B044-9CF47ECEF490}" presName="rootComposite1" presStyleCnt="0"/>
      <dgm:spPr/>
    </dgm:pt>
    <dgm:pt modelId="{E2BC6278-4C3C-43F2-ACCD-DE154DBAAEB7}" type="pres">
      <dgm:prSet presAssocID="{8FCDEA28-B599-4887-B044-9CF47ECEF490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8A3D3A-8B8D-4A0B-95C9-A79365670EA8}" type="pres">
      <dgm:prSet presAssocID="{8FCDEA28-B599-4887-B044-9CF47ECEF49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950194C-C549-4301-B2AB-718C1BEA8932}" type="pres">
      <dgm:prSet presAssocID="{8FCDEA28-B599-4887-B044-9CF47ECEF490}" presName="hierChild2" presStyleCnt="0"/>
      <dgm:spPr/>
    </dgm:pt>
    <dgm:pt modelId="{123B99F4-C112-471C-90A6-3953B9B6B91E}" type="pres">
      <dgm:prSet presAssocID="{8FCDEA28-B599-4887-B044-9CF47ECEF490}" presName="hierChild3" presStyleCnt="0"/>
      <dgm:spPr/>
    </dgm:pt>
    <dgm:pt modelId="{47BC63C4-2721-4873-BF3E-989EBE0C4DDD}" type="pres">
      <dgm:prSet presAssocID="{2EB1B811-6543-4BD5-A5BD-0E5A4E26AC9D}" presName="hierRoot1" presStyleCnt="0">
        <dgm:presLayoutVars>
          <dgm:hierBranch val="init"/>
        </dgm:presLayoutVars>
      </dgm:prSet>
      <dgm:spPr/>
    </dgm:pt>
    <dgm:pt modelId="{FA53222A-B2FA-4A50-AC6E-5B8918D866A5}" type="pres">
      <dgm:prSet presAssocID="{2EB1B811-6543-4BD5-A5BD-0E5A4E26AC9D}" presName="rootComposite1" presStyleCnt="0"/>
      <dgm:spPr/>
    </dgm:pt>
    <dgm:pt modelId="{3CC8520E-193F-4E55-9310-001D37DF2729}" type="pres">
      <dgm:prSet presAssocID="{2EB1B811-6543-4BD5-A5BD-0E5A4E26AC9D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B4FD16-B8A7-4BD8-8BE9-C54B268B2A3E}" type="pres">
      <dgm:prSet presAssocID="{2EB1B811-6543-4BD5-A5BD-0E5A4E26AC9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1F623A8-B0EF-421C-9B77-4C812245D63B}" type="pres">
      <dgm:prSet presAssocID="{2EB1B811-6543-4BD5-A5BD-0E5A4E26AC9D}" presName="hierChild2" presStyleCnt="0"/>
      <dgm:spPr/>
    </dgm:pt>
    <dgm:pt modelId="{9F8343A4-D043-43C8-BFBB-A2B0485DBDC3}" type="pres">
      <dgm:prSet presAssocID="{B0CFAA2D-AF65-474C-A69E-2F5241B9DB4F}" presName="Name64" presStyleLbl="parChTrans1D2" presStyleIdx="0" presStyleCnt="4"/>
      <dgm:spPr/>
      <dgm:t>
        <a:bodyPr/>
        <a:lstStyle/>
        <a:p>
          <a:endParaRPr lang="en-US"/>
        </a:p>
      </dgm:t>
    </dgm:pt>
    <dgm:pt modelId="{E81A2BDC-CAFC-4D56-8DA1-443D7357E22F}" type="pres">
      <dgm:prSet presAssocID="{24EB77C8-92F6-4CEF-9796-57E4EE07B770}" presName="hierRoot2" presStyleCnt="0">
        <dgm:presLayoutVars>
          <dgm:hierBranch val="init"/>
        </dgm:presLayoutVars>
      </dgm:prSet>
      <dgm:spPr/>
    </dgm:pt>
    <dgm:pt modelId="{92094212-1784-4E0D-B804-19E80D480678}" type="pres">
      <dgm:prSet presAssocID="{24EB77C8-92F6-4CEF-9796-57E4EE07B770}" presName="rootComposite" presStyleCnt="0"/>
      <dgm:spPr/>
    </dgm:pt>
    <dgm:pt modelId="{14775C42-E772-433E-87BE-4E568EE04D0B}" type="pres">
      <dgm:prSet presAssocID="{24EB77C8-92F6-4CEF-9796-57E4EE07B770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B2CA3B-4186-4715-A8BC-E375CA8CFD15}" type="pres">
      <dgm:prSet presAssocID="{24EB77C8-92F6-4CEF-9796-57E4EE07B770}" presName="rootConnector" presStyleLbl="node2" presStyleIdx="0" presStyleCnt="4"/>
      <dgm:spPr/>
      <dgm:t>
        <a:bodyPr/>
        <a:lstStyle/>
        <a:p>
          <a:endParaRPr lang="en-US"/>
        </a:p>
      </dgm:t>
    </dgm:pt>
    <dgm:pt modelId="{13ED8A37-BAF4-4079-B27C-1AEA754BD154}" type="pres">
      <dgm:prSet presAssocID="{24EB77C8-92F6-4CEF-9796-57E4EE07B770}" presName="hierChild4" presStyleCnt="0"/>
      <dgm:spPr/>
    </dgm:pt>
    <dgm:pt modelId="{ACFB04EE-E1C7-4B04-9A39-5772E66F23D6}" type="pres">
      <dgm:prSet presAssocID="{24EB77C8-92F6-4CEF-9796-57E4EE07B770}" presName="hierChild5" presStyleCnt="0"/>
      <dgm:spPr/>
    </dgm:pt>
    <dgm:pt modelId="{608285D6-8591-42C5-9794-0CE677F233BA}" type="pres">
      <dgm:prSet presAssocID="{CCF9BAD1-246D-47C8-B554-25DA308E3F16}" presName="Name64" presStyleLbl="parChTrans1D2" presStyleIdx="1" presStyleCnt="4"/>
      <dgm:spPr/>
      <dgm:t>
        <a:bodyPr/>
        <a:lstStyle/>
        <a:p>
          <a:endParaRPr lang="en-US"/>
        </a:p>
      </dgm:t>
    </dgm:pt>
    <dgm:pt modelId="{05EEAC4A-E63F-4D6B-BA30-8164FBADCD7A}" type="pres">
      <dgm:prSet presAssocID="{F7AB7DE6-25BC-42BC-A873-DD0EB8013A71}" presName="hierRoot2" presStyleCnt="0">
        <dgm:presLayoutVars>
          <dgm:hierBranch val="init"/>
        </dgm:presLayoutVars>
      </dgm:prSet>
      <dgm:spPr/>
    </dgm:pt>
    <dgm:pt modelId="{916E2411-9D3E-4CE0-8787-79549B24EBBF}" type="pres">
      <dgm:prSet presAssocID="{F7AB7DE6-25BC-42BC-A873-DD0EB8013A71}" presName="rootComposite" presStyleCnt="0"/>
      <dgm:spPr/>
    </dgm:pt>
    <dgm:pt modelId="{E955894E-5920-42D0-A86A-70861F4134EB}" type="pres">
      <dgm:prSet presAssocID="{F7AB7DE6-25BC-42BC-A873-DD0EB8013A71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13E19-676B-404D-BF22-7EBC6CB8246C}" type="pres">
      <dgm:prSet presAssocID="{F7AB7DE6-25BC-42BC-A873-DD0EB8013A71}" presName="rootConnector" presStyleLbl="node2" presStyleIdx="1" presStyleCnt="4"/>
      <dgm:spPr/>
      <dgm:t>
        <a:bodyPr/>
        <a:lstStyle/>
        <a:p>
          <a:endParaRPr lang="en-US"/>
        </a:p>
      </dgm:t>
    </dgm:pt>
    <dgm:pt modelId="{D6737422-B442-497A-B4CB-6AE1156F7F9E}" type="pres">
      <dgm:prSet presAssocID="{F7AB7DE6-25BC-42BC-A873-DD0EB8013A71}" presName="hierChild4" presStyleCnt="0"/>
      <dgm:spPr/>
    </dgm:pt>
    <dgm:pt modelId="{E03AB43A-98DA-4E91-B511-B6B3994CB942}" type="pres">
      <dgm:prSet presAssocID="{F7AB7DE6-25BC-42BC-A873-DD0EB8013A71}" presName="hierChild5" presStyleCnt="0"/>
      <dgm:spPr/>
    </dgm:pt>
    <dgm:pt modelId="{5E5D9385-D80C-4A8C-823E-7F2606A8CFA4}" type="pres">
      <dgm:prSet presAssocID="{7F928828-354C-4A43-B928-42E3AB158770}" presName="Name64" presStyleLbl="parChTrans1D2" presStyleIdx="2" presStyleCnt="4"/>
      <dgm:spPr/>
      <dgm:t>
        <a:bodyPr/>
        <a:lstStyle/>
        <a:p>
          <a:endParaRPr lang="en-US"/>
        </a:p>
      </dgm:t>
    </dgm:pt>
    <dgm:pt modelId="{C9F3E5A3-03DC-4EF6-B6E6-E399A8D3B8BB}" type="pres">
      <dgm:prSet presAssocID="{0363964F-8AA2-4BA0-A647-B4E3DC8B1A50}" presName="hierRoot2" presStyleCnt="0">
        <dgm:presLayoutVars>
          <dgm:hierBranch val="init"/>
        </dgm:presLayoutVars>
      </dgm:prSet>
      <dgm:spPr/>
    </dgm:pt>
    <dgm:pt modelId="{EB31BECF-2F43-4F0D-9D4B-FE0FFA6A78AF}" type="pres">
      <dgm:prSet presAssocID="{0363964F-8AA2-4BA0-A647-B4E3DC8B1A50}" presName="rootComposite" presStyleCnt="0"/>
      <dgm:spPr/>
    </dgm:pt>
    <dgm:pt modelId="{1A9725C8-F460-4C9E-BB85-EAF1CC092ACB}" type="pres">
      <dgm:prSet presAssocID="{0363964F-8AA2-4BA0-A647-B4E3DC8B1A50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7F5C3E-B980-4FC5-A871-394FC3D7C745}" type="pres">
      <dgm:prSet presAssocID="{0363964F-8AA2-4BA0-A647-B4E3DC8B1A50}" presName="rootConnector" presStyleLbl="node2" presStyleIdx="2" presStyleCnt="4"/>
      <dgm:spPr/>
      <dgm:t>
        <a:bodyPr/>
        <a:lstStyle/>
        <a:p>
          <a:endParaRPr lang="en-US"/>
        </a:p>
      </dgm:t>
    </dgm:pt>
    <dgm:pt modelId="{1717CDF7-022B-4D6D-8E05-B54010655096}" type="pres">
      <dgm:prSet presAssocID="{0363964F-8AA2-4BA0-A647-B4E3DC8B1A50}" presName="hierChild4" presStyleCnt="0"/>
      <dgm:spPr/>
    </dgm:pt>
    <dgm:pt modelId="{49C23D10-A1E8-4F5B-8335-D3F0E4C9F78B}" type="pres">
      <dgm:prSet presAssocID="{0363964F-8AA2-4BA0-A647-B4E3DC8B1A50}" presName="hierChild5" presStyleCnt="0"/>
      <dgm:spPr/>
    </dgm:pt>
    <dgm:pt modelId="{8E243411-099B-4147-B2A8-D788A7C57FA8}" type="pres">
      <dgm:prSet presAssocID="{F5238C34-D737-492C-86EB-A5AE497F50E1}" presName="Name64" presStyleLbl="parChTrans1D2" presStyleIdx="3" presStyleCnt="4"/>
      <dgm:spPr/>
    </dgm:pt>
    <dgm:pt modelId="{B273092E-D205-4CA5-9B1E-618E48CF0380}" type="pres">
      <dgm:prSet presAssocID="{ADA50B28-CF90-48CD-A21E-721459BB7C16}" presName="hierRoot2" presStyleCnt="0">
        <dgm:presLayoutVars>
          <dgm:hierBranch val="init"/>
        </dgm:presLayoutVars>
      </dgm:prSet>
      <dgm:spPr/>
    </dgm:pt>
    <dgm:pt modelId="{BEE914EE-57EA-4CF1-A86E-BF78FBFEE439}" type="pres">
      <dgm:prSet presAssocID="{ADA50B28-CF90-48CD-A21E-721459BB7C16}" presName="rootComposite" presStyleCnt="0"/>
      <dgm:spPr/>
    </dgm:pt>
    <dgm:pt modelId="{114BB20C-5871-4586-AE6A-272E89C1E2DB}" type="pres">
      <dgm:prSet presAssocID="{ADA50B28-CF90-48CD-A21E-721459BB7C16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270208-E5A8-43B7-AC45-79A7D9771723}" type="pres">
      <dgm:prSet presAssocID="{ADA50B28-CF90-48CD-A21E-721459BB7C16}" presName="rootConnector" presStyleLbl="node2" presStyleIdx="3" presStyleCnt="4"/>
      <dgm:spPr/>
      <dgm:t>
        <a:bodyPr/>
        <a:lstStyle/>
        <a:p>
          <a:endParaRPr lang="en-US"/>
        </a:p>
      </dgm:t>
    </dgm:pt>
    <dgm:pt modelId="{F532AA14-3C28-4088-AA48-E7AE47A9E9D2}" type="pres">
      <dgm:prSet presAssocID="{ADA50B28-CF90-48CD-A21E-721459BB7C16}" presName="hierChild4" presStyleCnt="0"/>
      <dgm:spPr/>
    </dgm:pt>
    <dgm:pt modelId="{E7AA819D-7656-4C26-93CB-F7D535ABF2E9}" type="pres">
      <dgm:prSet presAssocID="{ADA50B28-CF90-48CD-A21E-721459BB7C16}" presName="hierChild5" presStyleCnt="0"/>
      <dgm:spPr/>
    </dgm:pt>
    <dgm:pt modelId="{54D5FD15-D39A-4D0E-8379-7B389514D6E6}" type="pres">
      <dgm:prSet presAssocID="{2EB1B811-6543-4BD5-A5BD-0E5A4E26AC9D}" presName="hierChild3" presStyleCnt="0"/>
      <dgm:spPr/>
    </dgm:pt>
    <dgm:pt modelId="{50FEF1FF-E34E-4704-A2CF-C3834982C0E6}" type="pres">
      <dgm:prSet presAssocID="{CFEBF35D-165D-47DD-AB2A-C0E29A2BEED8}" presName="hierRoot1" presStyleCnt="0">
        <dgm:presLayoutVars>
          <dgm:hierBranch val="init"/>
        </dgm:presLayoutVars>
      </dgm:prSet>
      <dgm:spPr/>
    </dgm:pt>
    <dgm:pt modelId="{E3FCDE75-C61E-497F-A181-0A540FC66DC8}" type="pres">
      <dgm:prSet presAssocID="{CFEBF35D-165D-47DD-AB2A-C0E29A2BEED8}" presName="rootComposite1" presStyleCnt="0"/>
      <dgm:spPr/>
    </dgm:pt>
    <dgm:pt modelId="{7F7A8505-3BD0-4775-B7F5-7836F4D561BE}" type="pres">
      <dgm:prSet presAssocID="{CFEBF35D-165D-47DD-AB2A-C0E29A2BEED8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527D84-BE17-41BF-AB07-51889B69DCBF}" type="pres">
      <dgm:prSet presAssocID="{CFEBF35D-165D-47DD-AB2A-C0E29A2BEED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7D97755-307A-46AB-B49A-53D00E404147}" type="pres">
      <dgm:prSet presAssocID="{CFEBF35D-165D-47DD-AB2A-C0E29A2BEED8}" presName="hierChild2" presStyleCnt="0"/>
      <dgm:spPr/>
    </dgm:pt>
    <dgm:pt modelId="{7751BA2E-70EE-4850-B0B1-F80DABFFE50A}" type="pres">
      <dgm:prSet presAssocID="{CFEBF35D-165D-47DD-AB2A-C0E29A2BEED8}" presName="hierChild3" presStyleCnt="0"/>
      <dgm:spPr/>
    </dgm:pt>
  </dgm:ptLst>
  <dgm:cxnLst>
    <dgm:cxn modelId="{1A6DDFC1-4C5A-43EA-B910-DA19CCE12541}" srcId="{2EB1B811-6543-4BD5-A5BD-0E5A4E26AC9D}" destId="{24EB77C8-92F6-4CEF-9796-57E4EE07B770}" srcOrd="0" destOrd="0" parTransId="{B0CFAA2D-AF65-474C-A69E-2F5241B9DB4F}" sibTransId="{743E98CD-5A29-47EA-B10B-573366462205}"/>
    <dgm:cxn modelId="{24847A7F-67B7-4819-AB53-0628843AE97F}" type="presOf" srcId="{2EB1B811-6543-4BD5-A5BD-0E5A4E26AC9D}" destId="{7BB4FD16-B8A7-4BD8-8BE9-C54B268B2A3E}" srcOrd="1" destOrd="0" presId="urn:microsoft.com/office/officeart/2009/3/layout/HorizontalOrganizationChart"/>
    <dgm:cxn modelId="{B15F5918-DFE4-4A5A-B02E-FE9B82E5B6FF}" srcId="{CA57F9C5-012A-49FC-8782-0EF12CC9FE34}" destId="{2EB1B811-6543-4BD5-A5BD-0E5A4E26AC9D}" srcOrd="1" destOrd="0" parTransId="{0F1EC6FB-9B70-48A5-82C1-067F6D72AC26}" sibTransId="{6B44DFF5-18A6-48FA-940C-1C0B6E1FBA91}"/>
    <dgm:cxn modelId="{D2A42828-863E-44DB-960B-EA73DAC82313}" type="presOf" srcId="{2EB1B811-6543-4BD5-A5BD-0E5A4E26AC9D}" destId="{3CC8520E-193F-4E55-9310-001D37DF2729}" srcOrd="0" destOrd="0" presId="urn:microsoft.com/office/officeart/2009/3/layout/HorizontalOrganizationChart"/>
    <dgm:cxn modelId="{A2B269C3-984D-467D-AA0A-B2488AA7E3AA}" type="presOf" srcId="{CFEBF35D-165D-47DD-AB2A-C0E29A2BEED8}" destId="{37527D84-BE17-41BF-AB07-51889B69DCBF}" srcOrd="1" destOrd="0" presId="urn:microsoft.com/office/officeart/2009/3/layout/HorizontalOrganizationChart"/>
    <dgm:cxn modelId="{6A127DBD-586E-4CC0-AADA-E3EB7529E3CD}" type="presOf" srcId="{CFEBF35D-165D-47DD-AB2A-C0E29A2BEED8}" destId="{7F7A8505-3BD0-4775-B7F5-7836F4D561BE}" srcOrd="0" destOrd="0" presId="urn:microsoft.com/office/officeart/2009/3/layout/HorizontalOrganizationChart"/>
    <dgm:cxn modelId="{83461E37-DB31-4EB2-9699-FDD925820C8C}" srcId="{2EB1B811-6543-4BD5-A5BD-0E5A4E26AC9D}" destId="{ADA50B28-CF90-48CD-A21E-721459BB7C16}" srcOrd="3" destOrd="0" parTransId="{F5238C34-D737-492C-86EB-A5AE497F50E1}" sibTransId="{4CCBB1CF-521D-492F-94DD-FE18FCE63380}"/>
    <dgm:cxn modelId="{1AB11089-81A6-432C-BF7A-E813291BC84A}" type="presOf" srcId="{CCF9BAD1-246D-47C8-B554-25DA308E3F16}" destId="{608285D6-8591-42C5-9794-0CE677F233BA}" srcOrd="0" destOrd="0" presId="urn:microsoft.com/office/officeart/2009/3/layout/HorizontalOrganizationChart"/>
    <dgm:cxn modelId="{495FC191-7934-4C90-97CA-F3A156B7F6D8}" srcId="{CA57F9C5-012A-49FC-8782-0EF12CC9FE34}" destId="{8FCDEA28-B599-4887-B044-9CF47ECEF490}" srcOrd="0" destOrd="0" parTransId="{A450549F-A347-4A52-B4FB-72122A5B331E}" sibTransId="{ED4253EB-BCCA-4C59-80FD-B2D495EF3FB8}"/>
    <dgm:cxn modelId="{EEF50742-57D3-4982-AF5F-B927B64789CE}" type="presOf" srcId="{CA57F9C5-012A-49FC-8782-0EF12CC9FE34}" destId="{AC9B35E5-9B2A-4031-BBBC-23945275F18F}" srcOrd="0" destOrd="0" presId="urn:microsoft.com/office/officeart/2009/3/layout/HorizontalOrganizationChart"/>
    <dgm:cxn modelId="{26EC1124-ACAD-4474-A5E5-8256658B4052}" type="presOf" srcId="{8FCDEA28-B599-4887-B044-9CF47ECEF490}" destId="{F38A3D3A-8B8D-4A0B-95C9-A79365670EA8}" srcOrd="1" destOrd="0" presId="urn:microsoft.com/office/officeart/2009/3/layout/HorizontalOrganizationChart"/>
    <dgm:cxn modelId="{4367A4FD-03B5-420D-89D4-EE8BDD7A0C79}" type="presOf" srcId="{F7AB7DE6-25BC-42BC-A873-DD0EB8013A71}" destId="{E955894E-5920-42D0-A86A-70861F4134EB}" srcOrd="0" destOrd="0" presId="urn:microsoft.com/office/officeart/2009/3/layout/HorizontalOrganizationChart"/>
    <dgm:cxn modelId="{3411D14B-6059-4034-8ED4-73B38837B6CA}" type="presOf" srcId="{8FCDEA28-B599-4887-B044-9CF47ECEF490}" destId="{E2BC6278-4C3C-43F2-ACCD-DE154DBAAEB7}" srcOrd="0" destOrd="0" presId="urn:microsoft.com/office/officeart/2009/3/layout/HorizontalOrganizationChart"/>
    <dgm:cxn modelId="{7C1A5ED0-7B95-4ABF-A508-FFDB9B7F9489}" type="presOf" srcId="{0363964F-8AA2-4BA0-A647-B4E3DC8B1A50}" destId="{1A9725C8-F460-4C9E-BB85-EAF1CC092ACB}" srcOrd="0" destOrd="0" presId="urn:microsoft.com/office/officeart/2009/3/layout/HorizontalOrganizationChart"/>
    <dgm:cxn modelId="{FFA8DB70-4C32-45EB-B05D-F6169AEB21C2}" srcId="{2EB1B811-6543-4BD5-A5BD-0E5A4E26AC9D}" destId="{F7AB7DE6-25BC-42BC-A873-DD0EB8013A71}" srcOrd="1" destOrd="0" parTransId="{CCF9BAD1-246D-47C8-B554-25DA308E3F16}" sibTransId="{7E051395-D57D-4DC8-9568-57232CE8B446}"/>
    <dgm:cxn modelId="{78201D8B-2AAD-42FA-8156-32832793CB49}" srcId="{CA57F9C5-012A-49FC-8782-0EF12CC9FE34}" destId="{CFEBF35D-165D-47DD-AB2A-C0E29A2BEED8}" srcOrd="2" destOrd="0" parTransId="{6638E890-032D-4F74-B21C-39AED3B77674}" sibTransId="{CFBF831B-44AB-462D-8D9A-DC7CCA00D52D}"/>
    <dgm:cxn modelId="{EFAB029E-7E49-4C88-919C-9CF39F9E20E7}" type="presOf" srcId="{0363964F-8AA2-4BA0-A647-B4E3DC8B1A50}" destId="{627F5C3E-B980-4FC5-A871-394FC3D7C745}" srcOrd="1" destOrd="0" presId="urn:microsoft.com/office/officeart/2009/3/layout/HorizontalOrganizationChart"/>
    <dgm:cxn modelId="{BFCF2A0B-EF98-4F4E-B84A-3D777B7E68A1}" type="presOf" srcId="{24EB77C8-92F6-4CEF-9796-57E4EE07B770}" destId="{82B2CA3B-4186-4715-A8BC-E375CA8CFD15}" srcOrd="1" destOrd="0" presId="urn:microsoft.com/office/officeart/2009/3/layout/HorizontalOrganizationChart"/>
    <dgm:cxn modelId="{973A6416-D442-4295-AA4D-FAB0EFF41AC2}" srcId="{2EB1B811-6543-4BD5-A5BD-0E5A4E26AC9D}" destId="{0363964F-8AA2-4BA0-A647-B4E3DC8B1A50}" srcOrd="2" destOrd="0" parTransId="{7F928828-354C-4A43-B928-42E3AB158770}" sibTransId="{632E6109-3C72-4212-8BA4-27DFF3A09E5F}"/>
    <dgm:cxn modelId="{62DCAAC3-B06A-4C92-BEA9-AFE562B8B79A}" type="presOf" srcId="{7F928828-354C-4A43-B928-42E3AB158770}" destId="{5E5D9385-D80C-4A8C-823E-7F2606A8CFA4}" srcOrd="0" destOrd="0" presId="urn:microsoft.com/office/officeart/2009/3/layout/HorizontalOrganizationChart"/>
    <dgm:cxn modelId="{30EF3A7F-3D7E-423A-8EE1-6F14E18190C4}" type="presOf" srcId="{F7AB7DE6-25BC-42BC-A873-DD0EB8013A71}" destId="{CEB13E19-676B-404D-BF22-7EBC6CB8246C}" srcOrd="1" destOrd="0" presId="urn:microsoft.com/office/officeart/2009/3/layout/HorizontalOrganizationChart"/>
    <dgm:cxn modelId="{0E437541-17E5-486F-BD19-60F6FE886344}" type="presOf" srcId="{F5238C34-D737-492C-86EB-A5AE497F50E1}" destId="{8E243411-099B-4147-B2A8-D788A7C57FA8}" srcOrd="0" destOrd="0" presId="urn:microsoft.com/office/officeart/2009/3/layout/HorizontalOrganizationChart"/>
    <dgm:cxn modelId="{3B04B9D9-C7B9-4ECA-B125-9CC04C33424C}" type="presOf" srcId="{ADA50B28-CF90-48CD-A21E-721459BB7C16}" destId="{A9270208-E5A8-43B7-AC45-79A7D9771723}" srcOrd="1" destOrd="0" presId="urn:microsoft.com/office/officeart/2009/3/layout/HorizontalOrganizationChart"/>
    <dgm:cxn modelId="{B23D238F-8D6D-4C24-95DB-5E6789A8B599}" type="presOf" srcId="{B0CFAA2D-AF65-474C-A69E-2F5241B9DB4F}" destId="{9F8343A4-D043-43C8-BFBB-A2B0485DBDC3}" srcOrd="0" destOrd="0" presId="urn:microsoft.com/office/officeart/2009/3/layout/HorizontalOrganizationChart"/>
    <dgm:cxn modelId="{27ADB4E7-376C-474B-87DB-30FA1B5B4C3B}" type="presOf" srcId="{ADA50B28-CF90-48CD-A21E-721459BB7C16}" destId="{114BB20C-5871-4586-AE6A-272E89C1E2DB}" srcOrd="0" destOrd="0" presId="urn:microsoft.com/office/officeart/2009/3/layout/HorizontalOrganizationChart"/>
    <dgm:cxn modelId="{E741B08B-5D1E-487B-97CC-A0AC44D73C48}" type="presOf" srcId="{24EB77C8-92F6-4CEF-9796-57E4EE07B770}" destId="{14775C42-E772-433E-87BE-4E568EE04D0B}" srcOrd="0" destOrd="0" presId="urn:microsoft.com/office/officeart/2009/3/layout/HorizontalOrganizationChart"/>
    <dgm:cxn modelId="{681FFB06-56F4-4E96-A727-259E880BD474}" type="presParOf" srcId="{AC9B35E5-9B2A-4031-BBBC-23945275F18F}" destId="{09D11DA5-28FB-4770-B603-1349CF3C265A}" srcOrd="0" destOrd="0" presId="urn:microsoft.com/office/officeart/2009/3/layout/HorizontalOrganizationChart"/>
    <dgm:cxn modelId="{97596862-E660-4195-BB66-8543C775A086}" type="presParOf" srcId="{09D11DA5-28FB-4770-B603-1349CF3C265A}" destId="{8BDEC9F2-A62C-46B1-B1AA-E14D5A1CA0D9}" srcOrd="0" destOrd="0" presId="urn:microsoft.com/office/officeart/2009/3/layout/HorizontalOrganizationChart"/>
    <dgm:cxn modelId="{8DB7313E-15B1-4975-B3C8-AE9E32D42953}" type="presParOf" srcId="{8BDEC9F2-A62C-46B1-B1AA-E14D5A1CA0D9}" destId="{E2BC6278-4C3C-43F2-ACCD-DE154DBAAEB7}" srcOrd="0" destOrd="0" presId="urn:microsoft.com/office/officeart/2009/3/layout/HorizontalOrganizationChart"/>
    <dgm:cxn modelId="{4274DF3E-C7BC-4B7B-8855-DDE8E9D02302}" type="presParOf" srcId="{8BDEC9F2-A62C-46B1-B1AA-E14D5A1CA0D9}" destId="{F38A3D3A-8B8D-4A0B-95C9-A79365670EA8}" srcOrd="1" destOrd="0" presId="urn:microsoft.com/office/officeart/2009/3/layout/HorizontalOrganizationChart"/>
    <dgm:cxn modelId="{34E6E252-67A6-4C46-A925-A492DAF8E8D3}" type="presParOf" srcId="{09D11DA5-28FB-4770-B603-1349CF3C265A}" destId="{6950194C-C549-4301-B2AB-718C1BEA8932}" srcOrd="1" destOrd="0" presId="urn:microsoft.com/office/officeart/2009/3/layout/HorizontalOrganizationChart"/>
    <dgm:cxn modelId="{994E4D65-BD85-48EE-B31A-BE835DA13B2B}" type="presParOf" srcId="{09D11DA5-28FB-4770-B603-1349CF3C265A}" destId="{123B99F4-C112-471C-90A6-3953B9B6B91E}" srcOrd="2" destOrd="0" presId="urn:microsoft.com/office/officeart/2009/3/layout/HorizontalOrganizationChart"/>
    <dgm:cxn modelId="{04DB31A7-4039-42C7-8F5E-899F663C9BBA}" type="presParOf" srcId="{AC9B35E5-9B2A-4031-BBBC-23945275F18F}" destId="{47BC63C4-2721-4873-BF3E-989EBE0C4DDD}" srcOrd="1" destOrd="0" presId="urn:microsoft.com/office/officeart/2009/3/layout/HorizontalOrganizationChart"/>
    <dgm:cxn modelId="{C7759694-D523-450B-8D02-A6F5B783ED16}" type="presParOf" srcId="{47BC63C4-2721-4873-BF3E-989EBE0C4DDD}" destId="{FA53222A-B2FA-4A50-AC6E-5B8918D866A5}" srcOrd="0" destOrd="0" presId="urn:microsoft.com/office/officeart/2009/3/layout/HorizontalOrganizationChart"/>
    <dgm:cxn modelId="{2B410247-EDC2-4151-A048-786C44A776AC}" type="presParOf" srcId="{FA53222A-B2FA-4A50-AC6E-5B8918D866A5}" destId="{3CC8520E-193F-4E55-9310-001D37DF2729}" srcOrd="0" destOrd="0" presId="urn:microsoft.com/office/officeart/2009/3/layout/HorizontalOrganizationChart"/>
    <dgm:cxn modelId="{126D32FC-97C4-4FB3-87A7-9F820207CA72}" type="presParOf" srcId="{FA53222A-B2FA-4A50-AC6E-5B8918D866A5}" destId="{7BB4FD16-B8A7-4BD8-8BE9-C54B268B2A3E}" srcOrd="1" destOrd="0" presId="urn:microsoft.com/office/officeart/2009/3/layout/HorizontalOrganizationChart"/>
    <dgm:cxn modelId="{4B4E5214-8932-4444-9361-A829F0E2C5C3}" type="presParOf" srcId="{47BC63C4-2721-4873-BF3E-989EBE0C4DDD}" destId="{41F623A8-B0EF-421C-9B77-4C812245D63B}" srcOrd="1" destOrd="0" presId="urn:microsoft.com/office/officeart/2009/3/layout/HorizontalOrganizationChart"/>
    <dgm:cxn modelId="{6DEE2E9D-493B-4F94-804C-837C7D229F5F}" type="presParOf" srcId="{41F623A8-B0EF-421C-9B77-4C812245D63B}" destId="{9F8343A4-D043-43C8-BFBB-A2B0485DBDC3}" srcOrd="0" destOrd="0" presId="urn:microsoft.com/office/officeart/2009/3/layout/HorizontalOrganizationChart"/>
    <dgm:cxn modelId="{F21A5A0C-4AB7-4931-82AF-A7677898E0A8}" type="presParOf" srcId="{41F623A8-B0EF-421C-9B77-4C812245D63B}" destId="{E81A2BDC-CAFC-4D56-8DA1-443D7357E22F}" srcOrd="1" destOrd="0" presId="urn:microsoft.com/office/officeart/2009/3/layout/HorizontalOrganizationChart"/>
    <dgm:cxn modelId="{B9DF5697-6E7E-40FD-9526-9FCCCB5157DA}" type="presParOf" srcId="{E81A2BDC-CAFC-4D56-8DA1-443D7357E22F}" destId="{92094212-1784-4E0D-B804-19E80D480678}" srcOrd="0" destOrd="0" presId="urn:microsoft.com/office/officeart/2009/3/layout/HorizontalOrganizationChart"/>
    <dgm:cxn modelId="{0F9BB7D9-C8BB-4E9B-BEFF-793CB624A944}" type="presParOf" srcId="{92094212-1784-4E0D-B804-19E80D480678}" destId="{14775C42-E772-433E-87BE-4E568EE04D0B}" srcOrd="0" destOrd="0" presId="urn:microsoft.com/office/officeart/2009/3/layout/HorizontalOrganizationChart"/>
    <dgm:cxn modelId="{B60CF80E-0D5C-4330-8D58-9C367A7544CA}" type="presParOf" srcId="{92094212-1784-4E0D-B804-19E80D480678}" destId="{82B2CA3B-4186-4715-A8BC-E375CA8CFD15}" srcOrd="1" destOrd="0" presId="urn:microsoft.com/office/officeart/2009/3/layout/HorizontalOrganizationChart"/>
    <dgm:cxn modelId="{8D49B40C-068E-4039-8A64-B502EAFC6331}" type="presParOf" srcId="{E81A2BDC-CAFC-4D56-8DA1-443D7357E22F}" destId="{13ED8A37-BAF4-4079-B27C-1AEA754BD154}" srcOrd="1" destOrd="0" presId="urn:microsoft.com/office/officeart/2009/3/layout/HorizontalOrganizationChart"/>
    <dgm:cxn modelId="{A4BD1D34-7CD9-484C-B50D-6769CF3BBAFB}" type="presParOf" srcId="{E81A2BDC-CAFC-4D56-8DA1-443D7357E22F}" destId="{ACFB04EE-E1C7-4B04-9A39-5772E66F23D6}" srcOrd="2" destOrd="0" presId="urn:microsoft.com/office/officeart/2009/3/layout/HorizontalOrganizationChart"/>
    <dgm:cxn modelId="{13FE108D-2A2B-4588-80F8-B81BC050AE37}" type="presParOf" srcId="{41F623A8-B0EF-421C-9B77-4C812245D63B}" destId="{608285D6-8591-42C5-9794-0CE677F233BA}" srcOrd="2" destOrd="0" presId="urn:microsoft.com/office/officeart/2009/3/layout/HorizontalOrganizationChart"/>
    <dgm:cxn modelId="{698ACA4F-B7B4-4CA6-8A4B-A85A96D7931D}" type="presParOf" srcId="{41F623A8-B0EF-421C-9B77-4C812245D63B}" destId="{05EEAC4A-E63F-4D6B-BA30-8164FBADCD7A}" srcOrd="3" destOrd="0" presId="urn:microsoft.com/office/officeart/2009/3/layout/HorizontalOrganizationChart"/>
    <dgm:cxn modelId="{B882FC04-ADD5-4C83-B081-2C0A8D5BD45F}" type="presParOf" srcId="{05EEAC4A-E63F-4D6B-BA30-8164FBADCD7A}" destId="{916E2411-9D3E-4CE0-8787-79549B24EBBF}" srcOrd="0" destOrd="0" presId="urn:microsoft.com/office/officeart/2009/3/layout/HorizontalOrganizationChart"/>
    <dgm:cxn modelId="{4B0DB882-40B7-4CC4-894A-10825B141498}" type="presParOf" srcId="{916E2411-9D3E-4CE0-8787-79549B24EBBF}" destId="{E955894E-5920-42D0-A86A-70861F4134EB}" srcOrd="0" destOrd="0" presId="urn:microsoft.com/office/officeart/2009/3/layout/HorizontalOrganizationChart"/>
    <dgm:cxn modelId="{A31FD52C-064C-4887-A7E7-0988B2524A9E}" type="presParOf" srcId="{916E2411-9D3E-4CE0-8787-79549B24EBBF}" destId="{CEB13E19-676B-404D-BF22-7EBC6CB8246C}" srcOrd="1" destOrd="0" presId="urn:microsoft.com/office/officeart/2009/3/layout/HorizontalOrganizationChart"/>
    <dgm:cxn modelId="{002A1232-D634-4C9A-A313-316EF444E750}" type="presParOf" srcId="{05EEAC4A-E63F-4D6B-BA30-8164FBADCD7A}" destId="{D6737422-B442-497A-B4CB-6AE1156F7F9E}" srcOrd="1" destOrd="0" presId="urn:microsoft.com/office/officeart/2009/3/layout/HorizontalOrganizationChart"/>
    <dgm:cxn modelId="{E6D08794-E54E-4168-ADDD-2FC1710D140B}" type="presParOf" srcId="{05EEAC4A-E63F-4D6B-BA30-8164FBADCD7A}" destId="{E03AB43A-98DA-4E91-B511-B6B3994CB942}" srcOrd="2" destOrd="0" presId="urn:microsoft.com/office/officeart/2009/3/layout/HorizontalOrganizationChart"/>
    <dgm:cxn modelId="{EDC1866D-3318-4D1F-B8E0-152847BD5950}" type="presParOf" srcId="{41F623A8-B0EF-421C-9B77-4C812245D63B}" destId="{5E5D9385-D80C-4A8C-823E-7F2606A8CFA4}" srcOrd="4" destOrd="0" presId="urn:microsoft.com/office/officeart/2009/3/layout/HorizontalOrganizationChart"/>
    <dgm:cxn modelId="{E8B766BE-FB88-42D2-8602-5DC1A7535BF5}" type="presParOf" srcId="{41F623A8-B0EF-421C-9B77-4C812245D63B}" destId="{C9F3E5A3-03DC-4EF6-B6E6-E399A8D3B8BB}" srcOrd="5" destOrd="0" presId="urn:microsoft.com/office/officeart/2009/3/layout/HorizontalOrganizationChart"/>
    <dgm:cxn modelId="{844A76D3-8088-47E1-B623-70661C743A5F}" type="presParOf" srcId="{C9F3E5A3-03DC-4EF6-B6E6-E399A8D3B8BB}" destId="{EB31BECF-2F43-4F0D-9D4B-FE0FFA6A78AF}" srcOrd="0" destOrd="0" presId="urn:microsoft.com/office/officeart/2009/3/layout/HorizontalOrganizationChart"/>
    <dgm:cxn modelId="{571AF9FC-EA51-464A-90AA-AD049AA56490}" type="presParOf" srcId="{EB31BECF-2F43-4F0D-9D4B-FE0FFA6A78AF}" destId="{1A9725C8-F460-4C9E-BB85-EAF1CC092ACB}" srcOrd="0" destOrd="0" presId="urn:microsoft.com/office/officeart/2009/3/layout/HorizontalOrganizationChart"/>
    <dgm:cxn modelId="{12EE09F6-CEE3-49CF-A6F2-4B0EAE99372A}" type="presParOf" srcId="{EB31BECF-2F43-4F0D-9D4B-FE0FFA6A78AF}" destId="{627F5C3E-B980-4FC5-A871-394FC3D7C745}" srcOrd="1" destOrd="0" presId="urn:microsoft.com/office/officeart/2009/3/layout/HorizontalOrganizationChart"/>
    <dgm:cxn modelId="{355A4EEB-B203-4E83-91AA-CB4B0F2C9EEA}" type="presParOf" srcId="{C9F3E5A3-03DC-4EF6-B6E6-E399A8D3B8BB}" destId="{1717CDF7-022B-4D6D-8E05-B54010655096}" srcOrd="1" destOrd="0" presId="urn:microsoft.com/office/officeart/2009/3/layout/HorizontalOrganizationChart"/>
    <dgm:cxn modelId="{B7FB17C1-0525-4A8E-9DC0-E1481290AB92}" type="presParOf" srcId="{C9F3E5A3-03DC-4EF6-B6E6-E399A8D3B8BB}" destId="{49C23D10-A1E8-4F5B-8335-D3F0E4C9F78B}" srcOrd="2" destOrd="0" presId="urn:microsoft.com/office/officeart/2009/3/layout/HorizontalOrganizationChart"/>
    <dgm:cxn modelId="{8CF1E50E-968F-403B-A718-B4B02D43CBEA}" type="presParOf" srcId="{41F623A8-B0EF-421C-9B77-4C812245D63B}" destId="{8E243411-099B-4147-B2A8-D788A7C57FA8}" srcOrd="6" destOrd="0" presId="urn:microsoft.com/office/officeart/2009/3/layout/HorizontalOrganizationChart"/>
    <dgm:cxn modelId="{FEE6F180-4E5D-4ED2-A650-4E2A040ACF1B}" type="presParOf" srcId="{41F623A8-B0EF-421C-9B77-4C812245D63B}" destId="{B273092E-D205-4CA5-9B1E-618E48CF0380}" srcOrd="7" destOrd="0" presId="urn:microsoft.com/office/officeart/2009/3/layout/HorizontalOrganizationChart"/>
    <dgm:cxn modelId="{BE8BB859-3A35-4306-A9C1-50360515F3A7}" type="presParOf" srcId="{B273092E-D205-4CA5-9B1E-618E48CF0380}" destId="{BEE914EE-57EA-4CF1-A86E-BF78FBFEE439}" srcOrd="0" destOrd="0" presId="urn:microsoft.com/office/officeart/2009/3/layout/HorizontalOrganizationChart"/>
    <dgm:cxn modelId="{55868074-EBAA-4991-9529-227A13CD855C}" type="presParOf" srcId="{BEE914EE-57EA-4CF1-A86E-BF78FBFEE439}" destId="{114BB20C-5871-4586-AE6A-272E89C1E2DB}" srcOrd="0" destOrd="0" presId="urn:microsoft.com/office/officeart/2009/3/layout/HorizontalOrganizationChart"/>
    <dgm:cxn modelId="{D79E48BA-5E49-4AA8-8C39-F25E796DF7B8}" type="presParOf" srcId="{BEE914EE-57EA-4CF1-A86E-BF78FBFEE439}" destId="{A9270208-E5A8-43B7-AC45-79A7D9771723}" srcOrd="1" destOrd="0" presId="urn:microsoft.com/office/officeart/2009/3/layout/HorizontalOrganizationChart"/>
    <dgm:cxn modelId="{473E8CC9-26F7-4E86-A2F1-42EA4169988A}" type="presParOf" srcId="{B273092E-D205-4CA5-9B1E-618E48CF0380}" destId="{F532AA14-3C28-4088-AA48-E7AE47A9E9D2}" srcOrd="1" destOrd="0" presId="urn:microsoft.com/office/officeart/2009/3/layout/HorizontalOrganizationChart"/>
    <dgm:cxn modelId="{F0122BE4-0EBA-48F4-8982-FDAA10F8437F}" type="presParOf" srcId="{B273092E-D205-4CA5-9B1E-618E48CF0380}" destId="{E7AA819D-7656-4C26-93CB-F7D535ABF2E9}" srcOrd="2" destOrd="0" presId="urn:microsoft.com/office/officeart/2009/3/layout/HorizontalOrganizationChart"/>
    <dgm:cxn modelId="{36328A24-87C1-4B9E-A7FC-7BD8AB6D9A25}" type="presParOf" srcId="{47BC63C4-2721-4873-BF3E-989EBE0C4DDD}" destId="{54D5FD15-D39A-4D0E-8379-7B389514D6E6}" srcOrd="2" destOrd="0" presId="urn:microsoft.com/office/officeart/2009/3/layout/HorizontalOrganizationChart"/>
    <dgm:cxn modelId="{9915D8AC-CF8F-42D8-B033-9CA962932B89}" type="presParOf" srcId="{AC9B35E5-9B2A-4031-BBBC-23945275F18F}" destId="{50FEF1FF-E34E-4704-A2CF-C3834982C0E6}" srcOrd="2" destOrd="0" presId="urn:microsoft.com/office/officeart/2009/3/layout/HorizontalOrganizationChart"/>
    <dgm:cxn modelId="{3517A573-89F1-48DC-A5EF-00501D4FB05E}" type="presParOf" srcId="{50FEF1FF-E34E-4704-A2CF-C3834982C0E6}" destId="{E3FCDE75-C61E-497F-A181-0A540FC66DC8}" srcOrd="0" destOrd="0" presId="urn:microsoft.com/office/officeart/2009/3/layout/HorizontalOrganizationChart"/>
    <dgm:cxn modelId="{05D54A66-0268-40CF-9F40-7DE9AB5D5F90}" type="presParOf" srcId="{E3FCDE75-C61E-497F-A181-0A540FC66DC8}" destId="{7F7A8505-3BD0-4775-B7F5-7836F4D561BE}" srcOrd="0" destOrd="0" presId="urn:microsoft.com/office/officeart/2009/3/layout/HorizontalOrganizationChart"/>
    <dgm:cxn modelId="{F6C79D69-B19B-4D4E-8A3E-C3486CF42DB6}" type="presParOf" srcId="{E3FCDE75-C61E-497F-A181-0A540FC66DC8}" destId="{37527D84-BE17-41BF-AB07-51889B69DCBF}" srcOrd="1" destOrd="0" presId="urn:microsoft.com/office/officeart/2009/3/layout/HorizontalOrganizationChart"/>
    <dgm:cxn modelId="{2CF1187F-7AB7-4C4B-A56E-50AA228D8D23}" type="presParOf" srcId="{50FEF1FF-E34E-4704-A2CF-C3834982C0E6}" destId="{27D97755-307A-46AB-B49A-53D00E404147}" srcOrd="1" destOrd="0" presId="urn:microsoft.com/office/officeart/2009/3/layout/HorizontalOrganizationChart"/>
    <dgm:cxn modelId="{4D7E4435-A58A-4D6D-8319-E6E8DD249B20}" type="presParOf" srcId="{50FEF1FF-E34E-4704-A2CF-C3834982C0E6}" destId="{7751BA2E-70EE-4850-B0B1-F80DABFFE50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04F194-BEAF-478D-8973-76CC366AF54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B7883A-CA85-4A2F-A063-758508F25220}">
      <dgm:prSet/>
      <dgm:spPr/>
      <dgm:t>
        <a:bodyPr/>
        <a:lstStyle/>
        <a:p>
          <a:pPr rtl="0"/>
          <a:r>
            <a:rPr lang="en-US" dirty="0"/>
            <a:t>PM</a:t>
          </a:r>
          <a:r>
            <a:rPr lang="en-US" baseline="-25000" dirty="0"/>
            <a:t>10</a:t>
          </a:r>
          <a:r>
            <a:rPr lang="en-US" dirty="0"/>
            <a:t> is characterized by high within-season variability of chemical</a:t>
          </a:r>
          <a:r>
            <a:rPr lang="en-US" dirty="0">
              <a:latin typeface="Avenir Next LT Pro"/>
            </a:rPr>
            <a:t> </a:t>
          </a:r>
          <a:r>
            <a:rPr lang="en-US" dirty="0"/>
            <a:t>mixture composition</a:t>
          </a:r>
          <a:endParaRPr lang="en-US" dirty="0">
            <a:latin typeface="Avenir Next LT Pro"/>
          </a:endParaRPr>
        </a:p>
      </dgm:t>
    </dgm:pt>
    <dgm:pt modelId="{70F60665-301B-4106-B2A7-E73B4440C7F0}" type="parTrans" cxnId="{7A946E2F-9AC6-4303-8C1B-6ABF5E6DD73E}">
      <dgm:prSet/>
      <dgm:spPr/>
      <dgm:t>
        <a:bodyPr/>
        <a:lstStyle/>
        <a:p>
          <a:endParaRPr lang="en-US"/>
        </a:p>
      </dgm:t>
    </dgm:pt>
    <dgm:pt modelId="{A9976567-9D6F-4DDA-9ACF-90D1C75387BB}" type="sibTrans" cxnId="{7A946E2F-9AC6-4303-8C1B-6ABF5E6DD73E}">
      <dgm:prSet/>
      <dgm:spPr/>
      <dgm:t>
        <a:bodyPr/>
        <a:lstStyle/>
        <a:p>
          <a:endParaRPr lang="en-US"/>
        </a:p>
      </dgm:t>
    </dgm:pt>
    <dgm:pt modelId="{68D15E70-6304-4E27-8EEB-D1EF8A9694FB}">
      <dgm:prSet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Chemical</a:t>
          </a:r>
          <a:r>
            <a:rPr lang="en-US" dirty="0"/>
            <a:t> mixtures vary significantly between high road dust</a:t>
          </a:r>
          <a:r>
            <a:rPr lang="en-US" dirty="0">
              <a:latin typeface="Avenir Next LT Pro"/>
            </a:rPr>
            <a:t> </a:t>
          </a:r>
          <a:r>
            <a:rPr lang="en-US" dirty="0"/>
            <a:t>days compared with low road dust days</a:t>
          </a:r>
          <a:endParaRPr lang="en-US" dirty="0">
            <a:latin typeface="Avenir Next LT Pro"/>
          </a:endParaRPr>
        </a:p>
      </dgm:t>
    </dgm:pt>
    <dgm:pt modelId="{8074D852-5CFB-42DA-840C-8980BF768E36}" type="parTrans" cxnId="{F64E1908-DB24-4492-B8D9-33A6D0A7FD76}">
      <dgm:prSet/>
      <dgm:spPr/>
      <dgm:t>
        <a:bodyPr/>
        <a:lstStyle/>
        <a:p>
          <a:endParaRPr lang="en-US"/>
        </a:p>
      </dgm:t>
    </dgm:pt>
    <dgm:pt modelId="{4E7FF0D6-05E5-47BF-9AC3-706792A3CFCB}" type="sibTrans" cxnId="{F64E1908-DB24-4492-B8D9-33A6D0A7FD76}">
      <dgm:prSet/>
      <dgm:spPr/>
      <dgm:t>
        <a:bodyPr/>
        <a:lstStyle/>
        <a:p>
          <a:endParaRPr lang="en-US"/>
        </a:p>
      </dgm:t>
    </dgm:pt>
    <dgm:pt modelId="{267D4E2C-0051-46C0-84B1-6698A7D56CCA}">
      <dgm:prSet phldr="0"/>
      <dgm:spPr/>
      <dgm:t>
        <a:bodyPr/>
        <a:lstStyle/>
        <a:p>
          <a:pPr rtl="0"/>
          <a:r>
            <a:rPr lang="en-US" dirty="0"/>
            <a:t>PM</a:t>
          </a:r>
          <a:r>
            <a:rPr lang="en-US" baseline="-25000" dirty="0"/>
            <a:t>10</a:t>
          </a:r>
          <a:r>
            <a:rPr lang="en-US" dirty="0"/>
            <a:t> chemical mixtures cluster</a:t>
          </a:r>
          <a:r>
            <a:rPr lang="en-US" dirty="0">
              <a:latin typeface="Avenir Next LT Pro"/>
            </a:rPr>
            <a:t> </a:t>
          </a:r>
          <a:r>
            <a:rPr lang="en-US" dirty="0"/>
            <a:t>together with distinct meteorological profiles</a:t>
          </a:r>
        </a:p>
      </dgm:t>
    </dgm:pt>
    <dgm:pt modelId="{E252329F-B86B-413B-9EC2-73C845B72153}" type="parTrans" cxnId="{23CCC0F3-8D3E-44B8-884B-F4AB9910020F}">
      <dgm:prSet/>
      <dgm:spPr/>
      <dgm:t>
        <a:bodyPr/>
        <a:lstStyle/>
        <a:p>
          <a:endParaRPr lang="en-US"/>
        </a:p>
      </dgm:t>
    </dgm:pt>
    <dgm:pt modelId="{F586EDE1-C07F-4B13-BB51-EBE784907610}" type="sibTrans" cxnId="{23CCC0F3-8D3E-44B8-884B-F4AB9910020F}">
      <dgm:prSet/>
      <dgm:spPr/>
      <dgm:t>
        <a:bodyPr/>
        <a:lstStyle/>
        <a:p>
          <a:endParaRPr lang="en-US"/>
        </a:p>
      </dgm:t>
    </dgm:pt>
    <dgm:pt modelId="{FB2ED717-7781-4D57-A4EB-8C39D2E7E587}" type="pres">
      <dgm:prSet presAssocID="{9204F194-BEAF-478D-8973-76CC366AF54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F56DC6-96EE-4117-8DDB-43CC0179683C}" type="pres">
      <dgm:prSet presAssocID="{9204F194-BEAF-478D-8973-76CC366AF54E}" presName="dummyMaxCanvas" presStyleCnt="0">
        <dgm:presLayoutVars/>
      </dgm:prSet>
      <dgm:spPr/>
    </dgm:pt>
    <dgm:pt modelId="{C10395FC-639E-48C7-A3DE-C9C6CA791FED}" type="pres">
      <dgm:prSet presAssocID="{9204F194-BEAF-478D-8973-76CC366AF54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98CC9-7756-4566-A538-F21A9411F430}" type="pres">
      <dgm:prSet presAssocID="{9204F194-BEAF-478D-8973-76CC366AF54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1BB193-90CD-41C0-BA4D-188E12D48AC2}" type="pres">
      <dgm:prSet presAssocID="{9204F194-BEAF-478D-8973-76CC366AF54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2265C-97A2-4991-9D7C-05C1816E8F0B}" type="pres">
      <dgm:prSet presAssocID="{9204F194-BEAF-478D-8973-76CC366AF54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520CC-4ED6-42AE-9104-CDA479525E70}" type="pres">
      <dgm:prSet presAssocID="{9204F194-BEAF-478D-8973-76CC366AF54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3522E9-695E-42A7-843E-9EE4951A7E6F}" type="pres">
      <dgm:prSet presAssocID="{9204F194-BEAF-478D-8973-76CC366AF54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5CF97A-A7A5-4D5F-8B86-5251DD331DBB}" type="pres">
      <dgm:prSet presAssocID="{9204F194-BEAF-478D-8973-76CC366AF54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ADA4B8-BA51-42D5-8521-C47590EDBC2D}" type="pres">
      <dgm:prSet presAssocID="{9204F194-BEAF-478D-8973-76CC366AF54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503C77-5A66-451C-B512-B1036E8A0659}" type="presOf" srcId="{4E7FF0D6-05E5-47BF-9AC3-706792A3CFCB}" destId="{DC7520CC-4ED6-42AE-9104-CDA479525E70}" srcOrd="0" destOrd="0" presId="urn:microsoft.com/office/officeart/2005/8/layout/vProcess5"/>
    <dgm:cxn modelId="{F6E70044-3A68-451E-97C9-57B8DAC91C46}" type="presOf" srcId="{9204F194-BEAF-478D-8973-76CC366AF54E}" destId="{FB2ED717-7781-4D57-A4EB-8C39D2E7E587}" srcOrd="0" destOrd="0" presId="urn:microsoft.com/office/officeart/2005/8/layout/vProcess5"/>
    <dgm:cxn modelId="{23CCC0F3-8D3E-44B8-884B-F4AB9910020F}" srcId="{9204F194-BEAF-478D-8973-76CC366AF54E}" destId="{267D4E2C-0051-46C0-84B1-6698A7D56CCA}" srcOrd="2" destOrd="0" parTransId="{E252329F-B86B-413B-9EC2-73C845B72153}" sibTransId="{F586EDE1-C07F-4B13-BB51-EBE784907610}"/>
    <dgm:cxn modelId="{11E6ECB0-8C33-4D18-AFEC-F77881F5C787}" type="presOf" srcId="{ECB7883A-CA85-4A2F-A063-758508F25220}" destId="{C10395FC-639E-48C7-A3DE-C9C6CA791FED}" srcOrd="0" destOrd="0" presId="urn:microsoft.com/office/officeart/2005/8/layout/vProcess5"/>
    <dgm:cxn modelId="{7A946E2F-9AC6-4303-8C1B-6ABF5E6DD73E}" srcId="{9204F194-BEAF-478D-8973-76CC366AF54E}" destId="{ECB7883A-CA85-4A2F-A063-758508F25220}" srcOrd="0" destOrd="0" parTransId="{70F60665-301B-4106-B2A7-E73B4440C7F0}" sibTransId="{A9976567-9D6F-4DDA-9ACF-90D1C75387BB}"/>
    <dgm:cxn modelId="{20927DB0-BC70-4127-B573-39BBC014EA79}" type="presOf" srcId="{267D4E2C-0051-46C0-84B1-6698A7D56CCA}" destId="{D61BB193-90CD-41C0-BA4D-188E12D48AC2}" srcOrd="0" destOrd="0" presId="urn:microsoft.com/office/officeart/2005/8/layout/vProcess5"/>
    <dgm:cxn modelId="{03456D51-EA02-4B5C-8DD3-7483512D3121}" type="presOf" srcId="{68D15E70-6304-4E27-8EEB-D1EF8A9694FB}" destId="{CB5CF97A-A7A5-4D5F-8B86-5251DD331DBB}" srcOrd="1" destOrd="0" presId="urn:microsoft.com/office/officeart/2005/8/layout/vProcess5"/>
    <dgm:cxn modelId="{4F731088-5BBC-4A82-94EF-D5CDFD8ADC2A}" type="presOf" srcId="{68D15E70-6304-4E27-8EEB-D1EF8A9694FB}" destId="{9A498CC9-7756-4566-A538-F21A9411F430}" srcOrd="0" destOrd="0" presId="urn:microsoft.com/office/officeart/2005/8/layout/vProcess5"/>
    <dgm:cxn modelId="{3FBC8417-2ACD-457A-B067-6B3A8BC99FDE}" type="presOf" srcId="{ECB7883A-CA85-4A2F-A063-758508F25220}" destId="{C63522E9-695E-42A7-843E-9EE4951A7E6F}" srcOrd="1" destOrd="0" presId="urn:microsoft.com/office/officeart/2005/8/layout/vProcess5"/>
    <dgm:cxn modelId="{59BFD252-06BF-4A52-99D5-7360088EC8FA}" type="presOf" srcId="{267D4E2C-0051-46C0-84B1-6698A7D56CCA}" destId="{89ADA4B8-BA51-42D5-8521-C47590EDBC2D}" srcOrd="1" destOrd="0" presId="urn:microsoft.com/office/officeart/2005/8/layout/vProcess5"/>
    <dgm:cxn modelId="{F64E1908-DB24-4492-B8D9-33A6D0A7FD76}" srcId="{9204F194-BEAF-478D-8973-76CC366AF54E}" destId="{68D15E70-6304-4E27-8EEB-D1EF8A9694FB}" srcOrd="1" destOrd="0" parTransId="{8074D852-5CFB-42DA-840C-8980BF768E36}" sibTransId="{4E7FF0D6-05E5-47BF-9AC3-706792A3CFCB}"/>
    <dgm:cxn modelId="{9BF713F3-ABE8-487C-91E6-515AF212C57C}" type="presOf" srcId="{A9976567-9D6F-4DDA-9ACF-90D1C75387BB}" destId="{2D42265C-97A2-4991-9D7C-05C1816E8F0B}" srcOrd="0" destOrd="0" presId="urn:microsoft.com/office/officeart/2005/8/layout/vProcess5"/>
    <dgm:cxn modelId="{C1F9BC13-28F1-47C6-89CF-AD711A23395E}" type="presParOf" srcId="{FB2ED717-7781-4D57-A4EB-8C39D2E7E587}" destId="{D2F56DC6-96EE-4117-8DDB-43CC0179683C}" srcOrd="0" destOrd="0" presId="urn:microsoft.com/office/officeart/2005/8/layout/vProcess5"/>
    <dgm:cxn modelId="{AB829C61-27F7-4D3A-82FF-4D977AFDA7DC}" type="presParOf" srcId="{FB2ED717-7781-4D57-A4EB-8C39D2E7E587}" destId="{C10395FC-639E-48C7-A3DE-C9C6CA791FED}" srcOrd="1" destOrd="0" presId="urn:microsoft.com/office/officeart/2005/8/layout/vProcess5"/>
    <dgm:cxn modelId="{F50108D6-B218-48DE-9006-60BE139F26B1}" type="presParOf" srcId="{FB2ED717-7781-4D57-A4EB-8C39D2E7E587}" destId="{9A498CC9-7756-4566-A538-F21A9411F430}" srcOrd="2" destOrd="0" presId="urn:microsoft.com/office/officeart/2005/8/layout/vProcess5"/>
    <dgm:cxn modelId="{EA9E6471-E93C-4FA5-8157-316339F01824}" type="presParOf" srcId="{FB2ED717-7781-4D57-A4EB-8C39D2E7E587}" destId="{D61BB193-90CD-41C0-BA4D-188E12D48AC2}" srcOrd="3" destOrd="0" presId="urn:microsoft.com/office/officeart/2005/8/layout/vProcess5"/>
    <dgm:cxn modelId="{F0421BCC-7726-4A2A-AB32-F64B2276B59B}" type="presParOf" srcId="{FB2ED717-7781-4D57-A4EB-8C39D2E7E587}" destId="{2D42265C-97A2-4991-9D7C-05C1816E8F0B}" srcOrd="4" destOrd="0" presId="urn:microsoft.com/office/officeart/2005/8/layout/vProcess5"/>
    <dgm:cxn modelId="{2DD679C1-114D-4FB2-AB49-F0108588132A}" type="presParOf" srcId="{FB2ED717-7781-4D57-A4EB-8C39D2E7E587}" destId="{DC7520CC-4ED6-42AE-9104-CDA479525E70}" srcOrd="5" destOrd="0" presId="urn:microsoft.com/office/officeart/2005/8/layout/vProcess5"/>
    <dgm:cxn modelId="{2983BF79-11F3-4739-A3CE-7DDF15C37C3F}" type="presParOf" srcId="{FB2ED717-7781-4D57-A4EB-8C39D2E7E587}" destId="{C63522E9-695E-42A7-843E-9EE4951A7E6F}" srcOrd="6" destOrd="0" presId="urn:microsoft.com/office/officeart/2005/8/layout/vProcess5"/>
    <dgm:cxn modelId="{371B3748-DBE8-4824-BC02-54AB97AE46D5}" type="presParOf" srcId="{FB2ED717-7781-4D57-A4EB-8C39D2E7E587}" destId="{CB5CF97A-A7A5-4D5F-8B86-5251DD331DBB}" srcOrd="7" destOrd="0" presId="urn:microsoft.com/office/officeart/2005/8/layout/vProcess5"/>
    <dgm:cxn modelId="{86682683-EF47-43A4-BC59-65736EA15B09}" type="presParOf" srcId="{FB2ED717-7781-4D57-A4EB-8C39D2E7E587}" destId="{89ADA4B8-BA51-42D5-8521-C47590EDBC2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3F23C8-3F42-4384-AF11-6A2D18F26CA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CB4D48-754A-4E7B-90CA-68633EACFB8A}">
      <dgm:prSet phldrT="[Text]"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Mass concentration</a:t>
          </a:r>
          <a:endParaRPr lang="en-US" dirty="0"/>
        </a:p>
      </dgm:t>
    </dgm:pt>
    <dgm:pt modelId="{371A3CEF-FE31-4FB8-9975-459256291D5B}" type="parTrans" cxnId="{4A2F8300-402F-4A4E-B3DC-10D6A38EC446}">
      <dgm:prSet/>
      <dgm:spPr/>
      <dgm:t>
        <a:bodyPr/>
        <a:lstStyle/>
        <a:p>
          <a:endParaRPr lang="en-US"/>
        </a:p>
      </dgm:t>
    </dgm:pt>
    <dgm:pt modelId="{3ADB0994-7469-4C4B-9938-52EB80DFFFAD}" type="sibTrans" cxnId="{4A2F8300-402F-4A4E-B3DC-10D6A38EC446}">
      <dgm:prSet/>
      <dgm:spPr/>
      <dgm:t>
        <a:bodyPr/>
        <a:lstStyle/>
        <a:p>
          <a:endParaRPr lang="en-US"/>
        </a:p>
      </dgm:t>
    </dgm:pt>
    <dgm:pt modelId="{2961F75E-2256-4927-A767-76938ADF2D98}">
      <dgm:prSet phldrT="[Text]"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Filters weighed before and after sampling</a:t>
          </a:r>
          <a:endParaRPr lang="en-US" dirty="0"/>
        </a:p>
      </dgm:t>
    </dgm:pt>
    <dgm:pt modelId="{3200EFBB-1F11-407D-885B-8A5B5DF840E0}" type="parTrans" cxnId="{33EB072B-CAFF-43F3-8242-2FA99C817CDB}">
      <dgm:prSet/>
      <dgm:spPr/>
      <dgm:t>
        <a:bodyPr/>
        <a:lstStyle/>
        <a:p>
          <a:endParaRPr lang="en-US"/>
        </a:p>
      </dgm:t>
    </dgm:pt>
    <dgm:pt modelId="{4233CCC5-A98C-4320-8190-72EF32DDF783}" type="sibTrans" cxnId="{33EB072B-CAFF-43F3-8242-2FA99C817CDB}">
      <dgm:prSet/>
      <dgm:spPr/>
      <dgm:t>
        <a:bodyPr/>
        <a:lstStyle/>
        <a:p>
          <a:endParaRPr lang="en-US"/>
        </a:p>
      </dgm:t>
    </dgm:pt>
    <dgm:pt modelId="{2F55AD10-E4A6-4DAE-9D41-258587E789CF}">
      <dgm:prSet phldrT="[Text]"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Temperature/humidity-controlled environment</a:t>
          </a:r>
          <a:endParaRPr lang="en-US" dirty="0"/>
        </a:p>
      </dgm:t>
    </dgm:pt>
    <dgm:pt modelId="{89F9720B-7AB4-4C32-9237-25569F82053C}" type="parTrans" cxnId="{16E571B5-E8CA-4BA9-9877-B9FDFC976986}">
      <dgm:prSet/>
      <dgm:spPr/>
      <dgm:t>
        <a:bodyPr/>
        <a:lstStyle/>
        <a:p>
          <a:endParaRPr lang="en-US"/>
        </a:p>
      </dgm:t>
    </dgm:pt>
    <dgm:pt modelId="{2A8B5AD0-F1C4-41CE-A0A4-19509F520F26}" type="sibTrans" cxnId="{16E571B5-E8CA-4BA9-9877-B9FDFC976986}">
      <dgm:prSet/>
      <dgm:spPr/>
      <dgm:t>
        <a:bodyPr/>
        <a:lstStyle/>
        <a:p>
          <a:endParaRPr lang="en-US"/>
        </a:p>
      </dgm:t>
    </dgm:pt>
    <dgm:pt modelId="{BD78ADF5-63E7-47F7-89AA-4B58354E7EC1}">
      <dgm:prSet phldrT="[Text]"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Filter extractions</a:t>
          </a:r>
          <a:endParaRPr lang="en-US" dirty="0"/>
        </a:p>
      </dgm:t>
    </dgm:pt>
    <dgm:pt modelId="{6E62494A-7859-405B-B409-547130ADD542}" type="parTrans" cxnId="{17817B72-3A74-40A9-A89C-903FE8BBC56B}">
      <dgm:prSet/>
      <dgm:spPr/>
      <dgm:t>
        <a:bodyPr/>
        <a:lstStyle/>
        <a:p>
          <a:endParaRPr lang="en-US"/>
        </a:p>
      </dgm:t>
    </dgm:pt>
    <dgm:pt modelId="{2A474DC5-5BB4-4461-A500-74AC1375E99D}" type="sibTrans" cxnId="{17817B72-3A74-40A9-A89C-903FE8BBC56B}">
      <dgm:prSet/>
      <dgm:spPr/>
      <dgm:t>
        <a:bodyPr/>
        <a:lstStyle/>
        <a:p>
          <a:endParaRPr lang="en-US"/>
        </a:p>
      </dgm:t>
    </dgm:pt>
    <dgm:pt modelId="{A861D48D-04D7-42FE-A200-D82E24C0F7BD}">
      <dgm:prSet phldrT="[Text]"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NIOSH 7303 method</a:t>
          </a:r>
          <a:endParaRPr lang="en-US" dirty="0"/>
        </a:p>
      </dgm:t>
    </dgm:pt>
    <dgm:pt modelId="{4420A6A1-A616-49BC-9B02-4282F8EC80C3}" type="parTrans" cxnId="{0BDB0D94-63C3-4EEB-B219-8F05B3B6287D}">
      <dgm:prSet/>
      <dgm:spPr/>
      <dgm:t>
        <a:bodyPr/>
        <a:lstStyle/>
        <a:p>
          <a:endParaRPr lang="en-US"/>
        </a:p>
      </dgm:t>
    </dgm:pt>
    <dgm:pt modelId="{26CA6AEA-85F0-4C34-9B6E-E1D1F86E4A8C}" type="sibTrans" cxnId="{0BDB0D94-63C3-4EEB-B219-8F05B3B6287D}">
      <dgm:prSet/>
      <dgm:spPr/>
      <dgm:t>
        <a:bodyPr/>
        <a:lstStyle/>
        <a:p>
          <a:endParaRPr lang="en-US"/>
        </a:p>
      </dgm:t>
    </dgm:pt>
    <dgm:pt modelId="{AD3C0E68-D66B-44A0-B67D-074318AAA31D}">
      <dgm:prSet phldrT="[Text]"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Extracted PM used for chemical analysis</a:t>
          </a:r>
          <a:endParaRPr lang="en-US" dirty="0"/>
        </a:p>
      </dgm:t>
    </dgm:pt>
    <dgm:pt modelId="{54273301-DD52-4670-AAEA-D61B01F8C48A}" type="parTrans" cxnId="{7EEE8858-7D4F-42B3-8047-9140A86F3483}">
      <dgm:prSet/>
      <dgm:spPr/>
      <dgm:t>
        <a:bodyPr/>
        <a:lstStyle/>
        <a:p>
          <a:endParaRPr lang="en-US"/>
        </a:p>
      </dgm:t>
    </dgm:pt>
    <dgm:pt modelId="{E3F2020F-5DFF-4CF1-99A4-FC9CC9263327}" type="sibTrans" cxnId="{7EEE8858-7D4F-42B3-8047-9140A86F3483}">
      <dgm:prSet/>
      <dgm:spPr/>
      <dgm:t>
        <a:bodyPr/>
        <a:lstStyle/>
        <a:p>
          <a:endParaRPr lang="en-US"/>
        </a:p>
      </dgm:t>
    </dgm:pt>
    <dgm:pt modelId="{7A750A49-B8E7-4CEE-8A33-5C19B324912E}">
      <dgm:prSet phldrT="[Text]"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Chemical analysis</a:t>
          </a:r>
          <a:endParaRPr lang="en-US" dirty="0"/>
        </a:p>
      </dgm:t>
    </dgm:pt>
    <dgm:pt modelId="{28251853-78F1-46BE-9A9F-C35282AF4B4D}" type="parTrans" cxnId="{DFB7FC0D-10A5-417B-8327-A765F2393FC7}">
      <dgm:prSet/>
      <dgm:spPr/>
      <dgm:t>
        <a:bodyPr/>
        <a:lstStyle/>
        <a:p>
          <a:endParaRPr lang="en-US"/>
        </a:p>
      </dgm:t>
    </dgm:pt>
    <dgm:pt modelId="{C2311998-F78D-4C47-B00C-46AC8527FBA2}" type="sibTrans" cxnId="{DFB7FC0D-10A5-417B-8327-A765F2393FC7}">
      <dgm:prSet/>
      <dgm:spPr/>
      <dgm:t>
        <a:bodyPr/>
        <a:lstStyle/>
        <a:p>
          <a:endParaRPr lang="en-US"/>
        </a:p>
      </dgm:t>
    </dgm:pt>
    <dgm:pt modelId="{DB76CDE4-DC2E-4D93-92DE-480D3E12CE26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tx2"/>
              </a:solidFill>
            </a:rPr>
            <a:t>Three elements had &gt;75% below MDL are were removed from the computation of summary statistics</a:t>
          </a:r>
          <a:endParaRPr lang="en-US" dirty="0"/>
        </a:p>
      </dgm:t>
    </dgm:pt>
    <dgm:pt modelId="{A3C9D509-9270-4278-A89C-52B2E3810A93}" type="parTrans" cxnId="{A1C49A5A-1FCE-47A4-AD5F-79761EDCD552}">
      <dgm:prSet/>
      <dgm:spPr/>
      <dgm:t>
        <a:bodyPr/>
        <a:lstStyle/>
        <a:p>
          <a:endParaRPr lang="en-US"/>
        </a:p>
      </dgm:t>
    </dgm:pt>
    <dgm:pt modelId="{88954354-34FD-4EDB-A984-CFCDE6CCA76A}" type="sibTrans" cxnId="{A1C49A5A-1FCE-47A4-AD5F-79761EDCD552}">
      <dgm:prSet/>
      <dgm:spPr/>
      <dgm:t>
        <a:bodyPr/>
        <a:lstStyle/>
        <a:p>
          <a:endParaRPr lang="en-US"/>
        </a:p>
      </dgm:t>
    </dgm:pt>
    <dgm:pt modelId="{3451CEB8-8A39-4EEA-81B5-2990E735980B}">
      <dgm:prSet phldr="0"/>
      <dgm:spPr/>
      <dgm:t>
        <a:bodyPr/>
        <a:lstStyle/>
        <a:p>
          <a:pPr rtl="0"/>
          <a:r>
            <a:rPr lang="en-US" dirty="0">
              <a:solidFill>
                <a:schemeClr val="tx2"/>
              </a:solidFill>
            </a:rPr>
            <a:t>Inductively Couple Plasma Optical Emission Spectroscopy (ICP-OES)</a:t>
          </a:r>
          <a:endParaRPr lang="en-US" dirty="0"/>
        </a:p>
      </dgm:t>
    </dgm:pt>
    <dgm:pt modelId="{9ED89B82-DBA8-498B-92A9-E66FA165FF8F}" type="parTrans" cxnId="{3670EC4D-F954-4D44-989E-09B91F84033A}">
      <dgm:prSet/>
      <dgm:spPr/>
    </dgm:pt>
    <dgm:pt modelId="{9888F8A0-4BB7-41D0-83CB-AA1ACF420D07}" type="sibTrans" cxnId="{3670EC4D-F954-4D44-989E-09B91F84033A}">
      <dgm:prSet/>
      <dgm:spPr/>
    </dgm:pt>
    <dgm:pt modelId="{B81BC36C-4878-4DD6-9B06-9FD8F5863B97}">
      <dgm:prSet phldr="0"/>
      <dgm:spPr/>
      <dgm:t>
        <a:bodyPr/>
        <a:lstStyle/>
        <a:p>
          <a:pPr algn="l" rtl="0"/>
          <a:r>
            <a:rPr lang="en-US" dirty="0">
              <a:solidFill>
                <a:schemeClr val="tx2"/>
              </a:solidFill>
            </a:rPr>
            <a:t>Samples with trace elements at sufficient detection frequencies</a:t>
          </a:r>
          <a:r>
            <a:rPr lang="en-US" dirty="0">
              <a:latin typeface="Avenir Next LT Pro"/>
            </a:rPr>
            <a:t> </a:t>
          </a:r>
          <a:r>
            <a:rPr lang="en-US" dirty="0">
              <a:solidFill>
                <a:schemeClr val="tx2"/>
              </a:solidFill>
            </a:rPr>
            <a:t>were imputed using LOD/sqrt(2) if the samples was below the detection limit </a:t>
          </a:r>
          <a:endParaRPr lang="en-US" dirty="0"/>
        </a:p>
      </dgm:t>
    </dgm:pt>
    <dgm:pt modelId="{7E73B490-B9A3-4465-B167-8B7C09037065}" type="parTrans" cxnId="{7FDCDC30-400D-43DA-92A0-0DB7A95B97DB}">
      <dgm:prSet/>
      <dgm:spPr/>
    </dgm:pt>
    <dgm:pt modelId="{06BA2D15-7036-45AF-B40E-400B2DE988B0}" type="sibTrans" cxnId="{7FDCDC30-400D-43DA-92A0-0DB7A95B97DB}">
      <dgm:prSet/>
      <dgm:spPr/>
    </dgm:pt>
    <dgm:pt modelId="{3966E2D4-8544-4369-9AE8-800B59996C6A}" type="pres">
      <dgm:prSet presAssocID="{523F23C8-3F42-4384-AF11-6A2D18F26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C6355-6EB1-40F3-89BB-EB3713EC965A}" type="pres">
      <dgm:prSet presAssocID="{F8CB4D48-754A-4E7B-90CA-68633EACFB8A}" presName="composite" presStyleCnt="0"/>
      <dgm:spPr/>
    </dgm:pt>
    <dgm:pt modelId="{BD33FC73-7ABE-4F69-8D28-A7B795BA3449}" type="pres">
      <dgm:prSet presAssocID="{F8CB4D48-754A-4E7B-90CA-68633EACFB8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260A2E-1258-480C-8219-BCCB98CB0455}" type="pres">
      <dgm:prSet presAssocID="{F8CB4D48-754A-4E7B-90CA-68633EACFB8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80257-2FBE-4D05-B7B6-38D6BAE0632C}" type="pres">
      <dgm:prSet presAssocID="{3ADB0994-7469-4C4B-9938-52EB80DFFFAD}" presName="sp" presStyleCnt="0"/>
      <dgm:spPr/>
    </dgm:pt>
    <dgm:pt modelId="{5BA5024D-7FD5-47BA-A3EE-515DD350F8CC}" type="pres">
      <dgm:prSet presAssocID="{BD78ADF5-63E7-47F7-89AA-4B58354E7EC1}" presName="composite" presStyleCnt="0"/>
      <dgm:spPr/>
    </dgm:pt>
    <dgm:pt modelId="{699D3BB1-DFB8-4A34-8B2C-5EAF6ADBB955}" type="pres">
      <dgm:prSet presAssocID="{BD78ADF5-63E7-47F7-89AA-4B58354E7EC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EF4CA2-77A5-4276-88FC-BBFA55EE4318}" type="pres">
      <dgm:prSet presAssocID="{BD78ADF5-63E7-47F7-89AA-4B58354E7EC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491DC-3FBD-4442-9B18-96BD989788CA}" type="pres">
      <dgm:prSet presAssocID="{2A474DC5-5BB4-4461-A500-74AC1375E99D}" presName="sp" presStyleCnt="0"/>
      <dgm:spPr/>
    </dgm:pt>
    <dgm:pt modelId="{7FF3DFC0-EBD7-4566-91A0-F1DFF9085D6F}" type="pres">
      <dgm:prSet presAssocID="{7A750A49-B8E7-4CEE-8A33-5C19B324912E}" presName="composite" presStyleCnt="0"/>
      <dgm:spPr/>
    </dgm:pt>
    <dgm:pt modelId="{C3D26FCF-6F27-4399-8019-B20B5BB688B3}" type="pres">
      <dgm:prSet presAssocID="{7A750A49-B8E7-4CEE-8A33-5C19B324912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55FB9-9342-488B-8942-4444F62ABDA3}" type="pres">
      <dgm:prSet presAssocID="{7A750A49-B8E7-4CEE-8A33-5C19B324912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66B613-E86A-414E-A619-8EEFA96E1D5C}" type="presOf" srcId="{AD3C0E68-D66B-44A0-B67D-074318AAA31D}" destId="{B2EF4CA2-77A5-4276-88FC-BBFA55EE4318}" srcOrd="0" destOrd="1" presId="urn:microsoft.com/office/officeart/2005/8/layout/chevron2"/>
    <dgm:cxn modelId="{33EB072B-CAFF-43F3-8242-2FA99C817CDB}" srcId="{F8CB4D48-754A-4E7B-90CA-68633EACFB8A}" destId="{2961F75E-2256-4927-A767-76938ADF2D98}" srcOrd="0" destOrd="0" parTransId="{3200EFBB-1F11-407D-885B-8A5B5DF840E0}" sibTransId="{4233CCC5-A98C-4320-8190-72EF32DDF783}"/>
    <dgm:cxn modelId="{DFB7FC0D-10A5-417B-8327-A765F2393FC7}" srcId="{523F23C8-3F42-4384-AF11-6A2D18F26CAF}" destId="{7A750A49-B8E7-4CEE-8A33-5C19B324912E}" srcOrd="2" destOrd="0" parTransId="{28251853-78F1-46BE-9A9F-C35282AF4B4D}" sibTransId="{C2311998-F78D-4C47-B00C-46AC8527FBA2}"/>
    <dgm:cxn modelId="{2F19DDA4-6B88-4BC6-9478-74471D5BAA02}" type="presOf" srcId="{B81BC36C-4878-4DD6-9B06-9FD8F5863B97}" destId="{47A55FB9-9342-488B-8942-4444F62ABDA3}" srcOrd="0" destOrd="2" presId="urn:microsoft.com/office/officeart/2005/8/layout/chevron2"/>
    <dgm:cxn modelId="{0BDB0D94-63C3-4EEB-B219-8F05B3B6287D}" srcId="{BD78ADF5-63E7-47F7-89AA-4B58354E7EC1}" destId="{A861D48D-04D7-42FE-A200-D82E24C0F7BD}" srcOrd="0" destOrd="0" parTransId="{4420A6A1-A616-49BC-9B02-4282F8EC80C3}" sibTransId="{26CA6AEA-85F0-4C34-9B6E-E1D1F86E4A8C}"/>
    <dgm:cxn modelId="{16E571B5-E8CA-4BA9-9877-B9FDFC976986}" srcId="{F8CB4D48-754A-4E7B-90CA-68633EACFB8A}" destId="{2F55AD10-E4A6-4DAE-9D41-258587E789CF}" srcOrd="1" destOrd="0" parTransId="{89F9720B-7AB4-4C32-9237-25569F82053C}" sibTransId="{2A8B5AD0-F1C4-41CE-A0A4-19509F520F26}"/>
    <dgm:cxn modelId="{3670EC4D-F954-4D44-989E-09B91F84033A}" srcId="{7A750A49-B8E7-4CEE-8A33-5C19B324912E}" destId="{3451CEB8-8A39-4EEA-81B5-2990E735980B}" srcOrd="0" destOrd="0" parTransId="{9ED89B82-DBA8-498B-92A9-E66FA165FF8F}" sibTransId="{9888F8A0-4BB7-41D0-83CB-AA1ACF420D07}"/>
    <dgm:cxn modelId="{AA6D0E8F-87A0-4268-AE8D-7470220B7646}" type="presOf" srcId="{DB76CDE4-DC2E-4D93-92DE-480D3E12CE26}" destId="{47A55FB9-9342-488B-8942-4444F62ABDA3}" srcOrd="0" destOrd="1" presId="urn:microsoft.com/office/officeart/2005/8/layout/chevron2"/>
    <dgm:cxn modelId="{A1C49A5A-1FCE-47A4-AD5F-79761EDCD552}" srcId="{7A750A49-B8E7-4CEE-8A33-5C19B324912E}" destId="{DB76CDE4-DC2E-4D93-92DE-480D3E12CE26}" srcOrd="1" destOrd="0" parTransId="{A3C9D509-9270-4278-A89C-52B2E3810A93}" sibTransId="{88954354-34FD-4EDB-A984-CFCDE6CCA76A}"/>
    <dgm:cxn modelId="{681EEEA6-6908-43D3-9C80-B1A29FA24E0B}" type="presOf" srcId="{BD78ADF5-63E7-47F7-89AA-4B58354E7EC1}" destId="{699D3BB1-DFB8-4A34-8B2C-5EAF6ADBB955}" srcOrd="0" destOrd="0" presId="urn:microsoft.com/office/officeart/2005/8/layout/chevron2"/>
    <dgm:cxn modelId="{EAC7B11A-6CF3-4823-AA2B-69ED14EF6E14}" type="presOf" srcId="{523F23C8-3F42-4384-AF11-6A2D18F26CAF}" destId="{3966E2D4-8544-4369-9AE8-800B59996C6A}" srcOrd="0" destOrd="0" presId="urn:microsoft.com/office/officeart/2005/8/layout/chevron2"/>
    <dgm:cxn modelId="{7EEE8858-7D4F-42B3-8047-9140A86F3483}" srcId="{BD78ADF5-63E7-47F7-89AA-4B58354E7EC1}" destId="{AD3C0E68-D66B-44A0-B67D-074318AAA31D}" srcOrd="1" destOrd="0" parTransId="{54273301-DD52-4670-AAEA-D61B01F8C48A}" sibTransId="{E3F2020F-5DFF-4CF1-99A4-FC9CC9263327}"/>
    <dgm:cxn modelId="{7945AE70-59EE-47D4-9F74-1E7AE691A5AB}" type="presOf" srcId="{2F55AD10-E4A6-4DAE-9D41-258587E789CF}" destId="{70260A2E-1258-480C-8219-BCCB98CB0455}" srcOrd="0" destOrd="1" presId="urn:microsoft.com/office/officeart/2005/8/layout/chevron2"/>
    <dgm:cxn modelId="{E0C95640-5158-4D95-A800-62680AFA8004}" type="presOf" srcId="{2961F75E-2256-4927-A767-76938ADF2D98}" destId="{70260A2E-1258-480C-8219-BCCB98CB0455}" srcOrd="0" destOrd="0" presId="urn:microsoft.com/office/officeart/2005/8/layout/chevron2"/>
    <dgm:cxn modelId="{3962835A-0CB4-4539-9C85-E00B46A89FBD}" type="presOf" srcId="{A861D48D-04D7-42FE-A200-D82E24C0F7BD}" destId="{B2EF4CA2-77A5-4276-88FC-BBFA55EE4318}" srcOrd="0" destOrd="0" presId="urn:microsoft.com/office/officeart/2005/8/layout/chevron2"/>
    <dgm:cxn modelId="{4A2F8300-402F-4A4E-B3DC-10D6A38EC446}" srcId="{523F23C8-3F42-4384-AF11-6A2D18F26CAF}" destId="{F8CB4D48-754A-4E7B-90CA-68633EACFB8A}" srcOrd="0" destOrd="0" parTransId="{371A3CEF-FE31-4FB8-9975-459256291D5B}" sibTransId="{3ADB0994-7469-4C4B-9938-52EB80DFFFAD}"/>
    <dgm:cxn modelId="{C5EB6D10-9B61-497F-9C6F-8E972B959655}" type="presOf" srcId="{3451CEB8-8A39-4EEA-81B5-2990E735980B}" destId="{47A55FB9-9342-488B-8942-4444F62ABDA3}" srcOrd="0" destOrd="0" presId="urn:microsoft.com/office/officeart/2005/8/layout/chevron2"/>
    <dgm:cxn modelId="{7F9C0120-8943-4884-A721-8ECD15E526A5}" type="presOf" srcId="{7A750A49-B8E7-4CEE-8A33-5C19B324912E}" destId="{C3D26FCF-6F27-4399-8019-B20B5BB688B3}" srcOrd="0" destOrd="0" presId="urn:microsoft.com/office/officeart/2005/8/layout/chevron2"/>
    <dgm:cxn modelId="{DC200B2E-6581-4AE5-BE07-DB0AB906BAD0}" type="presOf" srcId="{F8CB4D48-754A-4E7B-90CA-68633EACFB8A}" destId="{BD33FC73-7ABE-4F69-8D28-A7B795BA3449}" srcOrd="0" destOrd="0" presId="urn:microsoft.com/office/officeart/2005/8/layout/chevron2"/>
    <dgm:cxn modelId="{17817B72-3A74-40A9-A89C-903FE8BBC56B}" srcId="{523F23C8-3F42-4384-AF11-6A2D18F26CAF}" destId="{BD78ADF5-63E7-47F7-89AA-4B58354E7EC1}" srcOrd="1" destOrd="0" parTransId="{6E62494A-7859-405B-B409-547130ADD542}" sibTransId="{2A474DC5-5BB4-4461-A500-74AC1375E99D}"/>
    <dgm:cxn modelId="{7FDCDC30-400D-43DA-92A0-0DB7A95B97DB}" srcId="{7A750A49-B8E7-4CEE-8A33-5C19B324912E}" destId="{B81BC36C-4878-4DD6-9B06-9FD8F5863B97}" srcOrd="2" destOrd="0" parTransId="{7E73B490-B9A3-4465-B167-8B7C09037065}" sibTransId="{06BA2D15-7036-45AF-B40E-400B2DE988B0}"/>
    <dgm:cxn modelId="{D6CC9CF1-CA98-4ABD-B77E-A21BC87AF7E8}" type="presParOf" srcId="{3966E2D4-8544-4369-9AE8-800B59996C6A}" destId="{65BC6355-6EB1-40F3-89BB-EB3713EC965A}" srcOrd="0" destOrd="0" presId="urn:microsoft.com/office/officeart/2005/8/layout/chevron2"/>
    <dgm:cxn modelId="{131B0D12-53D1-4FED-A307-DF38E217F2CD}" type="presParOf" srcId="{65BC6355-6EB1-40F3-89BB-EB3713EC965A}" destId="{BD33FC73-7ABE-4F69-8D28-A7B795BA3449}" srcOrd="0" destOrd="0" presId="urn:microsoft.com/office/officeart/2005/8/layout/chevron2"/>
    <dgm:cxn modelId="{0EE0CF12-9967-41A8-9634-3598843A13CB}" type="presParOf" srcId="{65BC6355-6EB1-40F3-89BB-EB3713EC965A}" destId="{70260A2E-1258-480C-8219-BCCB98CB0455}" srcOrd="1" destOrd="0" presId="urn:microsoft.com/office/officeart/2005/8/layout/chevron2"/>
    <dgm:cxn modelId="{09083F0A-B3A1-4A07-8737-CA100DE640AC}" type="presParOf" srcId="{3966E2D4-8544-4369-9AE8-800B59996C6A}" destId="{9F880257-2FBE-4D05-B7B6-38D6BAE0632C}" srcOrd="1" destOrd="0" presId="urn:microsoft.com/office/officeart/2005/8/layout/chevron2"/>
    <dgm:cxn modelId="{276DA1F5-BE61-4748-8657-8859DEED991F}" type="presParOf" srcId="{3966E2D4-8544-4369-9AE8-800B59996C6A}" destId="{5BA5024D-7FD5-47BA-A3EE-515DD350F8CC}" srcOrd="2" destOrd="0" presId="urn:microsoft.com/office/officeart/2005/8/layout/chevron2"/>
    <dgm:cxn modelId="{82FE573F-A4D7-4420-99B9-AC17C18A4FA9}" type="presParOf" srcId="{5BA5024D-7FD5-47BA-A3EE-515DD350F8CC}" destId="{699D3BB1-DFB8-4A34-8B2C-5EAF6ADBB955}" srcOrd="0" destOrd="0" presId="urn:microsoft.com/office/officeart/2005/8/layout/chevron2"/>
    <dgm:cxn modelId="{4D1FA700-C3A9-4F87-9E69-C20691899205}" type="presParOf" srcId="{5BA5024D-7FD5-47BA-A3EE-515DD350F8CC}" destId="{B2EF4CA2-77A5-4276-88FC-BBFA55EE4318}" srcOrd="1" destOrd="0" presId="urn:microsoft.com/office/officeart/2005/8/layout/chevron2"/>
    <dgm:cxn modelId="{5CA5D812-807C-484C-B776-D8C1EC254D41}" type="presParOf" srcId="{3966E2D4-8544-4369-9AE8-800B59996C6A}" destId="{53A491DC-3FBD-4442-9B18-96BD989788CA}" srcOrd="3" destOrd="0" presId="urn:microsoft.com/office/officeart/2005/8/layout/chevron2"/>
    <dgm:cxn modelId="{F216A629-C6D9-457D-9022-18E45CFB9130}" type="presParOf" srcId="{3966E2D4-8544-4369-9AE8-800B59996C6A}" destId="{7FF3DFC0-EBD7-4566-91A0-F1DFF9085D6F}" srcOrd="4" destOrd="0" presId="urn:microsoft.com/office/officeart/2005/8/layout/chevron2"/>
    <dgm:cxn modelId="{00FEF197-FC52-4B95-A8B5-0D1B44C089B5}" type="presParOf" srcId="{7FF3DFC0-EBD7-4566-91A0-F1DFF9085D6F}" destId="{C3D26FCF-6F27-4399-8019-B20B5BB688B3}" srcOrd="0" destOrd="0" presId="urn:microsoft.com/office/officeart/2005/8/layout/chevron2"/>
    <dgm:cxn modelId="{231C6381-C137-49FA-A020-B9580AEF8BB2}" type="presParOf" srcId="{7FF3DFC0-EBD7-4566-91A0-F1DFF9085D6F}" destId="{47A55FB9-9342-488B-8942-4444F62ABDA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6DFA21-14CB-43BF-AF6F-108CA65A4D22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94C148B-D742-42F2-A0D0-E5BAB11F912F}">
      <dgm:prSet/>
      <dgm:spPr/>
      <dgm:t>
        <a:bodyPr/>
        <a:lstStyle/>
        <a:p>
          <a:r>
            <a:rPr lang="en-US" b="1" dirty="0"/>
            <a:t>Near-road study site </a:t>
          </a:r>
        </a:p>
      </dgm:t>
    </dgm:pt>
    <dgm:pt modelId="{1E7E3763-E009-4057-9490-191752F729E1}" type="parTrans" cxnId="{F9F15938-7904-4A11-BED2-CB5C1F459E47}">
      <dgm:prSet/>
      <dgm:spPr/>
      <dgm:t>
        <a:bodyPr/>
        <a:lstStyle/>
        <a:p>
          <a:endParaRPr lang="en-US"/>
        </a:p>
      </dgm:t>
    </dgm:pt>
    <dgm:pt modelId="{D09FF754-4B73-4DE3-AD35-DC47BAA9FB60}" type="sibTrans" cxnId="{F9F15938-7904-4A11-BED2-CB5C1F459E47}">
      <dgm:prSet/>
      <dgm:spPr/>
      <dgm:t>
        <a:bodyPr/>
        <a:lstStyle/>
        <a:p>
          <a:endParaRPr lang="en-US"/>
        </a:p>
      </dgm:t>
    </dgm:pt>
    <dgm:pt modelId="{074C2AD4-1A9A-4498-AEB9-D8FD281486AD}">
      <dgm:prSet/>
      <dgm:spPr/>
      <dgm:t>
        <a:bodyPr/>
        <a:lstStyle/>
        <a:p>
          <a:r>
            <a:rPr lang="en-US" dirty="0"/>
            <a:t>PM</a:t>
          </a:r>
          <a:r>
            <a:rPr lang="en-US" baseline="-25000" dirty="0"/>
            <a:t>10-high-vol</a:t>
          </a:r>
          <a:endParaRPr lang="en-US" dirty="0"/>
        </a:p>
      </dgm:t>
    </dgm:pt>
    <dgm:pt modelId="{B2372848-8959-4D4B-8A04-8D324BB9CC3F}" type="parTrans" cxnId="{72FAC915-1758-48C1-96E6-666DA2A9EF67}">
      <dgm:prSet/>
      <dgm:spPr/>
      <dgm:t>
        <a:bodyPr/>
        <a:lstStyle/>
        <a:p>
          <a:endParaRPr lang="en-US"/>
        </a:p>
      </dgm:t>
    </dgm:pt>
    <dgm:pt modelId="{A45C7BDC-46BE-4B45-9871-6A77DE925429}" type="sibTrans" cxnId="{72FAC915-1758-48C1-96E6-666DA2A9EF67}">
      <dgm:prSet/>
      <dgm:spPr/>
      <dgm:t>
        <a:bodyPr/>
        <a:lstStyle/>
        <a:p>
          <a:endParaRPr lang="en-US"/>
        </a:p>
      </dgm:t>
    </dgm:pt>
    <dgm:pt modelId="{10F44D07-20DE-4F47-8DEA-C7FD418EAEFC}">
      <dgm:prSet/>
      <dgm:spPr/>
      <dgm:t>
        <a:bodyPr/>
        <a:lstStyle/>
        <a:p>
          <a:r>
            <a:rPr lang="en-US" dirty="0"/>
            <a:t>Individual trace elements</a:t>
          </a:r>
        </a:p>
      </dgm:t>
    </dgm:pt>
    <dgm:pt modelId="{B03D34E6-EAB2-4A1E-A1EE-7981888CE562}" type="parTrans" cxnId="{5975E3DA-AB49-47A4-BE64-114535BFB674}">
      <dgm:prSet/>
      <dgm:spPr/>
      <dgm:t>
        <a:bodyPr/>
        <a:lstStyle/>
        <a:p>
          <a:endParaRPr lang="en-US"/>
        </a:p>
      </dgm:t>
    </dgm:pt>
    <dgm:pt modelId="{69D87F2A-5E32-4591-A9E6-4D7E22F1762C}" type="sibTrans" cxnId="{5975E3DA-AB49-47A4-BE64-114535BFB674}">
      <dgm:prSet/>
      <dgm:spPr/>
      <dgm:t>
        <a:bodyPr/>
        <a:lstStyle/>
        <a:p>
          <a:endParaRPr lang="en-US"/>
        </a:p>
      </dgm:t>
    </dgm:pt>
    <dgm:pt modelId="{196B4F03-DB7F-42E3-BB2D-FA0F1399CF55}">
      <dgm:prSet/>
      <dgm:spPr/>
      <dgm:t>
        <a:bodyPr/>
        <a:lstStyle/>
        <a:p>
          <a:r>
            <a:rPr lang="en-US" dirty="0"/>
            <a:t>Sum of trace elements</a:t>
          </a:r>
        </a:p>
      </dgm:t>
    </dgm:pt>
    <dgm:pt modelId="{F2C3C066-4093-4241-9F61-F57946EA67A5}" type="parTrans" cxnId="{6444C272-88C8-4875-ACAD-895CCDC597C6}">
      <dgm:prSet/>
      <dgm:spPr/>
      <dgm:t>
        <a:bodyPr/>
        <a:lstStyle/>
        <a:p>
          <a:endParaRPr lang="en-US"/>
        </a:p>
      </dgm:t>
    </dgm:pt>
    <dgm:pt modelId="{9283FAED-4F0E-41FC-A4BD-3129765C2C66}" type="sibTrans" cxnId="{6444C272-88C8-4875-ACAD-895CCDC597C6}">
      <dgm:prSet/>
      <dgm:spPr/>
      <dgm:t>
        <a:bodyPr/>
        <a:lstStyle/>
        <a:p>
          <a:endParaRPr lang="en-US"/>
        </a:p>
      </dgm:t>
    </dgm:pt>
    <dgm:pt modelId="{3903BD4B-8C2D-405B-9266-335D0FD68A54}">
      <dgm:prSet/>
      <dgm:spPr/>
      <dgm:t>
        <a:bodyPr/>
        <a:lstStyle/>
        <a:p>
          <a:r>
            <a:rPr lang="en-US" dirty="0"/>
            <a:t>Percentage trace elements of PM</a:t>
          </a:r>
          <a:r>
            <a:rPr lang="en-US" baseline="-25000" dirty="0"/>
            <a:t>10</a:t>
          </a:r>
          <a:endParaRPr lang="en-US" dirty="0"/>
        </a:p>
      </dgm:t>
    </dgm:pt>
    <dgm:pt modelId="{C83A294D-612B-4423-8F3A-16A863606AE5}" type="parTrans" cxnId="{78B5CE28-AF69-407E-AEF7-D2D68D4BBF45}">
      <dgm:prSet/>
      <dgm:spPr/>
      <dgm:t>
        <a:bodyPr/>
        <a:lstStyle/>
        <a:p>
          <a:endParaRPr lang="en-US"/>
        </a:p>
      </dgm:t>
    </dgm:pt>
    <dgm:pt modelId="{7E2E2E8C-160D-4C96-8BB3-83F4A5BC1A2C}" type="sibTrans" cxnId="{78B5CE28-AF69-407E-AEF7-D2D68D4BBF45}">
      <dgm:prSet/>
      <dgm:spPr/>
      <dgm:t>
        <a:bodyPr/>
        <a:lstStyle/>
        <a:p>
          <a:endParaRPr lang="en-US"/>
        </a:p>
      </dgm:t>
    </dgm:pt>
    <dgm:pt modelId="{055F55C0-4B00-43FA-BA4C-787C60C0933F}">
      <dgm:prSet/>
      <dgm:spPr/>
      <dgm:t>
        <a:bodyPr/>
        <a:lstStyle/>
        <a:p>
          <a:r>
            <a:rPr lang="en-US" b="1" dirty="0"/>
            <a:t>NAPS site</a:t>
          </a:r>
        </a:p>
      </dgm:t>
    </dgm:pt>
    <dgm:pt modelId="{5FAE0478-FB70-4C62-8BDE-6FBBA2356329}" type="parTrans" cxnId="{6D21AB77-2E60-4090-800D-FBBD079C2DD6}">
      <dgm:prSet/>
      <dgm:spPr/>
      <dgm:t>
        <a:bodyPr/>
        <a:lstStyle/>
        <a:p>
          <a:endParaRPr lang="en-US"/>
        </a:p>
      </dgm:t>
    </dgm:pt>
    <dgm:pt modelId="{5D749DBB-5129-44AC-8F15-64BE32A61AD6}" type="sibTrans" cxnId="{6D21AB77-2E60-4090-800D-FBBD079C2DD6}">
      <dgm:prSet/>
      <dgm:spPr/>
      <dgm:t>
        <a:bodyPr/>
        <a:lstStyle/>
        <a:p>
          <a:endParaRPr lang="en-US"/>
        </a:p>
      </dgm:t>
    </dgm:pt>
    <dgm:pt modelId="{ED502AB0-B7CD-4636-B899-CDEDD9DF7513}">
      <dgm:prSet/>
      <dgm:spPr/>
      <dgm:t>
        <a:bodyPr/>
        <a:lstStyle/>
        <a:p>
          <a:r>
            <a:rPr lang="en-US" dirty="0"/>
            <a:t>PM</a:t>
          </a:r>
          <a:r>
            <a:rPr lang="en-US" baseline="-25000" dirty="0"/>
            <a:t>2.5</a:t>
          </a:r>
          <a:r>
            <a:rPr lang="en-US" dirty="0"/>
            <a:t>, PM</a:t>
          </a:r>
          <a:r>
            <a:rPr lang="en-US" baseline="-25000" dirty="0"/>
            <a:t>10</a:t>
          </a:r>
          <a:r>
            <a:rPr lang="en-US" dirty="0"/>
            <a:t>, PM</a:t>
          </a:r>
          <a:r>
            <a:rPr lang="en-US" baseline="-25000" dirty="0"/>
            <a:t>10-2.5</a:t>
          </a:r>
          <a:endParaRPr lang="en-US" dirty="0"/>
        </a:p>
      </dgm:t>
    </dgm:pt>
    <dgm:pt modelId="{BFF3D8CB-99BB-4497-B21F-DE31F61D6397}" type="parTrans" cxnId="{98109FC6-CE40-46D6-B72E-4042DEBB6997}">
      <dgm:prSet/>
      <dgm:spPr/>
      <dgm:t>
        <a:bodyPr/>
        <a:lstStyle/>
        <a:p>
          <a:endParaRPr lang="en-US"/>
        </a:p>
      </dgm:t>
    </dgm:pt>
    <dgm:pt modelId="{AECF33EF-46DF-43E6-806D-F4556978CE17}" type="sibTrans" cxnId="{98109FC6-CE40-46D6-B72E-4042DEBB6997}">
      <dgm:prSet/>
      <dgm:spPr/>
      <dgm:t>
        <a:bodyPr/>
        <a:lstStyle/>
        <a:p>
          <a:endParaRPr lang="en-US"/>
        </a:p>
      </dgm:t>
    </dgm:pt>
    <dgm:pt modelId="{05A517AA-0C36-4829-8DA1-CBEEAEC3A50E}">
      <dgm:prSet/>
      <dgm:spPr/>
      <dgm:t>
        <a:bodyPr/>
        <a:lstStyle/>
        <a:p>
          <a:r>
            <a:rPr lang="en-US" dirty="0"/>
            <a:t>Percentage PM</a:t>
          </a:r>
          <a:r>
            <a:rPr lang="en-US" baseline="-25000" dirty="0"/>
            <a:t>10-2.5</a:t>
          </a:r>
          <a:r>
            <a:rPr lang="en-US" dirty="0"/>
            <a:t> of PM</a:t>
          </a:r>
          <a:r>
            <a:rPr lang="en-US" baseline="-25000" dirty="0"/>
            <a:t>10</a:t>
          </a:r>
          <a:r>
            <a:rPr lang="en-US" dirty="0"/>
            <a:t> </a:t>
          </a:r>
        </a:p>
      </dgm:t>
    </dgm:pt>
    <dgm:pt modelId="{E78E058C-6EAF-4AAD-9252-274A5A75B3F1}" type="parTrans" cxnId="{3DE2F637-10AE-46C7-97B6-96AE1BB67E99}">
      <dgm:prSet/>
      <dgm:spPr/>
      <dgm:t>
        <a:bodyPr/>
        <a:lstStyle/>
        <a:p>
          <a:endParaRPr lang="en-US"/>
        </a:p>
      </dgm:t>
    </dgm:pt>
    <dgm:pt modelId="{94927126-7B8F-4928-BF94-A3824E8CB318}" type="sibTrans" cxnId="{3DE2F637-10AE-46C7-97B6-96AE1BB67E99}">
      <dgm:prSet/>
      <dgm:spPr/>
      <dgm:t>
        <a:bodyPr/>
        <a:lstStyle/>
        <a:p>
          <a:endParaRPr lang="en-US"/>
        </a:p>
      </dgm:t>
    </dgm:pt>
    <dgm:pt modelId="{BAD74EFD-C4F7-4E22-8102-BC873D71AA30}">
      <dgm:prSet/>
      <dgm:spPr/>
      <dgm:t>
        <a:bodyPr/>
        <a:lstStyle/>
        <a:p>
          <a:r>
            <a:rPr lang="en-US" dirty="0"/>
            <a:t>≥65% to indicate high road dust days (75th percentile)</a:t>
          </a:r>
        </a:p>
      </dgm:t>
    </dgm:pt>
    <dgm:pt modelId="{A1203BEE-9DA2-41B3-8DFD-226123020F0E}" type="parTrans" cxnId="{D952ED9C-974F-473E-9DED-738F2081159D}">
      <dgm:prSet/>
      <dgm:spPr/>
      <dgm:t>
        <a:bodyPr/>
        <a:lstStyle/>
        <a:p>
          <a:endParaRPr lang="en-US"/>
        </a:p>
      </dgm:t>
    </dgm:pt>
    <dgm:pt modelId="{4EC81D83-DFE5-4D85-9DEA-E8D14BE62FDF}" type="sibTrans" cxnId="{D952ED9C-974F-473E-9DED-738F2081159D}">
      <dgm:prSet/>
      <dgm:spPr/>
      <dgm:t>
        <a:bodyPr/>
        <a:lstStyle/>
        <a:p>
          <a:endParaRPr lang="en-US"/>
        </a:p>
      </dgm:t>
    </dgm:pt>
    <dgm:pt modelId="{7128E5D5-12DF-4E38-9CF6-5768CD551C59}">
      <dgm:prSet/>
      <dgm:spPr/>
      <dgm:t>
        <a:bodyPr/>
        <a:lstStyle/>
        <a:p>
          <a:pPr rtl="0"/>
          <a:r>
            <a:rPr lang="en-US" dirty="0"/>
            <a:t>Linear and generalized linear regression to test adjusted associations between </a:t>
          </a:r>
          <a:r>
            <a:rPr lang="en-US" dirty="0">
              <a:latin typeface="Avenir Next LT Pro"/>
            </a:rPr>
            <a:t>meteorological variables</a:t>
          </a:r>
          <a:r>
            <a:rPr lang="en-US" dirty="0"/>
            <a:t> and the different PM metrics</a:t>
          </a:r>
        </a:p>
      </dgm:t>
    </dgm:pt>
    <dgm:pt modelId="{77DEDADD-F94F-46F4-897A-67FEF66EE052}" type="parTrans" cxnId="{3E23644B-2996-436F-95B2-157D5912EBAC}">
      <dgm:prSet/>
      <dgm:spPr/>
      <dgm:t>
        <a:bodyPr/>
        <a:lstStyle/>
        <a:p>
          <a:endParaRPr lang="en-US"/>
        </a:p>
      </dgm:t>
    </dgm:pt>
    <dgm:pt modelId="{A62903BE-3E60-42C0-9CA9-8615B4E5C4E6}" type="sibTrans" cxnId="{3E23644B-2996-436F-95B2-157D5912EBAC}">
      <dgm:prSet/>
      <dgm:spPr/>
      <dgm:t>
        <a:bodyPr/>
        <a:lstStyle/>
        <a:p>
          <a:endParaRPr lang="en-US"/>
        </a:p>
      </dgm:t>
    </dgm:pt>
    <dgm:pt modelId="{E09DEE24-7232-4A6D-BBAC-33ED3D2932DC}">
      <dgm:prSet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Summary statistics, correlational analysis, time series plots, and boxplots</a:t>
          </a:r>
        </a:p>
      </dgm:t>
    </dgm:pt>
    <dgm:pt modelId="{C2B83C36-E430-45C2-A891-D5D6BFB91255}" type="parTrans" cxnId="{7513ECFE-ECFA-4C48-A116-8922C6E87707}">
      <dgm:prSet/>
      <dgm:spPr/>
    </dgm:pt>
    <dgm:pt modelId="{1DA6477D-12AE-4F0F-A084-E30C6B8C45B1}" type="sibTrans" cxnId="{7513ECFE-ECFA-4C48-A116-8922C6E87707}">
      <dgm:prSet/>
      <dgm:spPr/>
      <dgm:t>
        <a:bodyPr/>
        <a:lstStyle/>
        <a:p>
          <a:endParaRPr lang="en-US"/>
        </a:p>
      </dgm:t>
    </dgm:pt>
    <dgm:pt modelId="{4E8E31C2-D836-4884-BF3A-9E56565468B1}">
      <dgm:prSet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Bayesian profile regression (BPR)</a:t>
          </a:r>
        </a:p>
      </dgm:t>
    </dgm:pt>
    <dgm:pt modelId="{6E5C8D60-0BF8-4FC7-9BE4-AFF252F9A3CB}" type="parTrans" cxnId="{1CC68872-A9BF-490D-ACB5-8B6C02B6CAC6}">
      <dgm:prSet/>
      <dgm:spPr/>
    </dgm:pt>
    <dgm:pt modelId="{262073D6-A72F-4C1C-9635-824EBFB984D5}" type="sibTrans" cxnId="{1CC68872-A9BF-490D-ACB5-8B6C02B6CAC6}">
      <dgm:prSet/>
      <dgm:spPr/>
      <dgm:t>
        <a:bodyPr/>
        <a:lstStyle/>
        <a:p>
          <a:endParaRPr lang="en-US"/>
        </a:p>
      </dgm:t>
    </dgm:pt>
    <dgm:pt modelId="{22E1306D-F5EC-414F-9EA5-DCD71020AF85}">
      <dgm:prSet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Cluster analysis</a:t>
          </a:r>
        </a:p>
      </dgm:t>
    </dgm:pt>
    <dgm:pt modelId="{383E8E7B-B1D1-4242-B6B0-E6C7EA7AC7EC}" type="parTrans" cxnId="{E54D9128-93F4-4A74-B1DC-B841DBF36F43}">
      <dgm:prSet/>
      <dgm:spPr/>
    </dgm:pt>
    <dgm:pt modelId="{0C9D28AD-04FF-42EA-B794-DD9AE6C48298}" type="sibTrans" cxnId="{E54D9128-93F4-4A74-B1DC-B841DBF36F43}">
      <dgm:prSet/>
      <dgm:spPr/>
    </dgm:pt>
    <dgm:pt modelId="{A5BE84B5-63EB-42DB-83BD-D50E2EB7ADCF}">
      <dgm:prSet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Daily meteorological and trace element profiles</a:t>
          </a:r>
        </a:p>
      </dgm:t>
    </dgm:pt>
    <dgm:pt modelId="{1C7A66E4-816A-4CC8-A24E-57A84A43E971}" type="parTrans" cxnId="{1C8A1A4C-11F4-4213-BFA0-51EA5EC00AA4}">
      <dgm:prSet/>
      <dgm:spPr/>
    </dgm:pt>
    <dgm:pt modelId="{29477193-FF3D-45B9-9CF3-21E78ED376F8}" type="sibTrans" cxnId="{1C8A1A4C-11F4-4213-BFA0-51EA5EC00AA4}">
      <dgm:prSet/>
      <dgm:spPr/>
    </dgm:pt>
    <dgm:pt modelId="{D854413C-539F-470F-AC22-45E9B3143C29}">
      <dgm:prSet phldr="0"/>
      <dgm:spPr/>
      <dgm:t>
        <a:bodyPr/>
        <a:lstStyle/>
        <a:p>
          <a:pPr rtl="0"/>
          <a:r>
            <a:rPr lang="en-US" dirty="0">
              <a:latin typeface="Avenir Next LT Pro"/>
            </a:rPr>
            <a:t>Logistic regression to link the different profile clusters with risk of road dust days</a:t>
          </a:r>
        </a:p>
      </dgm:t>
    </dgm:pt>
    <dgm:pt modelId="{A51B56AD-2F5E-44FE-A0BC-6BE8F228DFE0}" type="parTrans" cxnId="{D23CCAAD-D04E-40C7-B0D5-D5D7B78A66AB}">
      <dgm:prSet/>
      <dgm:spPr/>
    </dgm:pt>
    <dgm:pt modelId="{8B976D42-4084-4386-BA52-2EAAA4D94D03}" type="sibTrans" cxnId="{D23CCAAD-D04E-40C7-B0D5-D5D7B78A66AB}">
      <dgm:prSet/>
      <dgm:spPr/>
    </dgm:pt>
    <dgm:pt modelId="{6506FF24-87A1-4095-A514-F187953508FE}" type="pres">
      <dgm:prSet presAssocID="{4E6DFA21-14CB-43BF-AF6F-108CA65A4D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9D69B4-E174-41C2-B9D5-D1D4DB4B6E81}" type="pres">
      <dgm:prSet presAssocID="{394C148B-D742-42F2-A0D0-E5BAB11F912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7533F-6A7C-4F36-B990-371C5E86D7B9}" type="pres">
      <dgm:prSet presAssocID="{D09FF754-4B73-4DE3-AD35-DC47BAA9FB60}" presName="sibTrans" presStyleLbl="sibTrans2D1" presStyleIdx="0" presStyleCnt="4"/>
      <dgm:spPr/>
      <dgm:t>
        <a:bodyPr/>
        <a:lstStyle/>
        <a:p>
          <a:endParaRPr lang="en-US"/>
        </a:p>
      </dgm:t>
    </dgm:pt>
    <dgm:pt modelId="{6DB68CF8-C1FB-40BB-8047-8235A6FAD764}" type="pres">
      <dgm:prSet presAssocID="{D09FF754-4B73-4DE3-AD35-DC47BAA9FB60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91721042-F5D5-438C-B707-E8254C92FC9E}" type="pres">
      <dgm:prSet presAssocID="{055F55C0-4B00-43FA-BA4C-787C60C0933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4A956A-EE97-4C68-B95D-48B55AFDFBC3}" type="pres">
      <dgm:prSet presAssocID="{5D749DBB-5129-44AC-8F15-64BE32A61AD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3C9082C-3594-4ACD-B053-13558D53E79E}" type="pres">
      <dgm:prSet presAssocID="{5D749DBB-5129-44AC-8F15-64BE32A61AD6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FAA281C-A603-45F1-85D6-879E8C471D02}" type="pres">
      <dgm:prSet presAssocID="{E09DEE24-7232-4A6D-BBAC-33ED3D2932D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61405-656E-4303-84D0-21B7A75D48AF}" type="pres">
      <dgm:prSet presAssocID="{1DA6477D-12AE-4F0F-A084-E30C6B8C45B1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25D5C07-186C-4F30-AAF7-19D530DFBB03}" type="pres">
      <dgm:prSet presAssocID="{1DA6477D-12AE-4F0F-A084-E30C6B8C45B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E096341-1A28-479A-8E33-0B73198BEFB8}" type="pres">
      <dgm:prSet presAssocID="{7128E5D5-12DF-4E38-9CF6-5768CD551C5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764439-06F7-4AF1-A4A7-6ED6EA7B67C3}" type="pres">
      <dgm:prSet presAssocID="{A62903BE-3E60-42C0-9CA9-8615B4E5C4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CDD6D21D-8D79-4562-BB48-F05485BF7A6E}" type="pres">
      <dgm:prSet presAssocID="{A62903BE-3E60-42C0-9CA9-8615B4E5C4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5C370B5-3BAB-4324-B397-CED41ED8AFB0}" type="pres">
      <dgm:prSet presAssocID="{4E8E31C2-D836-4884-BF3A-9E56565468B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B5CE28-AF69-407E-AEF7-D2D68D4BBF45}" srcId="{394C148B-D742-42F2-A0D0-E5BAB11F912F}" destId="{3903BD4B-8C2D-405B-9266-335D0FD68A54}" srcOrd="3" destOrd="0" parTransId="{C83A294D-612B-4423-8F3A-16A863606AE5}" sibTransId="{7E2E2E8C-160D-4C96-8BB3-83F4A5BC1A2C}"/>
    <dgm:cxn modelId="{E34A9B2A-F4CB-4768-AF72-B6B2649292E5}" type="presOf" srcId="{10F44D07-20DE-4F47-8DEA-C7FD418EAEFC}" destId="{2A9D69B4-E174-41C2-B9D5-D1D4DB4B6E81}" srcOrd="0" destOrd="2" presId="urn:microsoft.com/office/officeart/2005/8/layout/process1"/>
    <dgm:cxn modelId="{269B1B54-C6E7-43B2-A7BB-9A2CDEA3F10C}" type="presOf" srcId="{A62903BE-3E60-42C0-9CA9-8615B4E5C4E6}" destId="{CDD6D21D-8D79-4562-BB48-F05485BF7A6E}" srcOrd="1" destOrd="0" presId="urn:microsoft.com/office/officeart/2005/8/layout/process1"/>
    <dgm:cxn modelId="{3DE2F637-10AE-46C7-97B6-96AE1BB67E99}" srcId="{055F55C0-4B00-43FA-BA4C-787C60C0933F}" destId="{05A517AA-0C36-4829-8DA1-CBEEAEC3A50E}" srcOrd="1" destOrd="0" parTransId="{E78E058C-6EAF-4AAD-9252-274A5A75B3F1}" sibTransId="{94927126-7B8F-4928-BF94-A3824E8CB318}"/>
    <dgm:cxn modelId="{3F1E8775-170D-4E0C-B95C-38BB453B29B2}" type="presOf" srcId="{7128E5D5-12DF-4E38-9CF6-5768CD551C59}" destId="{9E096341-1A28-479A-8E33-0B73198BEFB8}" srcOrd="0" destOrd="0" presId="urn:microsoft.com/office/officeart/2005/8/layout/process1"/>
    <dgm:cxn modelId="{2C6D8B66-177C-46F4-B63C-06BA00089826}" type="presOf" srcId="{A62903BE-3E60-42C0-9CA9-8615B4E5C4E6}" destId="{D5764439-06F7-4AF1-A4A7-6ED6EA7B67C3}" srcOrd="0" destOrd="0" presId="urn:microsoft.com/office/officeart/2005/8/layout/process1"/>
    <dgm:cxn modelId="{F77A4330-0D0E-4C46-BD80-C1799E1A7FA2}" type="presOf" srcId="{1DA6477D-12AE-4F0F-A084-E30C6B8C45B1}" destId="{8D161405-656E-4303-84D0-21B7A75D48AF}" srcOrd="0" destOrd="0" presId="urn:microsoft.com/office/officeart/2005/8/layout/process1"/>
    <dgm:cxn modelId="{5975E3DA-AB49-47A4-BE64-114535BFB674}" srcId="{394C148B-D742-42F2-A0D0-E5BAB11F912F}" destId="{10F44D07-20DE-4F47-8DEA-C7FD418EAEFC}" srcOrd="1" destOrd="0" parTransId="{B03D34E6-EAB2-4A1E-A1EE-7981888CE562}" sibTransId="{69D87F2A-5E32-4591-A9E6-4D7E22F1762C}"/>
    <dgm:cxn modelId="{1CC68872-A9BF-490D-ACB5-8B6C02B6CAC6}" srcId="{4E6DFA21-14CB-43BF-AF6F-108CA65A4D22}" destId="{4E8E31C2-D836-4884-BF3A-9E56565468B1}" srcOrd="4" destOrd="0" parTransId="{6E5C8D60-0BF8-4FC7-9BE4-AFF252F9A3CB}" sibTransId="{262073D6-A72F-4C1C-9635-824EBFB984D5}"/>
    <dgm:cxn modelId="{5B3630FE-D026-426A-8335-FD6958DA4F7F}" type="presOf" srcId="{A5BE84B5-63EB-42DB-83BD-D50E2EB7ADCF}" destId="{A5C370B5-3BAB-4324-B397-CED41ED8AFB0}" srcOrd="0" destOrd="2" presId="urn:microsoft.com/office/officeart/2005/8/layout/process1"/>
    <dgm:cxn modelId="{F9F15938-7904-4A11-BED2-CB5C1F459E47}" srcId="{4E6DFA21-14CB-43BF-AF6F-108CA65A4D22}" destId="{394C148B-D742-42F2-A0D0-E5BAB11F912F}" srcOrd="0" destOrd="0" parTransId="{1E7E3763-E009-4057-9490-191752F729E1}" sibTransId="{D09FF754-4B73-4DE3-AD35-DC47BAA9FB60}"/>
    <dgm:cxn modelId="{03AB3031-5C33-4FAE-AEC5-2D2A3B6B056B}" type="presOf" srcId="{D09FF754-4B73-4DE3-AD35-DC47BAA9FB60}" destId="{6DB68CF8-C1FB-40BB-8047-8235A6FAD764}" srcOrd="1" destOrd="0" presId="urn:microsoft.com/office/officeart/2005/8/layout/process1"/>
    <dgm:cxn modelId="{D952ED9C-974F-473E-9DED-738F2081159D}" srcId="{055F55C0-4B00-43FA-BA4C-787C60C0933F}" destId="{BAD74EFD-C4F7-4E22-8102-BC873D71AA30}" srcOrd="2" destOrd="0" parTransId="{A1203BEE-9DA2-41B3-8DFD-226123020F0E}" sibTransId="{4EC81D83-DFE5-4D85-9DEA-E8D14BE62FDF}"/>
    <dgm:cxn modelId="{6C1929EF-83D5-46DC-B1F1-A01C31694939}" type="presOf" srcId="{ED502AB0-B7CD-4636-B899-CDEDD9DF7513}" destId="{91721042-F5D5-438C-B707-E8254C92FC9E}" srcOrd="0" destOrd="1" presId="urn:microsoft.com/office/officeart/2005/8/layout/process1"/>
    <dgm:cxn modelId="{0D3ECFCE-3032-49C6-9E8D-70CD45349C63}" type="presOf" srcId="{22E1306D-F5EC-414F-9EA5-DCD71020AF85}" destId="{A5C370B5-3BAB-4324-B397-CED41ED8AFB0}" srcOrd="0" destOrd="1" presId="urn:microsoft.com/office/officeart/2005/8/layout/process1"/>
    <dgm:cxn modelId="{1C8A1A4C-11F4-4213-BFA0-51EA5EC00AA4}" srcId="{4E8E31C2-D836-4884-BF3A-9E56565468B1}" destId="{A5BE84B5-63EB-42DB-83BD-D50E2EB7ADCF}" srcOrd="1" destOrd="0" parTransId="{1C7A66E4-816A-4CC8-A24E-57A84A43E971}" sibTransId="{29477193-FF3D-45B9-9CF3-21E78ED376F8}"/>
    <dgm:cxn modelId="{1E0E37E0-1F9C-4482-9428-7506B865F158}" type="presOf" srcId="{4E8E31C2-D836-4884-BF3A-9E56565468B1}" destId="{A5C370B5-3BAB-4324-B397-CED41ED8AFB0}" srcOrd="0" destOrd="0" presId="urn:microsoft.com/office/officeart/2005/8/layout/process1"/>
    <dgm:cxn modelId="{5214AB0F-5D94-4F11-9E2D-EE6C9E826CA7}" type="presOf" srcId="{196B4F03-DB7F-42E3-BB2D-FA0F1399CF55}" destId="{2A9D69B4-E174-41C2-B9D5-D1D4DB4B6E81}" srcOrd="0" destOrd="3" presId="urn:microsoft.com/office/officeart/2005/8/layout/process1"/>
    <dgm:cxn modelId="{40F6A2C8-4F7B-45DB-AAA0-DBB884EC04A7}" type="presOf" srcId="{5D749DBB-5129-44AC-8F15-64BE32A61AD6}" destId="{A3C9082C-3594-4ACD-B053-13558D53E79E}" srcOrd="1" destOrd="0" presId="urn:microsoft.com/office/officeart/2005/8/layout/process1"/>
    <dgm:cxn modelId="{55E2B6AC-FBFD-4E94-B375-2C47878D7CA4}" type="presOf" srcId="{D854413C-539F-470F-AC22-45E9B3143C29}" destId="{A5C370B5-3BAB-4324-B397-CED41ED8AFB0}" srcOrd="0" destOrd="3" presId="urn:microsoft.com/office/officeart/2005/8/layout/process1"/>
    <dgm:cxn modelId="{654CFCEB-238C-4716-85F0-4573D4D31F8B}" type="presOf" srcId="{05A517AA-0C36-4829-8DA1-CBEEAEC3A50E}" destId="{91721042-F5D5-438C-B707-E8254C92FC9E}" srcOrd="0" destOrd="2" presId="urn:microsoft.com/office/officeart/2005/8/layout/process1"/>
    <dgm:cxn modelId="{6444C272-88C8-4875-ACAD-895CCDC597C6}" srcId="{394C148B-D742-42F2-A0D0-E5BAB11F912F}" destId="{196B4F03-DB7F-42E3-BB2D-FA0F1399CF55}" srcOrd="2" destOrd="0" parTransId="{F2C3C066-4093-4241-9F61-F57946EA67A5}" sibTransId="{9283FAED-4F0E-41FC-A4BD-3129765C2C66}"/>
    <dgm:cxn modelId="{6D21AB77-2E60-4090-800D-FBBD079C2DD6}" srcId="{4E6DFA21-14CB-43BF-AF6F-108CA65A4D22}" destId="{055F55C0-4B00-43FA-BA4C-787C60C0933F}" srcOrd="1" destOrd="0" parTransId="{5FAE0478-FB70-4C62-8BDE-6FBBA2356329}" sibTransId="{5D749DBB-5129-44AC-8F15-64BE32A61AD6}"/>
    <dgm:cxn modelId="{BD24F3FF-5F87-4429-AFEA-D32E269BDA51}" type="presOf" srcId="{E09DEE24-7232-4A6D-BBAC-33ED3D2932DC}" destId="{5FAA281C-A603-45F1-85D6-879E8C471D02}" srcOrd="0" destOrd="0" presId="urn:microsoft.com/office/officeart/2005/8/layout/process1"/>
    <dgm:cxn modelId="{E54D9128-93F4-4A74-B1DC-B841DBF36F43}" srcId="{4E8E31C2-D836-4884-BF3A-9E56565468B1}" destId="{22E1306D-F5EC-414F-9EA5-DCD71020AF85}" srcOrd="0" destOrd="0" parTransId="{383E8E7B-B1D1-4242-B6B0-E6C7EA7AC7EC}" sibTransId="{0C9D28AD-04FF-42EA-B794-DD9AE6C48298}"/>
    <dgm:cxn modelId="{72FAC915-1758-48C1-96E6-666DA2A9EF67}" srcId="{394C148B-D742-42F2-A0D0-E5BAB11F912F}" destId="{074C2AD4-1A9A-4498-AEB9-D8FD281486AD}" srcOrd="0" destOrd="0" parTransId="{B2372848-8959-4D4B-8A04-8D324BB9CC3F}" sibTransId="{A45C7BDC-46BE-4B45-9871-6A77DE925429}"/>
    <dgm:cxn modelId="{441164CF-9E12-4E21-9307-1ADE003F3316}" type="presOf" srcId="{4E6DFA21-14CB-43BF-AF6F-108CA65A4D22}" destId="{6506FF24-87A1-4095-A514-F187953508FE}" srcOrd="0" destOrd="0" presId="urn:microsoft.com/office/officeart/2005/8/layout/process1"/>
    <dgm:cxn modelId="{3E23644B-2996-436F-95B2-157D5912EBAC}" srcId="{4E6DFA21-14CB-43BF-AF6F-108CA65A4D22}" destId="{7128E5D5-12DF-4E38-9CF6-5768CD551C59}" srcOrd="3" destOrd="0" parTransId="{77DEDADD-F94F-46F4-897A-67FEF66EE052}" sibTransId="{A62903BE-3E60-42C0-9CA9-8615B4E5C4E6}"/>
    <dgm:cxn modelId="{E9314EDE-BB5F-4A19-81C6-EB7769547E8F}" type="presOf" srcId="{074C2AD4-1A9A-4498-AEB9-D8FD281486AD}" destId="{2A9D69B4-E174-41C2-B9D5-D1D4DB4B6E81}" srcOrd="0" destOrd="1" presId="urn:microsoft.com/office/officeart/2005/8/layout/process1"/>
    <dgm:cxn modelId="{6E4EA2FC-A782-46E9-A233-C64A9463CCF6}" type="presOf" srcId="{394C148B-D742-42F2-A0D0-E5BAB11F912F}" destId="{2A9D69B4-E174-41C2-B9D5-D1D4DB4B6E81}" srcOrd="0" destOrd="0" presId="urn:microsoft.com/office/officeart/2005/8/layout/process1"/>
    <dgm:cxn modelId="{139458C4-1AD3-4B5E-A3D9-2272469D8D49}" type="presOf" srcId="{5D749DBB-5129-44AC-8F15-64BE32A61AD6}" destId="{E64A956A-EE97-4C68-B95D-48B55AFDFBC3}" srcOrd="0" destOrd="0" presId="urn:microsoft.com/office/officeart/2005/8/layout/process1"/>
    <dgm:cxn modelId="{EE2C04DF-85E9-4E4B-B5D2-F89BD7467585}" type="presOf" srcId="{1DA6477D-12AE-4F0F-A084-E30C6B8C45B1}" destId="{E25D5C07-186C-4F30-AAF7-19D530DFBB03}" srcOrd="1" destOrd="0" presId="urn:microsoft.com/office/officeart/2005/8/layout/process1"/>
    <dgm:cxn modelId="{D23CCAAD-D04E-40C7-B0D5-D5D7B78A66AB}" srcId="{4E8E31C2-D836-4884-BF3A-9E56565468B1}" destId="{D854413C-539F-470F-AC22-45E9B3143C29}" srcOrd="2" destOrd="0" parTransId="{A51B56AD-2F5E-44FE-A0BC-6BE8F228DFE0}" sibTransId="{8B976D42-4084-4386-BA52-2EAAA4D94D03}"/>
    <dgm:cxn modelId="{975B8CCE-7DF0-4B0D-83B4-E9087E9DBA85}" type="presOf" srcId="{055F55C0-4B00-43FA-BA4C-787C60C0933F}" destId="{91721042-F5D5-438C-B707-E8254C92FC9E}" srcOrd="0" destOrd="0" presId="urn:microsoft.com/office/officeart/2005/8/layout/process1"/>
    <dgm:cxn modelId="{7513ECFE-ECFA-4C48-A116-8922C6E87707}" srcId="{4E6DFA21-14CB-43BF-AF6F-108CA65A4D22}" destId="{E09DEE24-7232-4A6D-BBAC-33ED3D2932DC}" srcOrd="2" destOrd="0" parTransId="{C2B83C36-E430-45C2-A891-D5D6BFB91255}" sibTransId="{1DA6477D-12AE-4F0F-A084-E30C6B8C45B1}"/>
    <dgm:cxn modelId="{2AC22164-34AA-4046-9C68-2FACBC5D5C6C}" type="presOf" srcId="{3903BD4B-8C2D-405B-9266-335D0FD68A54}" destId="{2A9D69B4-E174-41C2-B9D5-D1D4DB4B6E81}" srcOrd="0" destOrd="4" presId="urn:microsoft.com/office/officeart/2005/8/layout/process1"/>
    <dgm:cxn modelId="{BD2F0640-0DEA-4D6F-BABB-4001DF35D56C}" type="presOf" srcId="{BAD74EFD-C4F7-4E22-8102-BC873D71AA30}" destId="{91721042-F5D5-438C-B707-E8254C92FC9E}" srcOrd="0" destOrd="3" presId="urn:microsoft.com/office/officeart/2005/8/layout/process1"/>
    <dgm:cxn modelId="{DB6D8C2C-7963-49D9-8588-E9D7E2EA8C66}" type="presOf" srcId="{D09FF754-4B73-4DE3-AD35-DC47BAA9FB60}" destId="{FC47533F-6A7C-4F36-B990-371C5E86D7B9}" srcOrd="0" destOrd="0" presId="urn:microsoft.com/office/officeart/2005/8/layout/process1"/>
    <dgm:cxn modelId="{98109FC6-CE40-46D6-B72E-4042DEBB6997}" srcId="{055F55C0-4B00-43FA-BA4C-787C60C0933F}" destId="{ED502AB0-B7CD-4636-B899-CDEDD9DF7513}" srcOrd="0" destOrd="0" parTransId="{BFF3D8CB-99BB-4497-B21F-DE31F61D6397}" sibTransId="{AECF33EF-46DF-43E6-806D-F4556978CE17}"/>
    <dgm:cxn modelId="{91324D77-8079-4B8B-858E-514225015140}" type="presParOf" srcId="{6506FF24-87A1-4095-A514-F187953508FE}" destId="{2A9D69B4-E174-41C2-B9D5-D1D4DB4B6E81}" srcOrd="0" destOrd="0" presId="urn:microsoft.com/office/officeart/2005/8/layout/process1"/>
    <dgm:cxn modelId="{FF4BDE0C-9D3A-4FE5-B367-E013FC3091D8}" type="presParOf" srcId="{6506FF24-87A1-4095-A514-F187953508FE}" destId="{FC47533F-6A7C-4F36-B990-371C5E86D7B9}" srcOrd="1" destOrd="0" presId="urn:microsoft.com/office/officeart/2005/8/layout/process1"/>
    <dgm:cxn modelId="{66795487-349E-46D5-9C71-1C80FCD14375}" type="presParOf" srcId="{FC47533F-6A7C-4F36-B990-371C5E86D7B9}" destId="{6DB68CF8-C1FB-40BB-8047-8235A6FAD764}" srcOrd="0" destOrd="0" presId="urn:microsoft.com/office/officeart/2005/8/layout/process1"/>
    <dgm:cxn modelId="{DA153521-1BAC-4BF7-B033-2C3A8ED584FE}" type="presParOf" srcId="{6506FF24-87A1-4095-A514-F187953508FE}" destId="{91721042-F5D5-438C-B707-E8254C92FC9E}" srcOrd="2" destOrd="0" presId="urn:microsoft.com/office/officeart/2005/8/layout/process1"/>
    <dgm:cxn modelId="{06DAC710-09CD-47EE-BC97-9530FB7EB173}" type="presParOf" srcId="{6506FF24-87A1-4095-A514-F187953508FE}" destId="{E64A956A-EE97-4C68-B95D-48B55AFDFBC3}" srcOrd="3" destOrd="0" presId="urn:microsoft.com/office/officeart/2005/8/layout/process1"/>
    <dgm:cxn modelId="{DD81E511-B926-499C-8B4A-A9895AA3F768}" type="presParOf" srcId="{E64A956A-EE97-4C68-B95D-48B55AFDFBC3}" destId="{A3C9082C-3594-4ACD-B053-13558D53E79E}" srcOrd="0" destOrd="0" presId="urn:microsoft.com/office/officeart/2005/8/layout/process1"/>
    <dgm:cxn modelId="{84DCB667-8B3B-47D5-B36A-10391E8FD378}" type="presParOf" srcId="{6506FF24-87A1-4095-A514-F187953508FE}" destId="{5FAA281C-A603-45F1-85D6-879E8C471D02}" srcOrd="4" destOrd="0" presId="urn:microsoft.com/office/officeart/2005/8/layout/process1"/>
    <dgm:cxn modelId="{67F8F864-0399-448A-BC8B-D5D9762E73E9}" type="presParOf" srcId="{6506FF24-87A1-4095-A514-F187953508FE}" destId="{8D161405-656E-4303-84D0-21B7A75D48AF}" srcOrd="5" destOrd="0" presId="urn:microsoft.com/office/officeart/2005/8/layout/process1"/>
    <dgm:cxn modelId="{7FABEF92-30C1-4411-BC11-0FAFBA716BC7}" type="presParOf" srcId="{8D161405-656E-4303-84D0-21B7A75D48AF}" destId="{E25D5C07-186C-4F30-AAF7-19D530DFBB03}" srcOrd="0" destOrd="0" presId="urn:microsoft.com/office/officeart/2005/8/layout/process1"/>
    <dgm:cxn modelId="{47AFF2AC-2C82-4C77-8B37-EAAC7B38D744}" type="presParOf" srcId="{6506FF24-87A1-4095-A514-F187953508FE}" destId="{9E096341-1A28-479A-8E33-0B73198BEFB8}" srcOrd="6" destOrd="0" presId="urn:microsoft.com/office/officeart/2005/8/layout/process1"/>
    <dgm:cxn modelId="{C61B77D6-72F1-4B73-8F4C-278D6DEAF9D3}" type="presParOf" srcId="{6506FF24-87A1-4095-A514-F187953508FE}" destId="{D5764439-06F7-4AF1-A4A7-6ED6EA7B67C3}" srcOrd="7" destOrd="0" presId="urn:microsoft.com/office/officeart/2005/8/layout/process1"/>
    <dgm:cxn modelId="{966849B7-A6F5-4AA3-9C68-AAE197741E94}" type="presParOf" srcId="{D5764439-06F7-4AF1-A4A7-6ED6EA7B67C3}" destId="{CDD6D21D-8D79-4562-BB48-F05485BF7A6E}" srcOrd="0" destOrd="0" presId="urn:microsoft.com/office/officeart/2005/8/layout/process1"/>
    <dgm:cxn modelId="{40B6A511-3577-442A-A382-757AE297FCE6}" type="presParOf" srcId="{6506FF24-87A1-4095-A514-F187953508FE}" destId="{A5C370B5-3BAB-4324-B397-CED41ED8AFB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14B80E-A601-4818-9E0D-EAEB160F15B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8DA870-034A-4E5A-A686-E326015D9BE6}">
      <dgm:prSet/>
      <dgm:spPr/>
      <dgm:t>
        <a:bodyPr/>
        <a:lstStyle/>
        <a:p>
          <a:r>
            <a:rPr lang="en-US" dirty="0"/>
            <a:t>Cluster analysis of PM</a:t>
          </a:r>
          <a:r>
            <a:rPr lang="en-US" baseline="-25000" dirty="0"/>
            <a:t>10</a:t>
          </a:r>
          <a:r>
            <a:rPr lang="en-US" dirty="0"/>
            <a:t> samples from the near-road study site indicates that springtime PM</a:t>
          </a:r>
          <a:r>
            <a:rPr lang="en-US" baseline="-25000" dirty="0"/>
            <a:t>10</a:t>
          </a:r>
          <a:r>
            <a:rPr lang="en-US" dirty="0"/>
            <a:t> comprises complex mixtures of trace </a:t>
          </a:r>
          <a:r>
            <a:rPr lang="en-US" dirty="0" smtClean="0"/>
            <a:t>elements.</a:t>
          </a:r>
          <a:endParaRPr lang="en-US" dirty="0"/>
        </a:p>
      </dgm:t>
    </dgm:pt>
    <dgm:pt modelId="{876BD4E6-4033-47F0-8874-3357345E29D7}" type="parTrans" cxnId="{4402B299-F425-45EB-BB0E-6ED7681ED89B}">
      <dgm:prSet/>
      <dgm:spPr/>
      <dgm:t>
        <a:bodyPr/>
        <a:lstStyle/>
        <a:p>
          <a:endParaRPr lang="en-US"/>
        </a:p>
      </dgm:t>
    </dgm:pt>
    <dgm:pt modelId="{B7C1641A-BDDB-492D-AE60-92D95C521BB9}" type="sibTrans" cxnId="{4402B299-F425-45EB-BB0E-6ED7681ED89B}">
      <dgm:prSet/>
      <dgm:spPr/>
      <dgm:t>
        <a:bodyPr/>
        <a:lstStyle/>
        <a:p>
          <a:endParaRPr lang="en-US"/>
        </a:p>
      </dgm:t>
    </dgm:pt>
    <dgm:pt modelId="{8EEB5CF1-6C44-43F8-8F66-B06361AED877}">
      <dgm:prSet/>
      <dgm:spPr/>
      <dgm:t>
        <a:bodyPr/>
        <a:lstStyle/>
        <a:p>
          <a:r>
            <a:rPr lang="en-US" dirty="0" smtClean="0"/>
            <a:t>Chemical</a:t>
          </a:r>
          <a:r>
            <a:rPr lang="en-US" dirty="0"/>
            <a:t> composition varied significantly between high road dust days and low road dust </a:t>
          </a:r>
          <a:r>
            <a:rPr lang="en-US" dirty="0" smtClean="0"/>
            <a:t>days</a:t>
          </a:r>
          <a:endParaRPr lang="en-US" dirty="0"/>
        </a:p>
      </dgm:t>
    </dgm:pt>
    <dgm:pt modelId="{48D98ED8-14F5-4DE4-8125-CCE0D10B5214}" type="parTrans" cxnId="{D1B625BC-9E45-4523-B222-B82A9CAAF9F8}">
      <dgm:prSet/>
      <dgm:spPr/>
      <dgm:t>
        <a:bodyPr/>
        <a:lstStyle/>
        <a:p>
          <a:endParaRPr lang="en-US"/>
        </a:p>
      </dgm:t>
    </dgm:pt>
    <dgm:pt modelId="{1536C189-471A-4482-9287-14E40FC0DAAD}" type="sibTrans" cxnId="{D1B625BC-9E45-4523-B222-B82A9CAAF9F8}">
      <dgm:prSet/>
      <dgm:spPr/>
      <dgm:t>
        <a:bodyPr/>
        <a:lstStyle/>
        <a:p>
          <a:endParaRPr lang="en-US"/>
        </a:p>
      </dgm:t>
    </dgm:pt>
    <dgm:pt modelId="{7A39DC44-FE52-4879-8E50-518D579FBEEF}">
      <dgm:prSet/>
      <dgm:spPr/>
      <dgm:t>
        <a:bodyPr/>
        <a:lstStyle/>
        <a:p>
          <a:r>
            <a:rPr lang="en-US" dirty="0"/>
            <a:t>Heavy metals of high public health concern, such as chromium and lead, were significantly elevated on high road dust </a:t>
          </a:r>
          <a:r>
            <a:rPr lang="en-US" dirty="0" smtClean="0"/>
            <a:t>days. Several of these chemicals have known non-carcinogenic and carcinogenic health effects</a:t>
          </a:r>
          <a:endParaRPr lang="en-US" dirty="0"/>
        </a:p>
      </dgm:t>
    </dgm:pt>
    <dgm:pt modelId="{F6C7A13D-6A24-4CBB-ACA8-142B4C283C03}" type="parTrans" cxnId="{63804428-031D-45C2-9172-ABB09D5E11B2}">
      <dgm:prSet/>
      <dgm:spPr/>
      <dgm:t>
        <a:bodyPr/>
        <a:lstStyle/>
        <a:p>
          <a:endParaRPr lang="en-US"/>
        </a:p>
      </dgm:t>
    </dgm:pt>
    <dgm:pt modelId="{91A6C16C-206E-4016-B913-A14ABB77B837}" type="sibTrans" cxnId="{63804428-031D-45C2-9172-ABB09D5E11B2}">
      <dgm:prSet/>
      <dgm:spPr/>
      <dgm:t>
        <a:bodyPr/>
        <a:lstStyle/>
        <a:p>
          <a:endParaRPr lang="en-US"/>
        </a:p>
      </dgm:t>
    </dgm:pt>
    <dgm:pt modelId="{D16A27E8-8119-4E0E-BE8A-12E5B09CFACB}">
      <dgm:prSet/>
      <dgm:spPr/>
      <dgm:t>
        <a:bodyPr/>
        <a:lstStyle/>
        <a:p>
          <a:pPr rtl="0"/>
          <a:r>
            <a:rPr lang="en-US" dirty="0"/>
            <a:t>Meteorological factors </a:t>
          </a:r>
          <a:r>
            <a:rPr lang="en-US" dirty="0" smtClean="0"/>
            <a:t>appear to work </a:t>
          </a:r>
          <a:r>
            <a:rPr lang="en-US" dirty="0"/>
            <a:t>in combination to determine the occurrence of</a:t>
          </a:r>
          <a:r>
            <a:rPr lang="en-US" dirty="0">
              <a:latin typeface="Avenir Next LT Pro"/>
            </a:rPr>
            <a:t> </a:t>
          </a:r>
          <a:r>
            <a:rPr lang="en-US" dirty="0"/>
            <a:t> high road dust days, particularly humidity and temperature</a:t>
          </a:r>
        </a:p>
      </dgm:t>
    </dgm:pt>
    <dgm:pt modelId="{F204BDED-C45B-4BC1-B42B-74AF3C7BB06C}" type="parTrans" cxnId="{D07C1463-1D9A-42DB-AF89-23B7FA0C6802}">
      <dgm:prSet/>
      <dgm:spPr/>
      <dgm:t>
        <a:bodyPr/>
        <a:lstStyle/>
        <a:p>
          <a:endParaRPr lang="en-US"/>
        </a:p>
      </dgm:t>
    </dgm:pt>
    <dgm:pt modelId="{5CEAA885-559A-4CDE-AB9D-1649CC16A4B6}" type="sibTrans" cxnId="{D07C1463-1D9A-42DB-AF89-23B7FA0C6802}">
      <dgm:prSet/>
      <dgm:spPr/>
      <dgm:t>
        <a:bodyPr/>
        <a:lstStyle/>
        <a:p>
          <a:endParaRPr lang="en-US"/>
        </a:p>
      </dgm:t>
    </dgm:pt>
    <dgm:pt modelId="{A952052B-D158-4744-969F-E3C5A57C09C6}">
      <dgm:prSet/>
      <dgm:spPr/>
      <dgm:t>
        <a:bodyPr/>
        <a:lstStyle/>
        <a:p>
          <a:pPr rtl="0"/>
          <a:r>
            <a:rPr lang="en-US" dirty="0" smtClean="0"/>
            <a:t>Cluster analysis of coarse PM, its chemical composition, combined with meteorological data has promise to improve assessment of springtime road dust exposure assessment in epidemiologic research</a:t>
          </a:r>
          <a:endParaRPr lang="en-US" dirty="0"/>
        </a:p>
      </dgm:t>
    </dgm:pt>
    <dgm:pt modelId="{F19C57CC-6E79-4F3B-8D07-2178676D0C56}" type="parTrans" cxnId="{3EFE984B-B944-4CDB-91DB-BA2EC4273A55}">
      <dgm:prSet/>
      <dgm:spPr/>
      <dgm:t>
        <a:bodyPr/>
        <a:lstStyle/>
        <a:p>
          <a:endParaRPr lang="en-US"/>
        </a:p>
      </dgm:t>
    </dgm:pt>
    <dgm:pt modelId="{8B8D5C2C-F342-400F-A1CF-ADF0B5B30498}" type="sibTrans" cxnId="{3EFE984B-B944-4CDB-91DB-BA2EC4273A55}">
      <dgm:prSet/>
      <dgm:spPr/>
      <dgm:t>
        <a:bodyPr/>
        <a:lstStyle/>
        <a:p>
          <a:endParaRPr lang="en-US"/>
        </a:p>
      </dgm:t>
    </dgm:pt>
    <dgm:pt modelId="{722E1F96-FE35-447B-8B6E-11E52B90306C}" type="pres">
      <dgm:prSet presAssocID="{0F14B80E-A601-4818-9E0D-EAEB160F15B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056DCE2-0FF8-434A-8AFD-374362A7D632}" type="pres">
      <dgm:prSet presAssocID="{D08DA870-034A-4E5A-A686-E326015D9BE6}" presName="thickLine" presStyleLbl="alignNode1" presStyleIdx="0" presStyleCnt="5"/>
      <dgm:spPr/>
    </dgm:pt>
    <dgm:pt modelId="{BF924D35-B1EB-4BB2-8669-F9B645ED1614}" type="pres">
      <dgm:prSet presAssocID="{D08DA870-034A-4E5A-A686-E326015D9BE6}" presName="horz1" presStyleCnt="0"/>
      <dgm:spPr/>
    </dgm:pt>
    <dgm:pt modelId="{72830087-A4A5-43CB-BE99-65A1EFE8F2FF}" type="pres">
      <dgm:prSet presAssocID="{D08DA870-034A-4E5A-A686-E326015D9BE6}" presName="tx1" presStyleLbl="revTx" presStyleIdx="0" presStyleCnt="5"/>
      <dgm:spPr/>
      <dgm:t>
        <a:bodyPr/>
        <a:lstStyle/>
        <a:p>
          <a:endParaRPr lang="en-US"/>
        </a:p>
      </dgm:t>
    </dgm:pt>
    <dgm:pt modelId="{8D7F80A2-2ADB-4074-879B-7C9DE642A143}" type="pres">
      <dgm:prSet presAssocID="{D08DA870-034A-4E5A-A686-E326015D9BE6}" presName="vert1" presStyleCnt="0"/>
      <dgm:spPr/>
    </dgm:pt>
    <dgm:pt modelId="{2A71FA3C-E831-42E3-900A-D40413081183}" type="pres">
      <dgm:prSet presAssocID="{8EEB5CF1-6C44-43F8-8F66-B06361AED877}" presName="thickLine" presStyleLbl="alignNode1" presStyleIdx="1" presStyleCnt="5"/>
      <dgm:spPr/>
    </dgm:pt>
    <dgm:pt modelId="{55D1836B-4260-46D1-801A-9C1740BCED7A}" type="pres">
      <dgm:prSet presAssocID="{8EEB5CF1-6C44-43F8-8F66-B06361AED877}" presName="horz1" presStyleCnt="0"/>
      <dgm:spPr/>
    </dgm:pt>
    <dgm:pt modelId="{8BD6D6CC-1CB0-40C2-990B-6A8A8A28740D}" type="pres">
      <dgm:prSet presAssocID="{8EEB5CF1-6C44-43F8-8F66-B06361AED877}" presName="tx1" presStyleLbl="revTx" presStyleIdx="1" presStyleCnt="5"/>
      <dgm:spPr/>
      <dgm:t>
        <a:bodyPr/>
        <a:lstStyle/>
        <a:p>
          <a:endParaRPr lang="en-US"/>
        </a:p>
      </dgm:t>
    </dgm:pt>
    <dgm:pt modelId="{F3C675A9-33FB-43AB-AE20-7F3863E784C2}" type="pres">
      <dgm:prSet presAssocID="{8EEB5CF1-6C44-43F8-8F66-B06361AED877}" presName="vert1" presStyleCnt="0"/>
      <dgm:spPr/>
    </dgm:pt>
    <dgm:pt modelId="{8A777EB4-7CEB-4DD4-93A4-45592CBABCEC}" type="pres">
      <dgm:prSet presAssocID="{7A39DC44-FE52-4879-8E50-518D579FBEEF}" presName="thickLine" presStyleLbl="alignNode1" presStyleIdx="2" presStyleCnt="5"/>
      <dgm:spPr/>
    </dgm:pt>
    <dgm:pt modelId="{BD8509DC-93A4-4B49-8862-4DB1D210607B}" type="pres">
      <dgm:prSet presAssocID="{7A39DC44-FE52-4879-8E50-518D579FBEEF}" presName="horz1" presStyleCnt="0"/>
      <dgm:spPr/>
    </dgm:pt>
    <dgm:pt modelId="{ED896C65-542E-4C76-8DC8-789AEB4F8891}" type="pres">
      <dgm:prSet presAssocID="{7A39DC44-FE52-4879-8E50-518D579FBEEF}" presName="tx1" presStyleLbl="revTx" presStyleIdx="2" presStyleCnt="5"/>
      <dgm:spPr/>
      <dgm:t>
        <a:bodyPr/>
        <a:lstStyle/>
        <a:p>
          <a:endParaRPr lang="en-US"/>
        </a:p>
      </dgm:t>
    </dgm:pt>
    <dgm:pt modelId="{CA2A7E6A-5CFB-4BB3-B987-792C1CFB9A86}" type="pres">
      <dgm:prSet presAssocID="{7A39DC44-FE52-4879-8E50-518D579FBEEF}" presName="vert1" presStyleCnt="0"/>
      <dgm:spPr/>
    </dgm:pt>
    <dgm:pt modelId="{7DD61B67-C3BB-4073-9F38-8CBEF4EF15D0}" type="pres">
      <dgm:prSet presAssocID="{D16A27E8-8119-4E0E-BE8A-12E5B09CFACB}" presName="thickLine" presStyleLbl="alignNode1" presStyleIdx="3" presStyleCnt="5"/>
      <dgm:spPr/>
    </dgm:pt>
    <dgm:pt modelId="{E4EF9BCF-F8B7-4101-BA9A-B05DE6779FB7}" type="pres">
      <dgm:prSet presAssocID="{D16A27E8-8119-4E0E-BE8A-12E5B09CFACB}" presName="horz1" presStyleCnt="0"/>
      <dgm:spPr/>
    </dgm:pt>
    <dgm:pt modelId="{CC33E8B3-85A4-4580-AFA0-749FED2E4702}" type="pres">
      <dgm:prSet presAssocID="{D16A27E8-8119-4E0E-BE8A-12E5B09CFACB}" presName="tx1" presStyleLbl="revTx" presStyleIdx="3" presStyleCnt="5"/>
      <dgm:spPr/>
      <dgm:t>
        <a:bodyPr/>
        <a:lstStyle/>
        <a:p>
          <a:endParaRPr lang="en-US"/>
        </a:p>
      </dgm:t>
    </dgm:pt>
    <dgm:pt modelId="{A31A8105-A9A0-43F0-B84D-56985A2DC7C8}" type="pres">
      <dgm:prSet presAssocID="{D16A27E8-8119-4E0E-BE8A-12E5B09CFACB}" presName="vert1" presStyleCnt="0"/>
      <dgm:spPr/>
    </dgm:pt>
    <dgm:pt modelId="{54D63B8B-B08A-486C-B18B-2DE5EA0E0B19}" type="pres">
      <dgm:prSet presAssocID="{A952052B-D158-4744-969F-E3C5A57C09C6}" presName="thickLine" presStyleLbl="alignNode1" presStyleIdx="4" presStyleCnt="5"/>
      <dgm:spPr/>
    </dgm:pt>
    <dgm:pt modelId="{7C9E41A3-F6D3-45A8-8942-007EC4F96AE6}" type="pres">
      <dgm:prSet presAssocID="{A952052B-D158-4744-969F-E3C5A57C09C6}" presName="horz1" presStyleCnt="0"/>
      <dgm:spPr/>
    </dgm:pt>
    <dgm:pt modelId="{8ECA1775-F0A6-44BC-9E39-E30DAFC1363D}" type="pres">
      <dgm:prSet presAssocID="{A952052B-D158-4744-969F-E3C5A57C09C6}" presName="tx1" presStyleLbl="revTx" presStyleIdx="4" presStyleCnt="5"/>
      <dgm:spPr/>
      <dgm:t>
        <a:bodyPr/>
        <a:lstStyle/>
        <a:p>
          <a:endParaRPr lang="en-US"/>
        </a:p>
      </dgm:t>
    </dgm:pt>
    <dgm:pt modelId="{1D4F9A3C-840E-4B68-9718-590CAC8DA25B}" type="pres">
      <dgm:prSet presAssocID="{A952052B-D158-4744-969F-E3C5A57C09C6}" presName="vert1" presStyleCnt="0"/>
      <dgm:spPr/>
    </dgm:pt>
  </dgm:ptLst>
  <dgm:cxnLst>
    <dgm:cxn modelId="{D07C1463-1D9A-42DB-AF89-23B7FA0C6802}" srcId="{0F14B80E-A601-4818-9E0D-EAEB160F15B8}" destId="{D16A27E8-8119-4E0E-BE8A-12E5B09CFACB}" srcOrd="3" destOrd="0" parTransId="{F204BDED-C45B-4BC1-B42B-74AF3C7BB06C}" sibTransId="{5CEAA885-559A-4CDE-AB9D-1649CC16A4B6}"/>
    <dgm:cxn modelId="{63804428-031D-45C2-9172-ABB09D5E11B2}" srcId="{0F14B80E-A601-4818-9E0D-EAEB160F15B8}" destId="{7A39DC44-FE52-4879-8E50-518D579FBEEF}" srcOrd="2" destOrd="0" parTransId="{F6C7A13D-6A24-4CBB-ACA8-142B4C283C03}" sibTransId="{91A6C16C-206E-4016-B913-A14ABB77B837}"/>
    <dgm:cxn modelId="{FBCA2048-9D72-4E54-B9BF-7A789AC1532F}" type="presOf" srcId="{0F14B80E-A601-4818-9E0D-EAEB160F15B8}" destId="{722E1F96-FE35-447B-8B6E-11E52B90306C}" srcOrd="0" destOrd="0" presId="urn:microsoft.com/office/officeart/2008/layout/LinedList"/>
    <dgm:cxn modelId="{B312DEE7-79D3-4B9B-8470-0E7D3EB3FDD0}" type="presOf" srcId="{7A39DC44-FE52-4879-8E50-518D579FBEEF}" destId="{ED896C65-542E-4C76-8DC8-789AEB4F8891}" srcOrd="0" destOrd="0" presId="urn:microsoft.com/office/officeart/2008/layout/LinedList"/>
    <dgm:cxn modelId="{224F110C-EDA0-43FB-9A48-D04E637B06B9}" type="presOf" srcId="{D08DA870-034A-4E5A-A686-E326015D9BE6}" destId="{72830087-A4A5-43CB-BE99-65A1EFE8F2FF}" srcOrd="0" destOrd="0" presId="urn:microsoft.com/office/officeart/2008/layout/LinedList"/>
    <dgm:cxn modelId="{0352C342-38CA-4DC9-BF4D-8C66632BB96F}" type="presOf" srcId="{8EEB5CF1-6C44-43F8-8F66-B06361AED877}" destId="{8BD6D6CC-1CB0-40C2-990B-6A8A8A28740D}" srcOrd="0" destOrd="0" presId="urn:microsoft.com/office/officeart/2008/layout/LinedList"/>
    <dgm:cxn modelId="{2BEAFA41-F10B-4D94-90E4-ECCD655F47C4}" type="presOf" srcId="{D16A27E8-8119-4E0E-BE8A-12E5B09CFACB}" destId="{CC33E8B3-85A4-4580-AFA0-749FED2E4702}" srcOrd="0" destOrd="0" presId="urn:microsoft.com/office/officeart/2008/layout/LinedList"/>
    <dgm:cxn modelId="{D1B625BC-9E45-4523-B222-B82A9CAAF9F8}" srcId="{0F14B80E-A601-4818-9E0D-EAEB160F15B8}" destId="{8EEB5CF1-6C44-43F8-8F66-B06361AED877}" srcOrd="1" destOrd="0" parTransId="{48D98ED8-14F5-4DE4-8125-CCE0D10B5214}" sibTransId="{1536C189-471A-4482-9287-14E40FC0DAAD}"/>
    <dgm:cxn modelId="{3EFE984B-B944-4CDB-91DB-BA2EC4273A55}" srcId="{0F14B80E-A601-4818-9E0D-EAEB160F15B8}" destId="{A952052B-D158-4744-969F-E3C5A57C09C6}" srcOrd="4" destOrd="0" parTransId="{F19C57CC-6E79-4F3B-8D07-2178676D0C56}" sibTransId="{8B8D5C2C-F342-400F-A1CF-ADF0B5B30498}"/>
    <dgm:cxn modelId="{4402B299-F425-45EB-BB0E-6ED7681ED89B}" srcId="{0F14B80E-A601-4818-9E0D-EAEB160F15B8}" destId="{D08DA870-034A-4E5A-A686-E326015D9BE6}" srcOrd="0" destOrd="0" parTransId="{876BD4E6-4033-47F0-8874-3357345E29D7}" sibTransId="{B7C1641A-BDDB-492D-AE60-92D95C521BB9}"/>
    <dgm:cxn modelId="{0FBECB3F-9BA5-4E87-B66F-710A1BDAE6E5}" type="presOf" srcId="{A952052B-D158-4744-969F-E3C5A57C09C6}" destId="{8ECA1775-F0A6-44BC-9E39-E30DAFC1363D}" srcOrd="0" destOrd="0" presId="urn:microsoft.com/office/officeart/2008/layout/LinedList"/>
    <dgm:cxn modelId="{240DB97F-725C-4568-89EC-72AFE3A23CF2}" type="presParOf" srcId="{722E1F96-FE35-447B-8B6E-11E52B90306C}" destId="{3056DCE2-0FF8-434A-8AFD-374362A7D632}" srcOrd="0" destOrd="0" presId="urn:microsoft.com/office/officeart/2008/layout/LinedList"/>
    <dgm:cxn modelId="{8AF8AAC3-2C57-406B-9C00-73FC32177939}" type="presParOf" srcId="{722E1F96-FE35-447B-8B6E-11E52B90306C}" destId="{BF924D35-B1EB-4BB2-8669-F9B645ED1614}" srcOrd="1" destOrd="0" presId="urn:microsoft.com/office/officeart/2008/layout/LinedList"/>
    <dgm:cxn modelId="{3077808F-E013-46D8-BA4B-81AB9AB32076}" type="presParOf" srcId="{BF924D35-B1EB-4BB2-8669-F9B645ED1614}" destId="{72830087-A4A5-43CB-BE99-65A1EFE8F2FF}" srcOrd="0" destOrd="0" presId="urn:microsoft.com/office/officeart/2008/layout/LinedList"/>
    <dgm:cxn modelId="{7452DA46-7AFF-4796-B23F-611798197895}" type="presParOf" srcId="{BF924D35-B1EB-4BB2-8669-F9B645ED1614}" destId="{8D7F80A2-2ADB-4074-879B-7C9DE642A143}" srcOrd="1" destOrd="0" presId="urn:microsoft.com/office/officeart/2008/layout/LinedList"/>
    <dgm:cxn modelId="{D94BBC93-3FB9-453C-965A-DF01427D5D51}" type="presParOf" srcId="{722E1F96-FE35-447B-8B6E-11E52B90306C}" destId="{2A71FA3C-E831-42E3-900A-D40413081183}" srcOrd="2" destOrd="0" presId="urn:microsoft.com/office/officeart/2008/layout/LinedList"/>
    <dgm:cxn modelId="{6EDDBD52-4AE5-4D81-A68A-AE499550BF28}" type="presParOf" srcId="{722E1F96-FE35-447B-8B6E-11E52B90306C}" destId="{55D1836B-4260-46D1-801A-9C1740BCED7A}" srcOrd="3" destOrd="0" presId="urn:microsoft.com/office/officeart/2008/layout/LinedList"/>
    <dgm:cxn modelId="{201B2608-3EB3-4AF1-AE71-29857067D6C7}" type="presParOf" srcId="{55D1836B-4260-46D1-801A-9C1740BCED7A}" destId="{8BD6D6CC-1CB0-40C2-990B-6A8A8A28740D}" srcOrd="0" destOrd="0" presId="urn:microsoft.com/office/officeart/2008/layout/LinedList"/>
    <dgm:cxn modelId="{A61C6ACD-51CE-4C6C-8504-C5DDB36F1AE2}" type="presParOf" srcId="{55D1836B-4260-46D1-801A-9C1740BCED7A}" destId="{F3C675A9-33FB-43AB-AE20-7F3863E784C2}" srcOrd="1" destOrd="0" presId="urn:microsoft.com/office/officeart/2008/layout/LinedList"/>
    <dgm:cxn modelId="{87194CA9-B1FA-4D8E-992E-3AC61C5B364A}" type="presParOf" srcId="{722E1F96-FE35-447B-8B6E-11E52B90306C}" destId="{8A777EB4-7CEB-4DD4-93A4-45592CBABCEC}" srcOrd="4" destOrd="0" presId="urn:microsoft.com/office/officeart/2008/layout/LinedList"/>
    <dgm:cxn modelId="{AAE4737A-5C0E-4C98-8FEA-B6E8D538AB32}" type="presParOf" srcId="{722E1F96-FE35-447B-8B6E-11E52B90306C}" destId="{BD8509DC-93A4-4B49-8862-4DB1D210607B}" srcOrd="5" destOrd="0" presId="urn:microsoft.com/office/officeart/2008/layout/LinedList"/>
    <dgm:cxn modelId="{522A2FD2-F0BD-4862-A582-75D9B4D61105}" type="presParOf" srcId="{BD8509DC-93A4-4B49-8862-4DB1D210607B}" destId="{ED896C65-542E-4C76-8DC8-789AEB4F8891}" srcOrd="0" destOrd="0" presId="urn:microsoft.com/office/officeart/2008/layout/LinedList"/>
    <dgm:cxn modelId="{B05FED5A-62D2-4E97-B4BD-5FF49A29F37F}" type="presParOf" srcId="{BD8509DC-93A4-4B49-8862-4DB1D210607B}" destId="{CA2A7E6A-5CFB-4BB3-B987-792C1CFB9A86}" srcOrd="1" destOrd="0" presId="urn:microsoft.com/office/officeart/2008/layout/LinedList"/>
    <dgm:cxn modelId="{062B5DC7-EADA-4181-92A8-A968AEFC5930}" type="presParOf" srcId="{722E1F96-FE35-447B-8B6E-11E52B90306C}" destId="{7DD61B67-C3BB-4073-9F38-8CBEF4EF15D0}" srcOrd="6" destOrd="0" presId="urn:microsoft.com/office/officeart/2008/layout/LinedList"/>
    <dgm:cxn modelId="{D212738A-A241-4D5D-92C8-66199110A828}" type="presParOf" srcId="{722E1F96-FE35-447B-8B6E-11E52B90306C}" destId="{E4EF9BCF-F8B7-4101-BA9A-B05DE6779FB7}" srcOrd="7" destOrd="0" presId="urn:microsoft.com/office/officeart/2008/layout/LinedList"/>
    <dgm:cxn modelId="{A23DAC57-537C-4FEC-A3EE-069F15581155}" type="presParOf" srcId="{E4EF9BCF-F8B7-4101-BA9A-B05DE6779FB7}" destId="{CC33E8B3-85A4-4580-AFA0-749FED2E4702}" srcOrd="0" destOrd="0" presId="urn:microsoft.com/office/officeart/2008/layout/LinedList"/>
    <dgm:cxn modelId="{85718924-FEF1-41B3-81FF-090138A2AFAD}" type="presParOf" srcId="{E4EF9BCF-F8B7-4101-BA9A-B05DE6779FB7}" destId="{A31A8105-A9A0-43F0-B84D-56985A2DC7C8}" srcOrd="1" destOrd="0" presId="urn:microsoft.com/office/officeart/2008/layout/LinedList"/>
    <dgm:cxn modelId="{BC2E7E99-92DC-476E-B69B-C87B9BEBF960}" type="presParOf" srcId="{722E1F96-FE35-447B-8B6E-11E52B90306C}" destId="{54D63B8B-B08A-486C-B18B-2DE5EA0E0B19}" srcOrd="8" destOrd="0" presId="urn:microsoft.com/office/officeart/2008/layout/LinedList"/>
    <dgm:cxn modelId="{654977C2-E60E-4E9C-89F1-24E55884479A}" type="presParOf" srcId="{722E1F96-FE35-447B-8B6E-11E52B90306C}" destId="{7C9E41A3-F6D3-45A8-8942-007EC4F96AE6}" srcOrd="9" destOrd="0" presId="urn:microsoft.com/office/officeart/2008/layout/LinedList"/>
    <dgm:cxn modelId="{FEB98501-933A-40B4-91A6-FD8B86592F99}" type="presParOf" srcId="{7C9E41A3-F6D3-45A8-8942-007EC4F96AE6}" destId="{8ECA1775-F0A6-44BC-9E39-E30DAFC1363D}" srcOrd="0" destOrd="0" presId="urn:microsoft.com/office/officeart/2008/layout/LinedList"/>
    <dgm:cxn modelId="{3035BB73-3439-4BBF-BCAC-D31E9A51BF44}" type="presParOf" srcId="{7C9E41A3-F6D3-45A8-8942-007EC4F96AE6}" destId="{1D4F9A3C-840E-4B68-9718-590CAC8DA2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14B80E-A601-4818-9E0D-EAEB160F15B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8DA870-034A-4E5A-A686-E326015D9BE6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Signatures of trace elements and PM</a:t>
          </a:r>
          <a:r>
            <a:rPr lang="en-US" baseline="-25000" dirty="0">
              <a:solidFill>
                <a:schemeClr val="tx2"/>
              </a:solidFill>
            </a:rPr>
            <a:t>10-2.5</a:t>
          </a:r>
          <a:r>
            <a:rPr lang="en-US" dirty="0">
              <a:solidFill>
                <a:schemeClr val="tx2"/>
              </a:solidFill>
            </a:rPr>
            <a:t> concentrations were driven by a particular combination of local meteorological factors</a:t>
          </a:r>
          <a:endParaRPr lang="en-US" dirty="0"/>
        </a:p>
      </dgm:t>
    </dgm:pt>
    <dgm:pt modelId="{876BD4E6-4033-47F0-8874-3357345E29D7}" type="parTrans" cxnId="{4402B299-F425-45EB-BB0E-6ED7681ED89B}">
      <dgm:prSet/>
      <dgm:spPr/>
      <dgm:t>
        <a:bodyPr/>
        <a:lstStyle/>
        <a:p>
          <a:endParaRPr lang="en-US"/>
        </a:p>
      </dgm:t>
    </dgm:pt>
    <dgm:pt modelId="{B7C1641A-BDDB-492D-AE60-92D95C521BB9}" type="sibTrans" cxnId="{4402B299-F425-45EB-BB0E-6ED7681ED89B}">
      <dgm:prSet/>
      <dgm:spPr/>
      <dgm:t>
        <a:bodyPr/>
        <a:lstStyle/>
        <a:p>
          <a:endParaRPr lang="en-US"/>
        </a:p>
      </dgm:t>
    </dgm:pt>
    <dgm:pt modelId="{8EEB5CF1-6C44-43F8-8F66-B06361AED877}">
      <dgm:prSet/>
      <dgm:spPr/>
      <dgm:t>
        <a:bodyPr/>
        <a:lstStyle/>
        <a:p>
          <a:pPr algn="l"/>
          <a:r>
            <a:rPr lang="en-US" dirty="0">
              <a:solidFill>
                <a:schemeClr val="tx2"/>
              </a:solidFill>
            </a:rPr>
            <a:t>The percentage of PM</a:t>
          </a:r>
          <a:r>
            <a:rPr lang="en-US" baseline="-25000" dirty="0">
              <a:solidFill>
                <a:schemeClr val="tx2"/>
              </a:solidFill>
            </a:rPr>
            <a:t>10-2.5</a:t>
          </a:r>
          <a:r>
            <a:rPr lang="en-US" dirty="0">
              <a:solidFill>
                <a:schemeClr val="tx2"/>
              </a:solidFill>
            </a:rPr>
            <a:t> in PM</a:t>
          </a:r>
          <a:r>
            <a:rPr lang="en-US" baseline="-25000" dirty="0">
              <a:solidFill>
                <a:schemeClr val="tx2"/>
              </a:solidFill>
            </a:rPr>
            <a:t>10 </a:t>
          </a:r>
          <a:r>
            <a:rPr lang="en-US" dirty="0">
              <a:solidFill>
                <a:schemeClr val="tx2"/>
              </a:solidFill>
            </a:rPr>
            <a:t>was the only PM metric significantly positively associated with temperature after adjusting for other meteorological </a:t>
          </a:r>
          <a:r>
            <a:rPr lang="en-US" dirty="0">
              <a:latin typeface="Avenir Next LT Pro"/>
            </a:rPr>
            <a:t>factors</a:t>
          </a:r>
          <a:endParaRPr lang="en-US" dirty="0"/>
        </a:p>
      </dgm:t>
    </dgm:pt>
    <dgm:pt modelId="{48D98ED8-14F5-4DE4-8125-CCE0D10B5214}" type="parTrans" cxnId="{D1B625BC-9E45-4523-B222-B82A9CAAF9F8}">
      <dgm:prSet/>
      <dgm:spPr/>
      <dgm:t>
        <a:bodyPr/>
        <a:lstStyle/>
        <a:p>
          <a:endParaRPr lang="en-US"/>
        </a:p>
      </dgm:t>
    </dgm:pt>
    <dgm:pt modelId="{1536C189-471A-4482-9287-14E40FC0DAAD}" type="sibTrans" cxnId="{D1B625BC-9E45-4523-B222-B82A9CAAF9F8}">
      <dgm:prSet/>
      <dgm:spPr/>
      <dgm:t>
        <a:bodyPr/>
        <a:lstStyle/>
        <a:p>
          <a:endParaRPr lang="en-US"/>
        </a:p>
      </dgm:t>
    </dgm:pt>
    <dgm:pt modelId="{7A39DC44-FE52-4879-8E50-518D579FBEEF}">
      <dgm:prSet/>
      <dgm:spPr/>
      <dgm:t>
        <a:bodyPr/>
        <a:lstStyle/>
        <a:p>
          <a:pPr algn="l"/>
          <a:r>
            <a:rPr lang="en-US" dirty="0">
              <a:solidFill>
                <a:schemeClr val="tx2"/>
              </a:solidFill>
            </a:rPr>
            <a:t>We also found suggestive evidence that the effect of humidity on road dust may be temperature-dependent. Temperature, humidity, and their complex relationship with road dust have been observed by other studies conducted in northern latitude regions </a:t>
          </a:r>
          <a:endParaRPr lang="en-US" dirty="0"/>
        </a:p>
      </dgm:t>
    </dgm:pt>
    <dgm:pt modelId="{F6C7A13D-6A24-4CBB-ACA8-142B4C283C03}" type="parTrans" cxnId="{63804428-031D-45C2-9172-ABB09D5E11B2}">
      <dgm:prSet/>
      <dgm:spPr/>
      <dgm:t>
        <a:bodyPr/>
        <a:lstStyle/>
        <a:p>
          <a:endParaRPr lang="en-US"/>
        </a:p>
      </dgm:t>
    </dgm:pt>
    <dgm:pt modelId="{91A6C16C-206E-4016-B913-A14ABB77B837}" type="sibTrans" cxnId="{63804428-031D-45C2-9172-ABB09D5E11B2}">
      <dgm:prSet/>
      <dgm:spPr/>
      <dgm:t>
        <a:bodyPr/>
        <a:lstStyle/>
        <a:p>
          <a:endParaRPr lang="en-US"/>
        </a:p>
      </dgm:t>
    </dgm:pt>
    <dgm:pt modelId="{D16A27E8-8119-4E0E-BE8A-12E5B09CFACB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Climate change is already increasing annual ambient temperatures in northern latitudes, meaning that the timing and duration of road dust exposures could be exacerbated in cities such as Prince George </a:t>
          </a:r>
          <a:endParaRPr lang="en-US" dirty="0"/>
        </a:p>
      </dgm:t>
    </dgm:pt>
    <dgm:pt modelId="{F204BDED-C45B-4BC1-B42B-74AF3C7BB06C}" type="parTrans" cxnId="{D07C1463-1D9A-42DB-AF89-23B7FA0C6802}">
      <dgm:prSet/>
      <dgm:spPr/>
      <dgm:t>
        <a:bodyPr/>
        <a:lstStyle/>
        <a:p>
          <a:endParaRPr lang="en-US"/>
        </a:p>
      </dgm:t>
    </dgm:pt>
    <dgm:pt modelId="{5CEAA885-559A-4CDE-AB9D-1649CC16A4B6}" type="sibTrans" cxnId="{D07C1463-1D9A-42DB-AF89-23B7FA0C6802}">
      <dgm:prSet/>
      <dgm:spPr/>
      <dgm:t>
        <a:bodyPr/>
        <a:lstStyle/>
        <a:p>
          <a:endParaRPr lang="en-US"/>
        </a:p>
      </dgm:t>
    </dgm:pt>
    <dgm:pt modelId="{AA0614D3-41F4-47BF-BC24-F83B5076AB71}">
      <dgm:prSet/>
      <dgm:spPr/>
      <dgm:t>
        <a:bodyPr/>
        <a:lstStyle/>
        <a:p>
          <a:pPr algn="l" rtl="0"/>
          <a:r>
            <a:rPr lang="en-US" dirty="0">
              <a:solidFill>
                <a:schemeClr val="tx2"/>
              </a:solidFill>
            </a:rPr>
            <a:t>Further research is needed to understand the </a:t>
          </a:r>
          <a:r>
            <a:rPr lang="en-US" dirty="0">
              <a:solidFill>
                <a:schemeClr val="tx2"/>
              </a:solidFill>
              <a:latin typeface="Avenir Next LT Pro"/>
            </a:rPr>
            <a:t>complex role</a:t>
          </a:r>
          <a:r>
            <a:rPr lang="en-US" dirty="0">
              <a:solidFill>
                <a:schemeClr val="tx2"/>
              </a:solidFill>
            </a:rPr>
            <a:t> of meteorological factors on </a:t>
          </a:r>
          <a:r>
            <a:rPr lang="en-US" dirty="0">
              <a:solidFill>
                <a:schemeClr val="tx2"/>
              </a:solidFill>
              <a:latin typeface="Avenir Next LT Pro"/>
            </a:rPr>
            <a:t>airborne road</a:t>
          </a:r>
          <a:r>
            <a:rPr lang="en-US" dirty="0">
              <a:solidFill>
                <a:schemeClr val="tx2"/>
              </a:solidFill>
            </a:rPr>
            <a:t> dust generation and the potential for climate change to affect road dust events and their related health risks</a:t>
          </a:r>
          <a:endParaRPr lang="en-US" dirty="0"/>
        </a:p>
      </dgm:t>
    </dgm:pt>
    <dgm:pt modelId="{60CE7471-8581-4D70-A184-1C2F9507E170}" type="parTrans" cxnId="{952BE06F-89DE-43B3-AD22-24CB3F7F617F}">
      <dgm:prSet/>
      <dgm:spPr/>
      <dgm:t>
        <a:bodyPr/>
        <a:lstStyle/>
        <a:p>
          <a:endParaRPr lang="en-US"/>
        </a:p>
      </dgm:t>
    </dgm:pt>
    <dgm:pt modelId="{5E6A0A26-8120-478E-9725-305E17FF1529}" type="sibTrans" cxnId="{952BE06F-89DE-43B3-AD22-24CB3F7F617F}">
      <dgm:prSet/>
      <dgm:spPr/>
      <dgm:t>
        <a:bodyPr/>
        <a:lstStyle/>
        <a:p>
          <a:endParaRPr lang="en-US"/>
        </a:p>
      </dgm:t>
    </dgm:pt>
    <dgm:pt modelId="{722E1F96-FE35-447B-8B6E-11E52B90306C}" type="pres">
      <dgm:prSet presAssocID="{0F14B80E-A601-4818-9E0D-EAEB160F15B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056DCE2-0FF8-434A-8AFD-374362A7D632}" type="pres">
      <dgm:prSet presAssocID="{D08DA870-034A-4E5A-A686-E326015D9BE6}" presName="thickLine" presStyleLbl="alignNode1" presStyleIdx="0" presStyleCnt="5"/>
      <dgm:spPr/>
    </dgm:pt>
    <dgm:pt modelId="{BF924D35-B1EB-4BB2-8669-F9B645ED1614}" type="pres">
      <dgm:prSet presAssocID="{D08DA870-034A-4E5A-A686-E326015D9BE6}" presName="horz1" presStyleCnt="0"/>
      <dgm:spPr/>
    </dgm:pt>
    <dgm:pt modelId="{72830087-A4A5-43CB-BE99-65A1EFE8F2FF}" type="pres">
      <dgm:prSet presAssocID="{D08DA870-034A-4E5A-A686-E326015D9BE6}" presName="tx1" presStyleLbl="revTx" presStyleIdx="0" presStyleCnt="5"/>
      <dgm:spPr/>
      <dgm:t>
        <a:bodyPr/>
        <a:lstStyle/>
        <a:p>
          <a:endParaRPr lang="en-US"/>
        </a:p>
      </dgm:t>
    </dgm:pt>
    <dgm:pt modelId="{8D7F80A2-2ADB-4074-879B-7C9DE642A143}" type="pres">
      <dgm:prSet presAssocID="{D08DA870-034A-4E5A-A686-E326015D9BE6}" presName="vert1" presStyleCnt="0"/>
      <dgm:spPr/>
    </dgm:pt>
    <dgm:pt modelId="{2A71FA3C-E831-42E3-900A-D40413081183}" type="pres">
      <dgm:prSet presAssocID="{8EEB5CF1-6C44-43F8-8F66-B06361AED877}" presName="thickLine" presStyleLbl="alignNode1" presStyleIdx="1" presStyleCnt="5"/>
      <dgm:spPr/>
    </dgm:pt>
    <dgm:pt modelId="{55D1836B-4260-46D1-801A-9C1740BCED7A}" type="pres">
      <dgm:prSet presAssocID="{8EEB5CF1-6C44-43F8-8F66-B06361AED877}" presName="horz1" presStyleCnt="0"/>
      <dgm:spPr/>
    </dgm:pt>
    <dgm:pt modelId="{8BD6D6CC-1CB0-40C2-990B-6A8A8A28740D}" type="pres">
      <dgm:prSet presAssocID="{8EEB5CF1-6C44-43F8-8F66-B06361AED877}" presName="tx1" presStyleLbl="revTx" presStyleIdx="1" presStyleCnt="5"/>
      <dgm:spPr/>
      <dgm:t>
        <a:bodyPr/>
        <a:lstStyle/>
        <a:p>
          <a:endParaRPr lang="en-US"/>
        </a:p>
      </dgm:t>
    </dgm:pt>
    <dgm:pt modelId="{F3C675A9-33FB-43AB-AE20-7F3863E784C2}" type="pres">
      <dgm:prSet presAssocID="{8EEB5CF1-6C44-43F8-8F66-B06361AED877}" presName="vert1" presStyleCnt="0"/>
      <dgm:spPr/>
    </dgm:pt>
    <dgm:pt modelId="{8A777EB4-7CEB-4DD4-93A4-45592CBABCEC}" type="pres">
      <dgm:prSet presAssocID="{7A39DC44-FE52-4879-8E50-518D579FBEEF}" presName="thickLine" presStyleLbl="alignNode1" presStyleIdx="2" presStyleCnt="5"/>
      <dgm:spPr/>
    </dgm:pt>
    <dgm:pt modelId="{BD8509DC-93A4-4B49-8862-4DB1D210607B}" type="pres">
      <dgm:prSet presAssocID="{7A39DC44-FE52-4879-8E50-518D579FBEEF}" presName="horz1" presStyleCnt="0"/>
      <dgm:spPr/>
    </dgm:pt>
    <dgm:pt modelId="{ED896C65-542E-4C76-8DC8-789AEB4F8891}" type="pres">
      <dgm:prSet presAssocID="{7A39DC44-FE52-4879-8E50-518D579FBEEF}" presName="tx1" presStyleLbl="revTx" presStyleIdx="2" presStyleCnt="5"/>
      <dgm:spPr/>
      <dgm:t>
        <a:bodyPr/>
        <a:lstStyle/>
        <a:p>
          <a:endParaRPr lang="en-US"/>
        </a:p>
      </dgm:t>
    </dgm:pt>
    <dgm:pt modelId="{CA2A7E6A-5CFB-4BB3-B987-792C1CFB9A86}" type="pres">
      <dgm:prSet presAssocID="{7A39DC44-FE52-4879-8E50-518D579FBEEF}" presName="vert1" presStyleCnt="0"/>
      <dgm:spPr/>
    </dgm:pt>
    <dgm:pt modelId="{7DD61B67-C3BB-4073-9F38-8CBEF4EF15D0}" type="pres">
      <dgm:prSet presAssocID="{D16A27E8-8119-4E0E-BE8A-12E5B09CFACB}" presName="thickLine" presStyleLbl="alignNode1" presStyleIdx="3" presStyleCnt="5"/>
      <dgm:spPr/>
    </dgm:pt>
    <dgm:pt modelId="{E4EF9BCF-F8B7-4101-BA9A-B05DE6779FB7}" type="pres">
      <dgm:prSet presAssocID="{D16A27E8-8119-4E0E-BE8A-12E5B09CFACB}" presName="horz1" presStyleCnt="0"/>
      <dgm:spPr/>
    </dgm:pt>
    <dgm:pt modelId="{CC33E8B3-85A4-4580-AFA0-749FED2E4702}" type="pres">
      <dgm:prSet presAssocID="{D16A27E8-8119-4E0E-BE8A-12E5B09CFACB}" presName="tx1" presStyleLbl="revTx" presStyleIdx="3" presStyleCnt="5"/>
      <dgm:spPr/>
      <dgm:t>
        <a:bodyPr/>
        <a:lstStyle/>
        <a:p>
          <a:endParaRPr lang="en-US"/>
        </a:p>
      </dgm:t>
    </dgm:pt>
    <dgm:pt modelId="{A31A8105-A9A0-43F0-B84D-56985A2DC7C8}" type="pres">
      <dgm:prSet presAssocID="{D16A27E8-8119-4E0E-BE8A-12E5B09CFACB}" presName="vert1" presStyleCnt="0"/>
      <dgm:spPr/>
    </dgm:pt>
    <dgm:pt modelId="{11CE8A84-AFA9-4587-B402-A739A61B96A2}" type="pres">
      <dgm:prSet presAssocID="{AA0614D3-41F4-47BF-BC24-F83B5076AB71}" presName="thickLine" presStyleLbl="alignNode1" presStyleIdx="4" presStyleCnt="5"/>
      <dgm:spPr/>
    </dgm:pt>
    <dgm:pt modelId="{B82AFA55-2A44-453B-8B75-3DA54FF648EA}" type="pres">
      <dgm:prSet presAssocID="{AA0614D3-41F4-47BF-BC24-F83B5076AB71}" presName="horz1" presStyleCnt="0"/>
      <dgm:spPr/>
    </dgm:pt>
    <dgm:pt modelId="{4920C130-A30C-49EF-A965-5BF08254943E}" type="pres">
      <dgm:prSet presAssocID="{AA0614D3-41F4-47BF-BC24-F83B5076AB71}" presName="tx1" presStyleLbl="revTx" presStyleIdx="4" presStyleCnt="5"/>
      <dgm:spPr/>
      <dgm:t>
        <a:bodyPr/>
        <a:lstStyle/>
        <a:p>
          <a:endParaRPr lang="en-US"/>
        </a:p>
      </dgm:t>
    </dgm:pt>
    <dgm:pt modelId="{211C3E74-A10B-4C2A-95A5-F2E66096E511}" type="pres">
      <dgm:prSet presAssocID="{AA0614D3-41F4-47BF-BC24-F83B5076AB71}" presName="vert1" presStyleCnt="0"/>
      <dgm:spPr/>
    </dgm:pt>
  </dgm:ptLst>
  <dgm:cxnLst>
    <dgm:cxn modelId="{D07C1463-1D9A-42DB-AF89-23B7FA0C6802}" srcId="{0F14B80E-A601-4818-9E0D-EAEB160F15B8}" destId="{D16A27E8-8119-4E0E-BE8A-12E5B09CFACB}" srcOrd="3" destOrd="0" parTransId="{F204BDED-C45B-4BC1-B42B-74AF3C7BB06C}" sibTransId="{5CEAA885-559A-4CDE-AB9D-1649CC16A4B6}"/>
    <dgm:cxn modelId="{63804428-031D-45C2-9172-ABB09D5E11B2}" srcId="{0F14B80E-A601-4818-9E0D-EAEB160F15B8}" destId="{7A39DC44-FE52-4879-8E50-518D579FBEEF}" srcOrd="2" destOrd="0" parTransId="{F6C7A13D-6A24-4CBB-ACA8-142B4C283C03}" sibTransId="{91A6C16C-206E-4016-B913-A14ABB77B837}"/>
    <dgm:cxn modelId="{FBCA2048-9D72-4E54-B9BF-7A789AC1532F}" type="presOf" srcId="{0F14B80E-A601-4818-9E0D-EAEB160F15B8}" destId="{722E1F96-FE35-447B-8B6E-11E52B90306C}" srcOrd="0" destOrd="0" presId="urn:microsoft.com/office/officeart/2008/layout/LinedList"/>
    <dgm:cxn modelId="{1EDF85F6-8FA5-4D8B-800B-CC47AEBEA44A}" type="presOf" srcId="{D08DA870-034A-4E5A-A686-E326015D9BE6}" destId="{72830087-A4A5-43CB-BE99-65A1EFE8F2FF}" srcOrd="0" destOrd="0" presId="urn:microsoft.com/office/officeart/2008/layout/LinedList"/>
    <dgm:cxn modelId="{27922561-5462-4F1E-95A2-CFB5FBAA993C}" type="presOf" srcId="{AA0614D3-41F4-47BF-BC24-F83B5076AB71}" destId="{4920C130-A30C-49EF-A965-5BF08254943E}" srcOrd="0" destOrd="0" presId="urn:microsoft.com/office/officeart/2008/layout/LinedList"/>
    <dgm:cxn modelId="{68C0301A-7698-4F1B-9281-B181A38FC564}" type="presOf" srcId="{D16A27E8-8119-4E0E-BE8A-12E5B09CFACB}" destId="{CC33E8B3-85A4-4580-AFA0-749FED2E4702}" srcOrd="0" destOrd="0" presId="urn:microsoft.com/office/officeart/2008/layout/LinedList"/>
    <dgm:cxn modelId="{952BE06F-89DE-43B3-AD22-24CB3F7F617F}" srcId="{0F14B80E-A601-4818-9E0D-EAEB160F15B8}" destId="{AA0614D3-41F4-47BF-BC24-F83B5076AB71}" srcOrd="4" destOrd="0" parTransId="{60CE7471-8581-4D70-A184-1C2F9507E170}" sibTransId="{5E6A0A26-8120-478E-9725-305E17FF1529}"/>
    <dgm:cxn modelId="{4402B299-F425-45EB-BB0E-6ED7681ED89B}" srcId="{0F14B80E-A601-4818-9E0D-EAEB160F15B8}" destId="{D08DA870-034A-4E5A-A686-E326015D9BE6}" srcOrd="0" destOrd="0" parTransId="{876BD4E6-4033-47F0-8874-3357345E29D7}" sibTransId="{B7C1641A-BDDB-492D-AE60-92D95C521BB9}"/>
    <dgm:cxn modelId="{ECEBB968-93B7-47D7-9B18-29DF7E5F817E}" type="presOf" srcId="{8EEB5CF1-6C44-43F8-8F66-B06361AED877}" destId="{8BD6D6CC-1CB0-40C2-990B-6A8A8A28740D}" srcOrd="0" destOrd="0" presId="urn:microsoft.com/office/officeart/2008/layout/LinedList"/>
    <dgm:cxn modelId="{D1B625BC-9E45-4523-B222-B82A9CAAF9F8}" srcId="{0F14B80E-A601-4818-9E0D-EAEB160F15B8}" destId="{8EEB5CF1-6C44-43F8-8F66-B06361AED877}" srcOrd="1" destOrd="0" parTransId="{48D98ED8-14F5-4DE4-8125-CCE0D10B5214}" sibTransId="{1536C189-471A-4482-9287-14E40FC0DAAD}"/>
    <dgm:cxn modelId="{CCBD6F98-DACD-443A-ACB3-5B30A4521D00}" type="presOf" srcId="{7A39DC44-FE52-4879-8E50-518D579FBEEF}" destId="{ED896C65-542E-4C76-8DC8-789AEB4F8891}" srcOrd="0" destOrd="0" presId="urn:microsoft.com/office/officeart/2008/layout/LinedList"/>
    <dgm:cxn modelId="{CB9BDBF8-B615-48EF-BC37-E01DE2DC0A12}" type="presParOf" srcId="{722E1F96-FE35-447B-8B6E-11E52B90306C}" destId="{3056DCE2-0FF8-434A-8AFD-374362A7D632}" srcOrd="0" destOrd="0" presId="urn:microsoft.com/office/officeart/2008/layout/LinedList"/>
    <dgm:cxn modelId="{3BB02BA8-9BEF-4BB4-982F-F9BCD923857F}" type="presParOf" srcId="{722E1F96-FE35-447B-8B6E-11E52B90306C}" destId="{BF924D35-B1EB-4BB2-8669-F9B645ED1614}" srcOrd="1" destOrd="0" presId="urn:microsoft.com/office/officeart/2008/layout/LinedList"/>
    <dgm:cxn modelId="{38457636-497D-4132-AAF4-6830690E5B7F}" type="presParOf" srcId="{BF924D35-B1EB-4BB2-8669-F9B645ED1614}" destId="{72830087-A4A5-43CB-BE99-65A1EFE8F2FF}" srcOrd="0" destOrd="0" presId="urn:microsoft.com/office/officeart/2008/layout/LinedList"/>
    <dgm:cxn modelId="{2F779999-4729-41ED-B79F-91814B9A827E}" type="presParOf" srcId="{BF924D35-B1EB-4BB2-8669-F9B645ED1614}" destId="{8D7F80A2-2ADB-4074-879B-7C9DE642A143}" srcOrd="1" destOrd="0" presId="urn:microsoft.com/office/officeart/2008/layout/LinedList"/>
    <dgm:cxn modelId="{5CCA7695-57CB-423B-AC98-270142DD5D5A}" type="presParOf" srcId="{722E1F96-FE35-447B-8B6E-11E52B90306C}" destId="{2A71FA3C-E831-42E3-900A-D40413081183}" srcOrd="2" destOrd="0" presId="urn:microsoft.com/office/officeart/2008/layout/LinedList"/>
    <dgm:cxn modelId="{ADC24CAE-C3C8-473E-AD48-4717E8C2C1F6}" type="presParOf" srcId="{722E1F96-FE35-447B-8B6E-11E52B90306C}" destId="{55D1836B-4260-46D1-801A-9C1740BCED7A}" srcOrd="3" destOrd="0" presId="urn:microsoft.com/office/officeart/2008/layout/LinedList"/>
    <dgm:cxn modelId="{F8813387-EEBD-4505-93DB-614574536688}" type="presParOf" srcId="{55D1836B-4260-46D1-801A-9C1740BCED7A}" destId="{8BD6D6CC-1CB0-40C2-990B-6A8A8A28740D}" srcOrd="0" destOrd="0" presId="urn:microsoft.com/office/officeart/2008/layout/LinedList"/>
    <dgm:cxn modelId="{C4AFE66B-2284-4659-9573-26A015101012}" type="presParOf" srcId="{55D1836B-4260-46D1-801A-9C1740BCED7A}" destId="{F3C675A9-33FB-43AB-AE20-7F3863E784C2}" srcOrd="1" destOrd="0" presId="urn:microsoft.com/office/officeart/2008/layout/LinedList"/>
    <dgm:cxn modelId="{C166E636-3D17-4904-B732-1F16B8F3300C}" type="presParOf" srcId="{722E1F96-FE35-447B-8B6E-11E52B90306C}" destId="{8A777EB4-7CEB-4DD4-93A4-45592CBABCEC}" srcOrd="4" destOrd="0" presId="urn:microsoft.com/office/officeart/2008/layout/LinedList"/>
    <dgm:cxn modelId="{B914E3DE-5D0B-4E68-8C1D-FFAE6A7E3840}" type="presParOf" srcId="{722E1F96-FE35-447B-8B6E-11E52B90306C}" destId="{BD8509DC-93A4-4B49-8862-4DB1D210607B}" srcOrd="5" destOrd="0" presId="urn:microsoft.com/office/officeart/2008/layout/LinedList"/>
    <dgm:cxn modelId="{36028D1F-11CB-4520-82A6-D97618C38B5F}" type="presParOf" srcId="{BD8509DC-93A4-4B49-8862-4DB1D210607B}" destId="{ED896C65-542E-4C76-8DC8-789AEB4F8891}" srcOrd="0" destOrd="0" presId="urn:microsoft.com/office/officeart/2008/layout/LinedList"/>
    <dgm:cxn modelId="{F6C1314D-58C8-47F5-B9E2-EADBB4518815}" type="presParOf" srcId="{BD8509DC-93A4-4B49-8862-4DB1D210607B}" destId="{CA2A7E6A-5CFB-4BB3-B987-792C1CFB9A86}" srcOrd="1" destOrd="0" presId="urn:microsoft.com/office/officeart/2008/layout/LinedList"/>
    <dgm:cxn modelId="{E2614E3A-4BFD-496B-A044-44BE726F090A}" type="presParOf" srcId="{722E1F96-FE35-447B-8B6E-11E52B90306C}" destId="{7DD61B67-C3BB-4073-9F38-8CBEF4EF15D0}" srcOrd="6" destOrd="0" presId="urn:microsoft.com/office/officeart/2008/layout/LinedList"/>
    <dgm:cxn modelId="{224A691E-E704-4F72-B5C1-65DAAAFF2EE6}" type="presParOf" srcId="{722E1F96-FE35-447B-8B6E-11E52B90306C}" destId="{E4EF9BCF-F8B7-4101-BA9A-B05DE6779FB7}" srcOrd="7" destOrd="0" presId="urn:microsoft.com/office/officeart/2008/layout/LinedList"/>
    <dgm:cxn modelId="{86D60BC7-0029-4E27-B5A3-101A4E271CFC}" type="presParOf" srcId="{E4EF9BCF-F8B7-4101-BA9A-B05DE6779FB7}" destId="{CC33E8B3-85A4-4580-AFA0-749FED2E4702}" srcOrd="0" destOrd="0" presId="urn:microsoft.com/office/officeart/2008/layout/LinedList"/>
    <dgm:cxn modelId="{89DF75AF-E96C-4810-93DB-64E3F52E9E15}" type="presParOf" srcId="{E4EF9BCF-F8B7-4101-BA9A-B05DE6779FB7}" destId="{A31A8105-A9A0-43F0-B84D-56985A2DC7C8}" srcOrd="1" destOrd="0" presId="urn:microsoft.com/office/officeart/2008/layout/LinedList"/>
    <dgm:cxn modelId="{2DBB0693-E1E7-4A20-A824-85C75E9ABBF5}" type="presParOf" srcId="{722E1F96-FE35-447B-8B6E-11E52B90306C}" destId="{11CE8A84-AFA9-4587-B402-A739A61B96A2}" srcOrd="8" destOrd="0" presId="urn:microsoft.com/office/officeart/2008/layout/LinedList"/>
    <dgm:cxn modelId="{2AA96000-4D05-4B10-8DEC-70F735410B21}" type="presParOf" srcId="{722E1F96-FE35-447B-8B6E-11E52B90306C}" destId="{B82AFA55-2A44-453B-8B75-3DA54FF648EA}" srcOrd="9" destOrd="0" presId="urn:microsoft.com/office/officeart/2008/layout/LinedList"/>
    <dgm:cxn modelId="{0C81D856-D8E8-4DDA-9DD5-8F69BB8E104E}" type="presParOf" srcId="{B82AFA55-2A44-453B-8B75-3DA54FF648EA}" destId="{4920C130-A30C-49EF-A965-5BF08254943E}" srcOrd="0" destOrd="0" presId="urn:microsoft.com/office/officeart/2008/layout/LinedList"/>
    <dgm:cxn modelId="{A7B877E1-3F85-4FC0-98F2-16E25F427FF5}" type="presParOf" srcId="{B82AFA55-2A44-453B-8B75-3DA54FF648EA}" destId="{211C3E74-A10B-4C2A-95A5-F2E66096E5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43411-099B-4147-B2A8-D788A7C57FA8}">
      <dsp:nvSpPr>
        <dsp:cNvPr id="0" name=""/>
        <dsp:cNvSpPr/>
      </dsp:nvSpPr>
      <dsp:spPr>
        <a:xfrm>
          <a:off x="2788234" y="2295889"/>
          <a:ext cx="557048" cy="179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524" y="0"/>
              </a:lnTo>
              <a:lnTo>
                <a:pt x="278524" y="1796479"/>
              </a:lnTo>
              <a:lnTo>
                <a:pt x="557048" y="1796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D9385-D80C-4A8C-823E-7F2606A8CFA4}">
      <dsp:nvSpPr>
        <dsp:cNvPr id="0" name=""/>
        <dsp:cNvSpPr/>
      </dsp:nvSpPr>
      <dsp:spPr>
        <a:xfrm>
          <a:off x="2788234" y="2295889"/>
          <a:ext cx="557048" cy="598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524" y="0"/>
              </a:lnTo>
              <a:lnTo>
                <a:pt x="278524" y="598826"/>
              </a:lnTo>
              <a:lnTo>
                <a:pt x="557048" y="5988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285D6-8591-42C5-9794-0CE677F233BA}">
      <dsp:nvSpPr>
        <dsp:cNvPr id="0" name=""/>
        <dsp:cNvSpPr/>
      </dsp:nvSpPr>
      <dsp:spPr>
        <a:xfrm>
          <a:off x="2788234" y="1697062"/>
          <a:ext cx="557048" cy="598826"/>
        </a:xfrm>
        <a:custGeom>
          <a:avLst/>
          <a:gdLst/>
          <a:ahLst/>
          <a:cxnLst/>
          <a:rect l="0" t="0" r="0" b="0"/>
          <a:pathLst>
            <a:path>
              <a:moveTo>
                <a:pt x="0" y="598826"/>
              </a:moveTo>
              <a:lnTo>
                <a:pt x="278524" y="598826"/>
              </a:lnTo>
              <a:lnTo>
                <a:pt x="278524" y="0"/>
              </a:lnTo>
              <a:lnTo>
                <a:pt x="55704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8343A4-D043-43C8-BFBB-A2B0485DBDC3}">
      <dsp:nvSpPr>
        <dsp:cNvPr id="0" name=""/>
        <dsp:cNvSpPr/>
      </dsp:nvSpPr>
      <dsp:spPr>
        <a:xfrm>
          <a:off x="2788234" y="499409"/>
          <a:ext cx="557048" cy="1796479"/>
        </a:xfrm>
        <a:custGeom>
          <a:avLst/>
          <a:gdLst/>
          <a:ahLst/>
          <a:cxnLst/>
          <a:rect l="0" t="0" r="0" b="0"/>
          <a:pathLst>
            <a:path>
              <a:moveTo>
                <a:pt x="0" y="1796479"/>
              </a:moveTo>
              <a:lnTo>
                <a:pt x="278524" y="1796479"/>
              </a:lnTo>
              <a:lnTo>
                <a:pt x="278524" y="0"/>
              </a:lnTo>
              <a:lnTo>
                <a:pt x="55704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BC6278-4C3C-43F2-ACCD-DE154DBAAEB7}">
      <dsp:nvSpPr>
        <dsp:cNvPr id="0" name=""/>
        <dsp:cNvSpPr/>
      </dsp:nvSpPr>
      <dsp:spPr>
        <a:xfrm>
          <a:off x="2994" y="673487"/>
          <a:ext cx="2785240" cy="849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Airborne earthen material or dirt </a:t>
          </a:r>
        </a:p>
      </dsp:txBody>
      <dsp:txXfrm>
        <a:off x="2994" y="673487"/>
        <a:ext cx="2785240" cy="849498"/>
      </dsp:txXfrm>
    </dsp:sp>
    <dsp:sp modelId="{3CC8520E-193F-4E55-9310-001D37DF2729}">
      <dsp:nvSpPr>
        <dsp:cNvPr id="0" name=""/>
        <dsp:cNvSpPr/>
      </dsp:nvSpPr>
      <dsp:spPr>
        <a:xfrm>
          <a:off x="2994" y="1871140"/>
          <a:ext cx="2785240" cy="849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Composition</a:t>
          </a:r>
        </a:p>
      </dsp:txBody>
      <dsp:txXfrm>
        <a:off x="2994" y="1871140"/>
        <a:ext cx="2785240" cy="849498"/>
      </dsp:txXfrm>
    </dsp:sp>
    <dsp:sp modelId="{14775C42-E772-433E-87BE-4E568EE04D0B}">
      <dsp:nvSpPr>
        <dsp:cNvPr id="0" name=""/>
        <dsp:cNvSpPr/>
      </dsp:nvSpPr>
      <dsp:spPr>
        <a:xfrm>
          <a:off x="3345283" y="74660"/>
          <a:ext cx="2785240" cy="849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Coarse </a:t>
          </a:r>
          <a:r>
            <a:rPr lang="en-US" sz="1700" kern="1200" dirty="0" smtClean="0"/>
            <a:t>particulate matter</a:t>
          </a:r>
          <a:r>
            <a:rPr lang="en-US" sz="1700" kern="1200" dirty="0" smtClean="0">
              <a:latin typeface="Avenir Next LT Pro"/>
            </a:rPr>
            <a:t> </a:t>
          </a:r>
          <a:r>
            <a:rPr lang="en-US" sz="1700" kern="1200" dirty="0">
              <a:latin typeface="Avenir Next LT Pro"/>
            </a:rPr>
            <a:t>(PM</a:t>
          </a:r>
          <a:r>
            <a:rPr lang="en-US" sz="1700" kern="1200" baseline="-25000" dirty="0">
              <a:latin typeface="Avenir Next LT Pro"/>
            </a:rPr>
            <a:t>10-2.5</a:t>
          </a:r>
          <a:r>
            <a:rPr lang="en-US" sz="1700" kern="1200" dirty="0">
              <a:latin typeface="Avenir Next LT Pro"/>
            </a:rPr>
            <a:t>)</a:t>
          </a:r>
          <a:endParaRPr lang="en-US" sz="1700" kern="1200" dirty="0"/>
        </a:p>
      </dsp:txBody>
      <dsp:txXfrm>
        <a:off x="3345283" y="74660"/>
        <a:ext cx="2785240" cy="849498"/>
      </dsp:txXfrm>
    </dsp:sp>
    <dsp:sp modelId="{E955894E-5920-42D0-A86A-70861F4134EB}">
      <dsp:nvSpPr>
        <dsp:cNvPr id="0" name=""/>
        <dsp:cNvSpPr/>
      </dsp:nvSpPr>
      <dsp:spPr>
        <a:xfrm>
          <a:off x="3345283" y="1272313"/>
          <a:ext cx="2785240" cy="849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Complex mixture of man-made and naturally-occurring pollutants </a:t>
          </a:r>
        </a:p>
      </dsp:txBody>
      <dsp:txXfrm>
        <a:off x="3345283" y="1272313"/>
        <a:ext cx="2785240" cy="849498"/>
      </dsp:txXfrm>
    </dsp:sp>
    <dsp:sp modelId="{1A9725C8-F460-4C9E-BB85-EAF1CC092ACB}">
      <dsp:nvSpPr>
        <dsp:cNvPr id="0" name=""/>
        <dsp:cNvSpPr/>
      </dsp:nvSpPr>
      <dsp:spPr>
        <a:xfrm>
          <a:off x="3345283" y="2469967"/>
          <a:ext cx="2785240" cy="849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Road traction material (e.g., sand and salt), wear of road surfaces, brakes, and tires</a:t>
          </a:r>
        </a:p>
      </dsp:txBody>
      <dsp:txXfrm>
        <a:off x="3345283" y="2469967"/>
        <a:ext cx="2785240" cy="849498"/>
      </dsp:txXfrm>
    </dsp:sp>
    <dsp:sp modelId="{114BB20C-5871-4586-AE6A-272E89C1E2DB}">
      <dsp:nvSpPr>
        <dsp:cNvPr id="0" name=""/>
        <dsp:cNvSpPr/>
      </dsp:nvSpPr>
      <dsp:spPr>
        <a:xfrm>
          <a:off x="3345283" y="3667620"/>
          <a:ext cx="2785240" cy="849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Avenir Next LT Pro"/>
            </a:rPr>
            <a:t>Source of microplastics (tires/bitumen asphalt)</a:t>
          </a:r>
        </a:p>
      </dsp:txBody>
      <dsp:txXfrm>
        <a:off x="3345283" y="3667620"/>
        <a:ext cx="2785240" cy="849498"/>
      </dsp:txXfrm>
    </dsp:sp>
    <dsp:sp modelId="{7F7A8505-3BD0-4775-B7F5-7836F4D561BE}">
      <dsp:nvSpPr>
        <dsp:cNvPr id="0" name=""/>
        <dsp:cNvSpPr/>
      </dsp:nvSpPr>
      <dsp:spPr>
        <a:xfrm>
          <a:off x="2994" y="3068793"/>
          <a:ext cx="2785240" cy="849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Friction of tires moving on unpaved dirt roads and dust-covered paved </a:t>
          </a:r>
          <a:r>
            <a:rPr lang="en-US" sz="1700" kern="1200" dirty="0">
              <a:latin typeface="Avenir Next LT Pro"/>
            </a:rPr>
            <a:t>roads</a:t>
          </a:r>
          <a:endParaRPr lang="en-US" sz="1700" kern="1200" dirty="0"/>
        </a:p>
      </dsp:txBody>
      <dsp:txXfrm>
        <a:off x="2994" y="3068793"/>
        <a:ext cx="2785240" cy="849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395FC-639E-48C7-A3DE-C9C6CA791FED}">
      <dsp:nvSpPr>
        <dsp:cNvPr id="0" name=""/>
        <dsp:cNvSpPr/>
      </dsp:nvSpPr>
      <dsp:spPr>
        <a:xfrm>
          <a:off x="0" y="0"/>
          <a:ext cx="8633051" cy="13001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PM</a:t>
          </a:r>
          <a:r>
            <a:rPr lang="en-US" sz="2600" kern="1200" baseline="-25000" dirty="0"/>
            <a:t>10</a:t>
          </a:r>
          <a:r>
            <a:rPr lang="en-US" sz="2600" kern="1200" dirty="0"/>
            <a:t> is characterized by high within-season variability of chemical</a:t>
          </a:r>
          <a:r>
            <a:rPr lang="en-US" sz="2600" kern="1200" dirty="0">
              <a:latin typeface="Avenir Next LT Pro"/>
            </a:rPr>
            <a:t> </a:t>
          </a:r>
          <a:r>
            <a:rPr lang="en-US" sz="2600" kern="1200" dirty="0"/>
            <a:t>mixture composition</a:t>
          </a:r>
          <a:endParaRPr lang="en-US" sz="2600" kern="1200" dirty="0">
            <a:latin typeface="Avenir Next LT Pro"/>
          </a:endParaRPr>
        </a:p>
      </dsp:txBody>
      <dsp:txXfrm>
        <a:off x="38079" y="38079"/>
        <a:ext cx="7230137" cy="1223945"/>
      </dsp:txXfrm>
    </dsp:sp>
    <dsp:sp modelId="{9A498CC9-7756-4566-A538-F21A9411F430}">
      <dsp:nvSpPr>
        <dsp:cNvPr id="0" name=""/>
        <dsp:cNvSpPr/>
      </dsp:nvSpPr>
      <dsp:spPr>
        <a:xfrm>
          <a:off x="761739" y="1516787"/>
          <a:ext cx="8633051" cy="1300103"/>
        </a:xfrm>
        <a:prstGeom prst="roundRect">
          <a:avLst>
            <a:gd name="adj" fmla="val 10000"/>
          </a:avLst>
        </a:prstGeom>
        <a:solidFill>
          <a:schemeClr val="accent2">
            <a:hueOff val="4793348"/>
            <a:satOff val="15656"/>
            <a:lumOff val="-1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latin typeface="Avenir Next LT Pro"/>
            </a:rPr>
            <a:t>Chemical</a:t>
          </a:r>
          <a:r>
            <a:rPr lang="en-US" sz="2600" kern="1200" dirty="0"/>
            <a:t> mixtures vary significantly between high road dust</a:t>
          </a:r>
          <a:r>
            <a:rPr lang="en-US" sz="2600" kern="1200" dirty="0">
              <a:latin typeface="Avenir Next LT Pro"/>
            </a:rPr>
            <a:t> </a:t>
          </a:r>
          <a:r>
            <a:rPr lang="en-US" sz="2600" kern="1200" dirty="0"/>
            <a:t>days compared with low road dust days</a:t>
          </a:r>
          <a:endParaRPr lang="en-US" sz="2600" kern="1200" dirty="0">
            <a:latin typeface="Avenir Next LT Pro"/>
          </a:endParaRPr>
        </a:p>
      </dsp:txBody>
      <dsp:txXfrm>
        <a:off x="799818" y="1554866"/>
        <a:ext cx="6950086" cy="1223945"/>
      </dsp:txXfrm>
    </dsp:sp>
    <dsp:sp modelId="{D61BB193-90CD-41C0-BA4D-188E12D48AC2}">
      <dsp:nvSpPr>
        <dsp:cNvPr id="0" name=""/>
        <dsp:cNvSpPr/>
      </dsp:nvSpPr>
      <dsp:spPr>
        <a:xfrm>
          <a:off x="1523479" y="3033575"/>
          <a:ext cx="8633051" cy="1300103"/>
        </a:xfrm>
        <a:prstGeom prst="roundRect">
          <a:avLst>
            <a:gd name="adj" fmla="val 10000"/>
          </a:avLst>
        </a:prstGeom>
        <a:solidFill>
          <a:schemeClr val="accent2">
            <a:hueOff val="9586696"/>
            <a:satOff val="31313"/>
            <a:lumOff val="-2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PM</a:t>
          </a:r>
          <a:r>
            <a:rPr lang="en-US" sz="2600" kern="1200" baseline="-25000" dirty="0"/>
            <a:t>10</a:t>
          </a:r>
          <a:r>
            <a:rPr lang="en-US" sz="2600" kern="1200" dirty="0"/>
            <a:t> chemical mixtures cluster</a:t>
          </a:r>
          <a:r>
            <a:rPr lang="en-US" sz="2600" kern="1200" dirty="0">
              <a:latin typeface="Avenir Next LT Pro"/>
            </a:rPr>
            <a:t> </a:t>
          </a:r>
          <a:r>
            <a:rPr lang="en-US" sz="2600" kern="1200" dirty="0"/>
            <a:t>together with distinct meteorological profiles</a:t>
          </a:r>
        </a:p>
      </dsp:txBody>
      <dsp:txXfrm>
        <a:off x="1561558" y="3071654"/>
        <a:ext cx="6950086" cy="1223945"/>
      </dsp:txXfrm>
    </dsp:sp>
    <dsp:sp modelId="{2D42265C-97A2-4991-9D7C-05C1816E8F0B}">
      <dsp:nvSpPr>
        <dsp:cNvPr id="0" name=""/>
        <dsp:cNvSpPr/>
      </dsp:nvSpPr>
      <dsp:spPr>
        <a:xfrm>
          <a:off x="7787983" y="985911"/>
          <a:ext cx="845067" cy="845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7978123" y="985911"/>
        <a:ext cx="464787" cy="635913"/>
      </dsp:txXfrm>
    </dsp:sp>
    <dsp:sp modelId="{DC7520CC-4ED6-42AE-9104-CDA479525E70}">
      <dsp:nvSpPr>
        <dsp:cNvPr id="0" name=""/>
        <dsp:cNvSpPr/>
      </dsp:nvSpPr>
      <dsp:spPr>
        <a:xfrm>
          <a:off x="8549723" y="2494032"/>
          <a:ext cx="845067" cy="845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413270"/>
            <a:satOff val="1309"/>
            <a:lumOff val="-463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413270"/>
              <a:satOff val="1309"/>
              <a:lumOff val="-46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8739863" y="2494032"/>
        <a:ext cx="464787" cy="6359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3FC73-7ABE-4F69-8D28-A7B795BA3449}">
      <dsp:nvSpPr>
        <dsp:cNvPr id="0" name=""/>
        <dsp:cNvSpPr/>
      </dsp:nvSpPr>
      <dsp:spPr>
        <a:xfrm rot="5400000">
          <a:off x="-230427" y="232495"/>
          <a:ext cx="1536181" cy="10753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Avenir Next LT Pro"/>
            </a:rPr>
            <a:t>Mass concentration</a:t>
          </a:r>
          <a:endParaRPr lang="en-US" sz="1300" kern="1200" dirty="0"/>
        </a:p>
      </dsp:txBody>
      <dsp:txXfrm rot="-5400000">
        <a:off x="1" y="539732"/>
        <a:ext cx="1075327" cy="460854"/>
      </dsp:txXfrm>
    </dsp:sp>
    <dsp:sp modelId="{70260A2E-1258-480C-8219-BCCB98CB0455}">
      <dsp:nvSpPr>
        <dsp:cNvPr id="0" name=""/>
        <dsp:cNvSpPr/>
      </dsp:nvSpPr>
      <dsp:spPr>
        <a:xfrm rot="5400000">
          <a:off x="2852887" y="-1775492"/>
          <a:ext cx="998518" cy="45536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latin typeface="Avenir Next LT Pro"/>
            </a:rPr>
            <a:t>Filters weighed before and after sampling</a:t>
          </a:r>
          <a:endParaRPr lang="en-US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latin typeface="Avenir Next LT Pro"/>
            </a:rPr>
            <a:t>Temperature/humidity-controlled environment</a:t>
          </a:r>
          <a:endParaRPr lang="en-US" sz="1000" kern="1200" dirty="0"/>
        </a:p>
      </dsp:txBody>
      <dsp:txXfrm rot="-5400000">
        <a:off x="1075327" y="50812"/>
        <a:ext cx="4504894" cy="901030"/>
      </dsp:txXfrm>
    </dsp:sp>
    <dsp:sp modelId="{699D3BB1-DFB8-4A34-8B2C-5EAF6ADBB955}">
      <dsp:nvSpPr>
        <dsp:cNvPr id="0" name=""/>
        <dsp:cNvSpPr/>
      </dsp:nvSpPr>
      <dsp:spPr>
        <a:xfrm rot="5400000">
          <a:off x="-230427" y="1573813"/>
          <a:ext cx="1536181" cy="10753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Avenir Next LT Pro"/>
            </a:rPr>
            <a:t>Filter extractions</a:t>
          </a:r>
          <a:endParaRPr lang="en-US" sz="1300" kern="1200" dirty="0"/>
        </a:p>
      </dsp:txBody>
      <dsp:txXfrm rot="-5400000">
        <a:off x="1" y="1881050"/>
        <a:ext cx="1075327" cy="460854"/>
      </dsp:txXfrm>
    </dsp:sp>
    <dsp:sp modelId="{B2EF4CA2-77A5-4276-88FC-BBFA55EE4318}">
      <dsp:nvSpPr>
        <dsp:cNvPr id="0" name=""/>
        <dsp:cNvSpPr/>
      </dsp:nvSpPr>
      <dsp:spPr>
        <a:xfrm rot="5400000">
          <a:off x="2852887" y="-434174"/>
          <a:ext cx="998518" cy="45536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latin typeface="Avenir Next LT Pro"/>
            </a:rPr>
            <a:t>NIOSH 7303 method</a:t>
          </a:r>
          <a:endParaRPr lang="en-US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latin typeface="Avenir Next LT Pro"/>
            </a:rPr>
            <a:t>Extracted PM used for chemical analysis</a:t>
          </a:r>
          <a:endParaRPr lang="en-US" sz="1000" kern="1200" dirty="0"/>
        </a:p>
      </dsp:txBody>
      <dsp:txXfrm rot="-5400000">
        <a:off x="1075327" y="1392130"/>
        <a:ext cx="4504894" cy="901030"/>
      </dsp:txXfrm>
    </dsp:sp>
    <dsp:sp modelId="{C3D26FCF-6F27-4399-8019-B20B5BB688B3}">
      <dsp:nvSpPr>
        <dsp:cNvPr id="0" name=""/>
        <dsp:cNvSpPr/>
      </dsp:nvSpPr>
      <dsp:spPr>
        <a:xfrm rot="5400000">
          <a:off x="-230427" y="2915131"/>
          <a:ext cx="1536181" cy="10753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latin typeface="Avenir Next LT Pro"/>
            </a:rPr>
            <a:t>Chemical analysis</a:t>
          </a:r>
          <a:endParaRPr lang="en-US" sz="1300" kern="1200" dirty="0"/>
        </a:p>
      </dsp:txBody>
      <dsp:txXfrm rot="-5400000">
        <a:off x="1" y="3222368"/>
        <a:ext cx="1075327" cy="460854"/>
      </dsp:txXfrm>
    </dsp:sp>
    <dsp:sp modelId="{47A55FB9-9342-488B-8942-4444F62ABDA3}">
      <dsp:nvSpPr>
        <dsp:cNvPr id="0" name=""/>
        <dsp:cNvSpPr/>
      </dsp:nvSpPr>
      <dsp:spPr>
        <a:xfrm rot="5400000">
          <a:off x="2852887" y="907143"/>
          <a:ext cx="998518" cy="45536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chemeClr val="tx2"/>
              </a:solidFill>
            </a:rPr>
            <a:t>Inductively Couple Plasma Optical Emission Spectroscopy (ICP-OES)</a:t>
          </a:r>
          <a:endParaRPr lang="en-US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chemeClr val="tx2"/>
              </a:solidFill>
            </a:rPr>
            <a:t>Three elements had &gt;75% below MDL are were removed from the computation of summary statistics</a:t>
          </a:r>
          <a:endParaRPr lang="en-US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>
              <a:solidFill>
                <a:schemeClr val="tx2"/>
              </a:solidFill>
            </a:rPr>
            <a:t>Samples with trace elements at sufficient detection frequencies</a:t>
          </a:r>
          <a:r>
            <a:rPr lang="en-US" sz="1000" kern="1200" dirty="0">
              <a:latin typeface="Avenir Next LT Pro"/>
            </a:rPr>
            <a:t> </a:t>
          </a:r>
          <a:r>
            <a:rPr lang="en-US" sz="1000" kern="1200" dirty="0">
              <a:solidFill>
                <a:schemeClr val="tx2"/>
              </a:solidFill>
            </a:rPr>
            <a:t>were imputed using LOD/sqrt(2) if the samples was below the detection limit </a:t>
          </a:r>
          <a:endParaRPr lang="en-US" sz="1000" kern="1200" dirty="0"/>
        </a:p>
      </dsp:txBody>
      <dsp:txXfrm rot="-5400000">
        <a:off x="1075327" y="2733447"/>
        <a:ext cx="4504894" cy="901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D69B4-E174-41C2-B9D5-D1D4DB4B6E81}">
      <dsp:nvSpPr>
        <dsp:cNvPr id="0" name=""/>
        <dsp:cNvSpPr/>
      </dsp:nvSpPr>
      <dsp:spPr>
        <a:xfrm>
          <a:off x="5676" y="1053087"/>
          <a:ext cx="1759745" cy="24122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Near-road study site 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PM</a:t>
          </a:r>
          <a:r>
            <a:rPr lang="en-US" sz="1200" kern="1200" baseline="-25000" dirty="0"/>
            <a:t>10-high-vol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Individual trace elements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Sum of trace elements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Percentage trace elements of PM</a:t>
          </a:r>
          <a:r>
            <a:rPr lang="en-US" sz="1200" kern="1200" baseline="-25000" dirty="0"/>
            <a:t>10</a:t>
          </a:r>
          <a:endParaRPr lang="en-US" sz="1200" kern="1200" dirty="0"/>
        </a:p>
      </dsp:txBody>
      <dsp:txXfrm>
        <a:off x="57217" y="1104628"/>
        <a:ext cx="1656663" cy="2309178"/>
      </dsp:txXfrm>
    </dsp:sp>
    <dsp:sp modelId="{FC47533F-6A7C-4F36-B990-371C5E86D7B9}">
      <dsp:nvSpPr>
        <dsp:cNvPr id="0" name=""/>
        <dsp:cNvSpPr/>
      </dsp:nvSpPr>
      <dsp:spPr>
        <a:xfrm>
          <a:off x="1941396" y="2041009"/>
          <a:ext cx="373066" cy="4364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941396" y="2128292"/>
        <a:ext cx="261146" cy="261850"/>
      </dsp:txXfrm>
    </dsp:sp>
    <dsp:sp modelId="{91721042-F5D5-438C-B707-E8254C92FC9E}">
      <dsp:nvSpPr>
        <dsp:cNvPr id="0" name=""/>
        <dsp:cNvSpPr/>
      </dsp:nvSpPr>
      <dsp:spPr>
        <a:xfrm>
          <a:off x="2469320" y="1053087"/>
          <a:ext cx="1759745" cy="2412260"/>
        </a:xfrm>
        <a:prstGeom prst="roundRect">
          <a:avLst>
            <a:gd name="adj" fmla="val 10000"/>
          </a:avLst>
        </a:prstGeom>
        <a:solidFill>
          <a:schemeClr val="accent5">
            <a:hueOff val="-2509991"/>
            <a:satOff val="9029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NAPS site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PM</a:t>
          </a:r>
          <a:r>
            <a:rPr lang="en-US" sz="1200" kern="1200" baseline="-25000" dirty="0"/>
            <a:t>2.5</a:t>
          </a:r>
          <a:r>
            <a:rPr lang="en-US" sz="1200" kern="1200" dirty="0"/>
            <a:t>, PM</a:t>
          </a:r>
          <a:r>
            <a:rPr lang="en-US" sz="1200" kern="1200" baseline="-25000" dirty="0"/>
            <a:t>10</a:t>
          </a:r>
          <a:r>
            <a:rPr lang="en-US" sz="1200" kern="1200" dirty="0"/>
            <a:t>, PM</a:t>
          </a:r>
          <a:r>
            <a:rPr lang="en-US" sz="1200" kern="1200" baseline="-25000" dirty="0"/>
            <a:t>10-2.5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Percentage PM</a:t>
          </a:r>
          <a:r>
            <a:rPr lang="en-US" sz="1200" kern="1200" baseline="-25000" dirty="0"/>
            <a:t>10-2.5</a:t>
          </a:r>
          <a:r>
            <a:rPr lang="en-US" sz="1200" kern="1200" dirty="0"/>
            <a:t> of PM</a:t>
          </a:r>
          <a:r>
            <a:rPr lang="en-US" sz="1200" kern="1200" baseline="-25000" dirty="0"/>
            <a:t>10</a:t>
          </a:r>
          <a:r>
            <a:rPr lang="en-US" sz="1200" kern="1200" dirty="0"/>
            <a:t> 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≥65% to indicate high road dust days (75th percentile)</a:t>
          </a:r>
        </a:p>
      </dsp:txBody>
      <dsp:txXfrm>
        <a:off x="2520861" y="1104628"/>
        <a:ext cx="1656663" cy="2309178"/>
      </dsp:txXfrm>
    </dsp:sp>
    <dsp:sp modelId="{E64A956A-EE97-4C68-B95D-48B55AFDFBC3}">
      <dsp:nvSpPr>
        <dsp:cNvPr id="0" name=""/>
        <dsp:cNvSpPr/>
      </dsp:nvSpPr>
      <dsp:spPr>
        <a:xfrm>
          <a:off x="4405040" y="2041009"/>
          <a:ext cx="373066" cy="4364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46655"/>
            <a:satOff val="12038"/>
            <a:lumOff val="5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4405040" y="2128292"/>
        <a:ext cx="261146" cy="261850"/>
      </dsp:txXfrm>
    </dsp:sp>
    <dsp:sp modelId="{5FAA281C-A603-45F1-85D6-879E8C471D02}">
      <dsp:nvSpPr>
        <dsp:cNvPr id="0" name=""/>
        <dsp:cNvSpPr/>
      </dsp:nvSpPr>
      <dsp:spPr>
        <a:xfrm>
          <a:off x="4932963" y="1053087"/>
          <a:ext cx="1759745" cy="2412260"/>
        </a:xfrm>
        <a:prstGeom prst="roundRect">
          <a:avLst>
            <a:gd name="adj" fmla="val 10000"/>
          </a:avLst>
        </a:prstGeom>
        <a:solidFill>
          <a:schemeClr val="accent5">
            <a:hueOff val="-5019982"/>
            <a:satOff val="18057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Avenir Next LT Pro"/>
            </a:rPr>
            <a:t>Summary statistics, correlational analysis, time series plots, and boxplots</a:t>
          </a:r>
        </a:p>
      </dsp:txBody>
      <dsp:txXfrm>
        <a:off x="4984504" y="1104628"/>
        <a:ext cx="1656663" cy="2309178"/>
      </dsp:txXfrm>
    </dsp:sp>
    <dsp:sp modelId="{8D161405-656E-4303-84D0-21B7A75D48AF}">
      <dsp:nvSpPr>
        <dsp:cNvPr id="0" name=""/>
        <dsp:cNvSpPr/>
      </dsp:nvSpPr>
      <dsp:spPr>
        <a:xfrm>
          <a:off x="6868683" y="2041009"/>
          <a:ext cx="373066" cy="4364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93310"/>
            <a:satOff val="24077"/>
            <a:lumOff val="10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6868683" y="2128292"/>
        <a:ext cx="261146" cy="261850"/>
      </dsp:txXfrm>
    </dsp:sp>
    <dsp:sp modelId="{9E096341-1A28-479A-8E33-0B73198BEFB8}">
      <dsp:nvSpPr>
        <dsp:cNvPr id="0" name=""/>
        <dsp:cNvSpPr/>
      </dsp:nvSpPr>
      <dsp:spPr>
        <a:xfrm>
          <a:off x="7396607" y="1053087"/>
          <a:ext cx="1759745" cy="2412260"/>
        </a:xfrm>
        <a:prstGeom prst="roundRect">
          <a:avLst>
            <a:gd name="adj" fmla="val 10000"/>
          </a:avLst>
        </a:prstGeom>
        <a:solidFill>
          <a:schemeClr val="accent5">
            <a:hueOff val="-7529973"/>
            <a:satOff val="27086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Linear and generalized linear regression to test adjusted associations between </a:t>
          </a:r>
          <a:r>
            <a:rPr lang="en-US" sz="1600" kern="1200" dirty="0">
              <a:latin typeface="Avenir Next LT Pro"/>
            </a:rPr>
            <a:t>meteorological variables</a:t>
          </a:r>
          <a:r>
            <a:rPr lang="en-US" sz="1600" kern="1200" dirty="0"/>
            <a:t> and the different PM metrics</a:t>
          </a:r>
        </a:p>
      </dsp:txBody>
      <dsp:txXfrm>
        <a:off x="7448148" y="1104628"/>
        <a:ext cx="1656663" cy="2309178"/>
      </dsp:txXfrm>
    </dsp:sp>
    <dsp:sp modelId="{D5764439-06F7-4AF1-A4A7-6ED6EA7B67C3}">
      <dsp:nvSpPr>
        <dsp:cNvPr id="0" name=""/>
        <dsp:cNvSpPr/>
      </dsp:nvSpPr>
      <dsp:spPr>
        <a:xfrm>
          <a:off x="9332327" y="2041009"/>
          <a:ext cx="373066" cy="4364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0039964"/>
            <a:satOff val="36115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9332327" y="2128292"/>
        <a:ext cx="261146" cy="261850"/>
      </dsp:txXfrm>
    </dsp:sp>
    <dsp:sp modelId="{A5C370B5-3BAB-4324-B397-CED41ED8AFB0}">
      <dsp:nvSpPr>
        <dsp:cNvPr id="0" name=""/>
        <dsp:cNvSpPr/>
      </dsp:nvSpPr>
      <dsp:spPr>
        <a:xfrm>
          <a:off x="9860250" y="1053087"/>
          <a:ext cx="1759745" cy="2412260"/>
        </a:xfrm>
        <a:prstGeom prst="roundRect">
          <a:avLst>
            <a:gd name="adj" fmla="val 10000"/>
          </a:avLst>
        </a:prstGeom>
        <a:solidFill>
          <a:schemeClr val="accent5">
            <a:hueOff val="-10039964"/>
            <a:satOff val="36115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Avenir Next LT Pro"/>
            </a:rPr>
            <a:t>Bayesian profile regression (BPR)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Avenir Next LT Pro"/>
            </a:rPr>
            <a:t>Cluster analysis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Avenir Next LT Pro"/>
            </a:rPr>
            <a:t>Daily meteorological and trace element profiles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>
              <a:latin typeface="Avenir Next LT Pro"/>
            </a:rPr>
            <a:t>Logistic regression to link the different profile clusters with risk of road dust days</a:t>
          </a:r>
        </a:p>
      </dsp:txBody>
      <dsp:txXfrm>
        <a:off x="9911791" y="1104628"/>
        <a:ext cx="1656663" cy="23091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6DCE2-0FF8-434A-8AFD-374362A7D632}">
      <dsp:nvSpPr>
        <dsp:cNvPr id="0" name=""/>
        <dsp:cNvSpPr/>
      </dsp:nvSpPr>
      <dsp:spPr>
        <a:xfrm>
          <a:off x="0" y="771"/>
          <a:ext cx="70037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30087-A4A5-43CB-BE99-65A1EFE8F2FF}">
      <dsp:nvSpPr>
        <dsp:cNvPr id="0" name=""/>
        <dsp:cNvSpPr/>
      </dsp:nvSpPr>
      <dsp:spPr>
        <a:xfrm>
          <a:off x="0" y="771"/>
          <a:ext cx="7003777" cy="126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Cluster analysis of PM</a:t>
          </a:r>
          <a:r>
            <a:rPr lang="en-US" sz="2100" kern="1200" baseline="-25000" dirty="0"/>
            <a:t>10</a:t>
          </a:r>
          <a:r>
            <a:rPr lang="en-US" sz="2100" kern="1200" dirty="0"/>
            <a:t> samples from the near-road study site indicates that springtime PM</a:t>
          </a:r>
          <a:r>
            <a:rPr lang="en-US" sz="2100" kern="1200" baseline="-25000" dirty="0"/>
            <a:t>10</a:t>
          </a:r>
          <a:r>
            <a:rPr lang="en-US" sz="2100" kern="1200" dirty="0"/>
            <a:t> comprises complex mixtures of trace </a:t>
          </a:r>
          <a:r>
            <a:rPr lang="en-US" sz="2100" kern="1200" dirty="0" smtClean="0"/>
            <a:t>elements.</a:t>
          </a:r>
          <a:endParaRPr lang="en-US" sz="2100" kern="1200" dirty="0"/>
        </a:p>
      </dsp:txBody>
      <dsp:txXfrm>
        <a:off x="0" y="771"/>
        <a:ext cx="7003777" cy="1264367"/>
      </dsp:txXfrm>
    </dsp:sp>
    <dsp:sp modelId="{2A71FA3C-E831-42E3-900A-D40413081183}">
      <dsp:nvSpPr>
        <dsp:cNvPr id="0" name=""/>
        <dsp:cNvSpPr/>
      </dsp:nvSpPr>
      <dsp:spPr>
        <a:xfrm>
          <a:off x="0" y="1265139"/>
          <a:ext cx="700377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6D6CC-1CB0-40C2-990B-6A8A8A28740D}">
      <dsp:nvSpPr>
        <dsp:cNvPr id="0" name=""/>
        <dsp:cNvSpPr/>
      </dsp:nvSpPr>
      <dsp:spPr>
        <a:xfrm>
          <a:off x="0" y="1265139"/>
          <a:ext cx="7003777" cy="126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Chemical</a:t>
          </a:r>
          <a:r>
            <a:rPr lang="en-US" sz="2100" kern="1200" dirty="0"/>
            <a:t> composition varied significantly between high road dust days and low road dust </a:t>
          </a:r>
          <a:r>
            <a:rPr lang="en-US" sz="2100" kern="1200" dirty="0" smtClean="0"/>
            <a:t>days</a:t>
          </a:r>
          <a:endParaRPr lang="en-US" sz="2100" kern="1200" dirty="0"/>
        </a:p>
      </dsp:txBody>
      <dsp:txXfrm>
        <a:off x="0" y="1265139"/>
        <a:ext cx="7003777" cy="1264367"/>
      </dsp:txXfrm>
    </dsp:sp>
    <dsp:sp modelId="{8A777EB4-7CEB-4DD4-93A4-45592CBABCEC}">
      <dsp:nvSpPr>
        <dsp:cNvPr id="0" name=""/>
        <dsp:cNvSpPr/>
      </dsp:nvSpPr>
      <dsp:spPr>
        <a:xfrm>
          <a:off x="0" y="2529507"/>
          <a:ext cx="700377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96C65-542E-4C76-8DC8-789AEB4F8891}">
      <dsp:nvSpPr>
        <dsp:cNvPr id="0" name=""/>
        <dsp:cNvSpPr/>
      </dsp:nvSpPr>
      <dsp:spPr>
        <a:xfrm>
          <a:off x="0" y="2529507"/>
          <a:ext cx="7003777" cy="126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Heavy metals of high public health concern, such as chromium and lead, were significantly elevated on high road dust </a:t>
          </a:r>
          <a:r>
            <a:rPr lang="en-US" sz="2100" kern="1200" dirty="0" smtClean="0"/>
            <a:t>days. Several of these chemicals have known non-carcinogenic and carcinogenic health effects</a:t>
          </a:r>
          <a:endParaRPr lang="en-US" sz="2100" kern="1200" dirty="0"/>
        </a:p>
      </dsp:txBody>
      <dsp:txXfrm>
        <a:off x="0" y="2529507"/>
        <a:ext cx="7003777" cy="1264367"/>
      </dsp:txXfrm>
    </dsp:sp>
    <dsp:sp modelId="{7DD61B67-C3BB-4073-9F38-8CBEF4EF15D0}">
      <dsp:nvSpPr>
        <dsp:cNvPr id="0" name=""/>
        <dsp:cNvSpPr/>
      </dsp:nvSpPr>
      <dsp:spPr>
        <a:xfrm>
          <a:off x="0" y="3793874"/>
          <a:ext cx="700377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3E8B3-85A4-4580-AFA0-749FED2E4702}">
      <dsp:nvSpPr>
        <dsp:cNvPr id="0" name=""/>
        <dsp:cNvSpPr/>
      </dsp:nvSpPr>
      <dsp:spPr>
        <a:xfrm>
          <a:off x="0" y="3793874"/>
          <a:ext cx="7003777" cy="126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Meteorological factors </a:t>
          </a:r>
          <a:r>
            <a:rPr lang="en-US" sz="2100" kern="1200" dirty="0" smtClean="0"/>
            <a:t>appear to work </a:t>
          </a:r>
          <a:r>
            <a:rPr lang="en-US" sz="2100" kern="1200" dirty="0"/>
            <a:t>in combination to determine the occurrence of</a:t>
          </a:r>
          <a:r>
            <a:rPr lang="en-US" sz="2100" kern="1200" dirty="0">
              <a:latin typeface="Avenir Next LT Pro"/>
            </a:rPr>
            <a:t> </a:t>
          </a:r>
          <a:r>
            <a:rPr lang="en-US" sz="2100" kern="1200" dirty="0"/>
            <a:t> high road dust days, particularly humidity and temperature</a:t>
          </a:r>
        </a:p>
      </dsp:txBody>
      <dsp:txXfrm>
        <a:off x="0" y="3793874"/>
        <a:ext cx="7003777" cy="1264367"/>
      </dsp:txXfrm>
    </dsp:sp>
    <dsp:sp modelId="{54D63B8B-B08A-486C-B18B-2DE5EA0E0B19}">
      <dsp:nvSpPr>
        <dsp:cNvPr id="0" name=""/>
        <dsp:cNvSpPr/>
      </dsp:nvSpPr>
      <dsp:spPr>
        <a:xfrm>
          <a:off x="0" y="5058242"/>
          <a:ext cx="700377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CA1775-F0A6-44BC-9E39-E30DAFC1363D}">
      <dsp:nvSpPr>
        <dsp:cNvPr id="0" name=""/>
        <dsp:cNvSpPr/>
      </dsp:nvSpPr>
      <dsp:spPr>
        <a:xfrm>
          <a:off x="0" y="5058242"/>
          <a:ext cx="7003777" cy="126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Cluster analysis of coarse PM, its chemical composition, combined with meteorological data has promise to improve assessment of springtime road dust exposure assessment in epidemiologic research</a:t>
          </a:r>
          <a:endParaRPr lang="en-US" sz="2100" kern="1200" dirty="0"/>
        </a:p>
      </dsp:txBody>
      <dsp:txXfrm>
        <a:off x="0" y="5058242"/>
        <a:ext cx="7003777" cy="12643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6DCE2-0FF8-434A-8AFD-374362A7D632}">
      <dsp:nvSpPr>
        <dsp:cNvPr id="0" name=""/>
        <dsp:cNvSpPr/>
      </dsp:nvSpPr>
      <dsp:spPr>
        <a:xfrm>
          <a:off x="0" y="781"/>
          <a:ext cx="70037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30087-A4A5-43CB-BE99-65A1EFE8F2FF}">
      <dsp:nvSpPr>
        <dsp:cNvPr id="0" name=""/>
        <dsp:cNvSpPr/>
      </dsp:nvSpPr>
      <dsp:spPr>
        <a:xfrm>
          <a:off x="0" y="781"/>
          <a:ext cx="7003777" cy="1279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2"/>
              </a:solidFill>
            </a:rPr>
            <a:t>Signatures of trace elements and PM</a:t>
          </a:r>
          <a:r>
            <a:rPr lang="en-US" sz="1800" kern="1200" baseline="-25000" dirty="0">
              <a:solidFill>
                <a:schemeClr val="tx2"/>
              </a:solidFill>
            </a:rPr>
            <a:t>10-2.5</a:t>
          </a:r>
          <a:r>
            <a:rPr lang="en-US" sz="1800" kern="1200" dirty="0">
              <a:solidFill>
                <a:schemeClr val="tx2"/>
              </a:solidFill>
            </a:rPr>
            <a:t> concentrations were driven by a particular combination of local meteorological factors</a:t>
          </a:r>
          <a:endParaRPr lang="en-US" sz="1800" kern="1200" dirty="0"/>
        </a:p>
      </dsp:txBody>
      <dsp:txXfrm>
        <a:off x="0" y="781"/>
        <a:ext cx="7003777" cy="1279415"/>
      </dsp:txXfrm>
    </dsp:sp>
    <dsp:sp modelId="{2A71FA3C-E831-42E3-900A-D40413081183}">
      <dsp:nvSpPr>
        <dsp:cNvPr id="0" name=""/>
        <dsp:cNvSpPr/>
      </dsp:nvSpPr>
      <dsp:spPr>
        <a:xfrm>
          <a:off x="0" y="1280197"/>
          <a:ext cx="700377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6D6CC-1CB0-40C2-990B-6A8A8A28740D}">
      <dsp:nvSpPr>
        <dsp:cNvPr id="0" name=""/>
        <dsp:cNvSpPr/>
      </dsp:nvSpPr>
      <dsp:spPr>
        <a:xfrm>
          <a:off x="0" y="1280197"/>
          <a:ext cx="7003777" cy="1279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2"/>
              </a:solidFill>
            </a:rPr>
            <a:t>The percentage of PM</a:t>
          </a:r>
          <a:r>
            <a:rPr lang="en-US" sz="1800" kern="1200" baseline="-25000" dirty="0">
              <a:solidFill>
                <a:schemeClr val="tx2"/>
              </a:solidFill>
            </a:rPr>
            <a:t>10-2.5</a:t>
          </a:r>
          <a:r>
            <a:rPr lang="en-US" sz="1800" kern="1200" dirty="0">
              <a:solidFill>
                <a:schemeClr val="tx2"/>
              </a:solidFill>
            </a:rPr>
            <a:t> in PM</a:t>
          </a:r>
          <a:r>
            <a:rPr lang="en-US" sz="1800" kern="1200" baseline="-25000" dirty="0">
              <a:solidFill>
                <a:schemeClr val="tx2"/>
              </a:solidFill>
            </a:rPr>
            <a:t>10 </a:t>
          </a:r>
          <a:r>
            <a:rPr lang="en-US" sz="1800" kern="1200" dirty="0">
              <a:solidFill>
                <a:schemeClr val="tx2"/>
              </a:solidFill>
            </a:rPr>
            <a:t>was the only PM metric significantly positively associated with temperature after adjusting for other meteorological </a:t>
          </a:r>
          <a:r>
            <a:rPr lang="en-US" sz="1800" kern="1200" dirty="0">
              <a:latin typeface="Avenir Next LT Pro"/>
            </a:rPr>
            <a:t>factors</a:t>
          </a:r>
          <a:endParaRPr lang="en-US" sz="1800" kern="1200" dirty="0"/>
        </a:p>
      </dsp:txBody>
      <dsp:txXfrm>
        <a:off x="0" y="1280197"/>
        <a:ext cx="7003777" cy="1279415"/>
      </dsp:txXfrm>
    </dsp:sp>
    <dsp:sp modelId="{8A777EB4-7CEB-4DD4-93A4-45592CBABCEC}">
      <dsp:nvSpPr>
        <dsp:cNvPr id="0" name=""/>
        <dsp:cNvSpPr/>
      </dsp:nvSpPr>
      <dsp:spPr>
        <a:xfrm>
          <a:off x="0" y="2559613"/>
          <a:ext cx="700377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96C65-542E-4C76-8DC8-789AEB4F8891}">
      <dsp:nvSpPr>
        <dsp:cNvPr id="0" name=""/>
        <dsp:cNvSpPr/>
      </dsp:nvSpPr>
      <dsp:spPr>
        <a:xfrm>
          <a:off x="0" y="2559613"/>
          <a:ext cx="7003777" cy="1279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2"/>
              </a:solidFill>
            </a:rPr>
            <a:t>We also found suggestive evidence that the effect of humidity on road dust may be temperature-dependent. Temperature, humidity, and their complex relationship with road dust have been observed by other studies conducted in northern latitude regions </a:t>
          </a:r>
          <a:endParaRPr lang="en-US" sz="1800" kern="1200" dirty="0"/>
        </a:p>
      </dsp:txBody>
      <dsp:txXfrm>
        <a:off x="0" y="2559613"/>
        <a:ext cx="7003777" cy="1279415"/>
      </dsp:txXfrm>
    </dsp:sp>
    <dsp:sp modelId="{7DD61B67-C3BB-4073-9F38-8CBEF4EF15D0}">
      <dsp:nvSpPr>
        <dsp:cNvPr id="0" name=""/>
        <dsp:cNvSpPr/>
      </dsp:nvSpPr>
      <dsp:spPr>
        <a:xfrm>
          <a:off x="0" y="3839028"/>
          <a:ext cx="700377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3E8B3-85A4-4580-AFA0-749FED2E4702}">
      <dsp:nvSpPr>
        <dsp:cNvPr id="0" name=""/>
        <dsp:cNvSpPr/>
      </dsp:nvSpPr>
      <dsp:spPr>
        <a:xfrm>
          <a:off x="0" y="3839028"/>
          <a:ext cx="7003777" cy="1279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2"/>
              </a:solidFill>
            </a:rPr>
            <a:t>Climate change is already increasing annual ambient temperatures in northern latitudes, meaning that the timing and duration of road dust exposures could be exacerbated in cities such as Prince George </a:t>
          </a:r>
          <a:endParaRPr lang="en-US" sz="1800" kern="1200" dirty="0"/>
        </a:p>
      </dsp:txBody>
      <dsp:txXfrm>
        <a:off x="0" y="3839028"/>
        <a:ext cx="7003777" cy="1279415"/>
      </dsp:txXfrm>
    </dsp:sp>
    <dsp:sp modelId="{11CE8A84-AFA9-4587-B402-A739A61B96A2}">
      <dsp:nvSpPr>
        <dsp:cNvPr id="0" name=""/>
        <dsp:cNvSpPr/>
      </dsp:nvSpPr>
      <dsp:spPr>
        <a:xfrm>
          <a:off x="0" y="5118444"/>
          <a:ext cx="700377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0C130-A30C-49EF-A965-5BF08254943E}">
      <dsp:nvSpPr>
        <dsp:cNvPr id="0" name=""/>
        <dsp:cNvSpPr/>
      </dsp:nvSpPr>
      <dsp:spPr>
        <a:xfrm>
          <a:off x="0" y="5118444"/>
          <a:ext cx="7003777" cy="1279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2"/>
              </a:solidFill>
            </a:rPr>
            <a:t>Further research is needed to understand the </a:t>
          </a:r>
          <a:r>
            <a:rPr lang="en-US" sz="1800" kern="1200" dirty="0">
              <a:solidFill>
                <a:schemeClr val="tx2"/>
              </a:solidFill>
              <a:latin typeface="Avenir Next LT Pro"/>
            </a:rPr>
            <a:t>complex role</a:t>
          </a:r>
          <a:r>
            <a:rPr lang="en-US" sz="1800" kern="1200" dirty="0">
              <a:solidFill>
                <a:schemeClr val="tx2"/>
              </a:solidFill>
            </a:rPr>
            <a:t> of meteorological factors on </a:t>
          </a:r>
          <a:r>
            <a:rPr lang="en-US" sz="1800" kern="1200" dirty="0">
              <a:solidFill>
                <a:schemeClr val="tx2"/>
              </a:solidFill>
              <a:latin typeface="Avenir Next LT Pro"/>
            </a:rPr>
            <a:t>airborne road</a:t>
          </a:r>
          <a:r>
            <a:rPr lang="en-US" sz="1800" kern="1200" dirty="0">
              <a:solidFill>
                <a:schemeClr val="tx2"/>
              </a:solidFill>
            </a:rPr>
            <a:t> dust generation and the potential for climate change to affect road dust events and their related health risks</a:t>
          </a:r>
          <a:endParaRPr lang="en-US" sz="1800" kern="1200" dirty="0"/>
        </a:p>
      </dsp:txBody>
      <dsp:txXfrm>
        <a:off x="0" y="5118444"/>
        <a:ext cx="7003777" cy="1279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3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8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1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2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2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7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47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3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9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9.jpe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C8134F5-D8B2-4E75-AB7D-52504044EC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7" descr="Sky Pic Background Free Stock Photo - Public Domain Pictures">
            <a:extLst>
              <a:ext uri="{FF2B5EF4-FFF2-40B4-BE49-F238E27FC236}">
                <a16:creationId xmlns:a16="http://schemas.microsoft.com/office/drawing/2014/main" id="{60BE8F78-EC4F-DED8-5FFD-33D6600662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15410" r="-1" b="-1"/>
          <a:stretch/>
        </p:blipFill>
        <p:spPr>
          <a:xfrm>
            <a:off x="1524" y="688"/>
            <a:ext cx="12188952" cy="6856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470" y="1082485"/>
            <a:ext cx="9774619" cy="247433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FFFFFF"/>
                </a:solidFill>
              </a:rPr>
              <a:t>Unpacking the Chemical and Meteorological Profiles of Road Dust in Prince George: Implications for Climate Change Impacts in BC</a:t>
            </a:r>
          </a:p>
          <a:p>
            <a:pPr>
              <a:lnSpc>
                <a:spcPct val="90000"/>
              </a:lnSpc>
            </a:pPr>
            <a:endParaRPr lang="en-US" sz="41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2" y="3429000"/>
            <a:ext cx="9954076" cy="2514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1800">
                <a:solidFill>
                  <a:srgbClr val="FFFFFF"/>
                </a:solidFill>
              </a:rPr>
              <a:t>Eric Coker, PHD, MS</a:t>
            </a:r>
            <a:endParaRPr lang="en-US"/>
          </a:p>
          <a:p>
            <a:pPr algn="l"/>
            <a:r>
              <a:rPr lang="en-US" sz="1800">
                <a:solidFill>
                  <a:srgbClr val="FFFFFF"/>
                </a:solidFill>
              </a:rPr>
              <a:t>Senior Scientist, BCCDC, Environmental Health Services</a:t>
            </a:r>
          </a:p>
          <a:p>
            <a:pPr algn="l"/>
            <a:r>
              <a:rPr lang="en-US" sz="1800">
                <a:solidFill>
                  <a:srgbClr val="FFFFFF"/>
                </a:solidFill>
              </a:rPr>
              <a:t>Adjunct Professor, UBC</a:t>
            </a:r>
          </a:p>
          <a:p>
            <a:pPr algn="l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85" y="5943600"/>
            <a:ext cx="2502029" cy="8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D964-22D4-9E5B-C7BF-345116C8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goal of this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7284B-79DA-EA9E-B4CD-A64584FD0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Focusing on the springtime road dust season in Prince </a:t>
            </a:r>
            <a:r>
              <a:rPr lang="en-US" dirty="0" smtClean="0">
                <a:ea typeface="+mn-lt"/>
                <a:cs typeface="+mn-lt"/>
              </a:rPr>
              <a:t>George 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Measure the daily contributions of trace elements (including heavy metals) to near-road PM10</a:t>
            </a:r>
          </a:p>
          <a:p>
            <a:pPr lvl="1"/>
            <a:r>
              <a:rPr lang="en-US" dirty="0">
                <a:ea typeface="+mn-lt"/>
                <a:cs typeface="+mn-lt"/>
              </a:rPr>
              <a:t>Explore the within-season temporal trends of PM</a:t>
            </a:r>
            <a:r>
              <a:rPr lang="en-US" baseline="-25000" dirty="0">
                <a:ea typeface="+mn-lt"/>
                <a:cs typeface="+mn-lt"/>
              </a:rPr>
              <a:t>10-2.5</a:t>
            </a:r>
            <a:r>
              <a:rPr lang="en-US" dirty="0">
                <a:ea typeface="+mn-lt"/>
                <a:cs typeface="+mn-lt"/>
              </a:rPr>
              <a:t> and PM</a:t>
            </a:r>
            <a:r>
              <a:rPr lang="en-US" baseline="-25000" dirty="0">
                <a:ea typeface="+mn-lt"/>
                <a:cs typeface="+mn-lt"/>
              </a:rPr>
              <a:t>2.5</a:t>
            </a:r>
            <a:r>
              <a:rPr lang="en-US" dirty="0">
                <a:ea typeface="+mn-lt"/>
                <a:cs typeface="+mn-lt"/>
              </a:rPr>
              <a:t> in PM</a:t>
            </a:r>
            <a:r>
              <a:rPr lang="en-US" baseline="-25000" dirty="0">
                <a:ea typeface="+mn-lt"/>
                <a:cs typeface="+mn-lt"/>
              </a:rPr>
              <a:t>10 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dirty="0">
                <a:ea typeface="+mn-lt"/>
                <a:cs typeface="+mn-lt"/>
              </a:rPr>
              <a:t>Classify days with high levels of springtime road dust based on a threshold of the percentage of PM</a:t>
            </a:r>
            <a:r>
              <a:rPr lang="en-US" baseline="-25000" dirty="0">
                <a:ea typeface="+mn-lt"/>
                <a:cs typeface="+mn-lt"/>
              </a:rPr>
              <a:t>10-2.5</a:t>
            </a:r>
            <a:r>
              <a:rPr lang="en-US" dirty="0">
                <a:ea typeface="+mn-lt"/>
                <a:cs typeface="+mn-lt"/>
              </a:rPr>
              <a:t> in PM</a:t>
            </a:r>
            <a:r>
              <a:rPr lang="en-US" baseline="-25000" dirty="0">
                <a:ea typeface="+mn-lt"/>
                <a:cs typeface="+mn-lt"/>
              </a:rPr>
              <a:t>10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dirty="0">
                <a:ea typeface="+mn-lt"/>
                <a:cs typeface="+mn-lt"/>
              </a:rPr>
              <a:t>Identify the chemical-weather profiles of days with high levels of road dust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BAB0A-78F3-22F3-985D-A815F8A85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10348146" cy="1283471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Study Hypotheses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E20AA2-9BC2-FF53-2A9D-78C24B8FD0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816958"/>
              </p:ext>
            </p:extLst>
          </p:nvPr>
        </p:nvGraphicFramePr>
        <p:xfrm>
          <a:off x="1197268" y="1843284"/>
          <a:ext cx="10156531" cy="433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3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175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7" y="0"/>
            <a:ext cx="12191999" cy="2217528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2375A-C591-7E0D-EED6-15217740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/>
              <a:t>Study Setting and Air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C61CB-BE71-F3D5-5D7F-8E25DEE74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97" y="2514600"/>
            <a:ext cx="5450651" cy="415988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1800" dirty="0">
                <a:solidFill>
                  <a:schemeClr val="tx2"/>
                </a:solidFill>
                <a:ea typeface="+mn-lt"/>
                <a:cs typeface="+mn-lt"/>
              </a:rPr>
              <a:t>Prince George, BC</a:t>
            </a:r>
            <a:endParaRPr lang="en-US" sz="18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US" sz="1800" dirty="0">
                <a:solidFill>
                  <a:schemeClr val="tx2"/>
                </a:solidFill>
                <a:ea typeface="+mn-lt"/>
                <a:cs typeface="+mn-lt"/>
              </a:rPr>
              <a:t>High-volume PM</a:t>
            </a:r>
            <a:r>
              <a:rPr lang="en-US" sz="1800" baseline="-25000" dirty="0">
                <a:solidFill>
                  <a:schemeClr val="tx2"/>
                </a:solidFill>
                <a:ea typeface="+mn-lt"/>
                <a:cs typeface="+mn-lt"/>
              </a:rPr>
              <a:t>10</a:t>
            </a:r>
            <a:r>
              <a:rPr lang="en-US" sz="1800" dirty="0">
                <a:solidFill>
                  <a:schemeClr val="tx2"/>
                </a:solidFill>
                <a:ea typeface="+mn-lt"/>
                <a:cs typeface="+mn-lt"/>
              </a:rPr>
              <a:t> air samplers at a near-road site</a:t>
            </a:r>
          </a:p>
          <a:p>
            <a:pPr lvl="1"/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24-hour sampling on Tuesdays and Thursdays, from 26 January 2021 to 17 March 2021</a:t>
            </a:r>
            <a:endParaRPr lang="en-US" sz="1400" dirty="0">
              <a:solidFill>
                <a:schemeClr val="tx2"/>
              </a:solidFill>
            </a:endParaRPr>
          </a:p>
          <a:p>
            <a:pPr lvl="1"/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24-hour continuous daily air sampling from 22 March 2021 to 09 May 2021  </a:t>
            </a:r>
          </a:p>
          <a:p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Hourly PM</a:t>
            </a:r>
            <a:r>
              <a:rPr lang="en-US" sz="1800" baseline="-25000" dirty="0">
                <a:solidFill>
                  <a:schemeClr val="tx1"/>
                </a:solidFill>
                <a:ea typeface="+mn-lt"/>
                <a:cs typeface="+mn-lt"/>
              </a:rPr>
              <a:t>2.5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 and PM</a:t>
            </a:r>
            <a:r>
              <a:rPr lang="en-US" sz="1800" baseline="-25000" dirty="0">
                <a:solidFill>
                  <a:schemeClr val="tx1"/>
                </a:solidFill>
                <a:ea typeface="+mn-lt"/>
                <a:cs typeface="+mn-lt"/>
              </a:rPr>
              <a:t>10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 data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National Ambient Pollution Surveillance (NAPS) regulatory air quality monitoring site 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Used to calculate PM</a:t>
            </a:r>
            <a:r>
              <a:rPr lang="en-US" sz="1400" baseline="-25000" dirty="0">
                <a:solidFill>
                  <a:schemeClr val="tx1"/>
                </a:solidFill>
              </a:rPr>
              <a:t>10-2.5</a:t>
            </a:r>
          </a:p>
          <a:p>
            <a:r>
              <a:rPr lang="en-US" sz="1800" dirty="0">
                <a:solidFill>
                  <a:schemeClr val="tx1"/>
                </a:solidFill>
              </a:rPr>
              <a:t>Meteorological data from ECCC weather station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temperature, humidity, precipitation, wind speed, wind direction, dew point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0E2B448-32A0-E574-35F8-B3FD27CE9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3349"/>
          <a:stretch/>
        </p:blipFill>
        <p:spPr>
          <a:xfrm>
            <a:off x="5996628" y="2217529"/>
            <a:ext cx="6195372" cy="464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9215E-14EC-3594-59D5-26BB3ACE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Laboratory Analysis  </a:t>
            </a:r>
            <a:endParaRPr lang="en-US" b="0">
              <a:ea typeface="+mj-lt"/>
              <a:cs typeface="+mj-lt"/>
            </a:endParaRP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1BAD5945-452A-FB68-E020-986A72CB8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563" y="2653401"/>
            <a:ext cx="2512156" cy="1426294"/>
          </a:xfrm>
          <a:prstGeom prst="rect">
            <a:avLst/>
          </a:prstGeom>
        </p:spPr>
      </p:pic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1FCD0C39-FFC1-DD3F-18FE-AA50A6E10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837" y="4348738"/>
            <a:ext cx="2498986" cy="186699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E3FBA2-ECD1-F391-02E3-1D91CD116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756748"/>
              </p:ext>
            </p:extLst>
          </p:nvPr>
        </p:nvGraphicFramePr>
        <p:xfrm>
          <a:off x="8959645" y="2482645"/>
          <a:ext cx="2926937" cy="42743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87301">
                  <a:extLst>
                    <a:ext uri="{9D8B030D-6E8A-4147-A177-3AD203B41FA5}">
                      <a16:colId xmlns:a16="http://schemas.microsoft.com/office/drawing/2014/main" val="2076303358"/>
                    </a:ext>
                  </a:extLst>
                </a:gridCol>
                <a:gridCol w="1239636">
                  <a:extLst>
                    <a:ext uri="{9D8B030D-6E8A-4147-A177-3AD203B41FA5}">
                      <a16:colId xmlns:a16="http://schemas.microsoft.com/office/drawing/2014/main" val="1526110788"/>
                    </a:ext>
                  </a:extLst>
                </a:gridCol>
              </a:tblGrid>
              <a:tr h="641151">
                <a:tc>
                  <a:txBody>
                    <a:bodyPr/>
                    <a:lstStyle/>
                    <a:p>
                      <a:pPr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marL="85725" marR="7874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Element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155575" algn="r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MDL</a:t>
                      </a:r>
                    </a:p>
                    <a:p>
                      <a:pPr marL="97790" algn="r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(ng/m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068307970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725" marR="76200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Arsenic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10.92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13565961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090" marR="78740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Barium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0.1572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16142710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1915" marR="78740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Cadmium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0.1572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36650696"/>
                  </a:ext>
                </a:extLst>
              </a:tr>
              <a:tr h="174859">
                <a:tc>
                  <a:txBody>
                    <a:bodyPr/>
                    <a:lstStyle/>
                    <a:p>
                      <a:pPr marL="85725" marR="76200">
                        <a:lnSpc>
                          <a:spcPts val="118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Cobalt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lnSpc>
                          <a:spcPts val="1180"/>
                        </a:lnSpc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0.6544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84579061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4455" marR="78740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Chromium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0.3272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7858355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3820" marR="78740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Copper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0.3272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80754311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725" marR="7683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Iron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8.808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71713503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725" marR="7429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Mercury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2.8529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74087112"/>
                  </a:ext>
                </a:extLst>
              </a:tr>
              <a:tr h="174859">
                <a:tc>
                  <a:txBody>
                    <a:bodyPr/>
                    <a:lstStyle/>
                    <a:p>
                      <a:pPr marL="85725" marR="78740">
                        <a:lnSpc>
                          <a:spcPts val="1165"/>
                        </a:lnSpc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Manganese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lnSpc>
                          <a:spcPts val="1165"/>
                        </a:lnSpc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0.4158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27083609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725" marR="73025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Nickel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0.6544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91462459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725" marR="7683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Lead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3.034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39632429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725" marR="78105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Sulfur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50.41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5329108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3820" marR="78740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Antimony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7.864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92710040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725" marR="73660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Vanadium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0.3272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3045791"/>
                  </a:ext>
                </a:extLst>
              </a:tr>
              <a:tr h="252575">
                <a:tc>
                  <a:txBody>
                    <a:bodyPr/>
                    <a:lstStyle/>
                    <a:p>
                      <a:pPr marL="85725" marR="77470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Zinc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0.3272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85741242"/>
                  </a:ext>
                </a:extLst>
              </a:tr>
            </a:tbl>
          </a:graphicData>
        </a:graphic>
      </p:graphicFrame>
      <p:graphicFrame>
        <p:nvGraphicFramePr>
          <p:cNvPr id="10" name="Diagram 10">
            <a:extLst>
              <a:ext uri="{FF2B5EF4-FFF2-40B4-BE49-F238E27FC236}">
                <a16:creationId xmlns:a16="http://schemas.microsoft.com/office/drawing/2014/main" id="{108CA633-E109-975B-E5EF-D9980A4C0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7559937"/>
              </p:ext>
            </p:extLst>
          </p:nvPr>
        </p:nvGraphicFramePr>
        <p:xfrm>
          <a:off x="368710" y="2571136"/>
          <a:ext cx="5628966" cy="4222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720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B9546E-20BE-462C-8BE8-4EBDB46F86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2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E5D2E8-C366-48AC-97AE-18C67E4EF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2225674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B5B9A-2852-F003-43E4-DA7EEB79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 dirty="0"/>
              <a:t>Data Analysis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3E1D322-BA17-F56B-802A-9A36850D37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984538"/>
              </p:ext>
            </p:extLst>
          </p:nvPr>
        </p:nvGraphicFramePr>
        <p:xfrm>
          <a:off x="311386" y="2429934"/>
          <a:ext cx="11625673" cy="4518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83861B3-77F4-42C4-B257-AF7D1EB5FF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F24B856-6CA6-F913-A136-C6065F4D9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415" r="4458" b="1"/>
          <a:stretch/>
        </p:blipFill>
        <p:spPr>
          <a:xfrm>
            <a:off x="20" y="1376"/>
            <a:ext cx="12191980" cy="685662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22BC9-1511-9102-5F7E-EA910D452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156477"/>
            <a:ext cx="10190071" cy="151509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9097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A5F309-22F6-EDBD-02F4-5671170CB3D9}"/>
              </a:ext>
            </a:extLst>
          </p:cNvPr>
          <p:cNvGrpSpPr/>
          <p:nvPr/>
        </p:nvGrpSpPr>
        <p:grpSpPr>
          <a:xfrm>
            <a:off x="2438401" y="161009"/>
            <a:ext cx="9643797" cy="3666912"/>
            <a:chOff x="2786475" y="349157"/>
            <a:chExt cx="8161764" cy="2754394"/>
          </a:xfrm>
        </p:grpSpPr>
        <p:pic>
          <p:nvPicPr>
            <p:cNvPr id="2" name="Picture 2" descr="Chart, bar chart&#10;&#10;Description automatically generated">
              <a:extLst>
                <a:ext uri="{FF2B5EF4-FFF2-40B4-BE49-F238E27FC236}">
                  <a16:creationId xmlns:a16="http://schemas.microsoft.com/office/drawing/2014/main" id="{A8872064-372E-F472-998B-8E88F2C67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2155" r="21958" b="-431"/>
            <a:stretch/>
          </p:blipFill>
          <p:spPr>
            <a:xfrm>
              <a:off x="2786475" y="349157"/>
              <a:ext cx="6439074" cy="2754394"/>
            </a:xfrm>
            <a:prstGeom prst="rect">
              <a:avLst/>
            </a:prstGeom>
          </p:spPr>
        </p:pic>
        <p:pic>
          <p:nvPicPr>
            <p:cNvPr id="4" name="Picture 2" descr="Chart, bar chart&#10;&#10;Description automatically generated">
              <a:extLst>
                <a:ext uri="{FF2B5EF4-FFF2-40B4-BE49-F238E27FC236}">
                  <a16:creationId xmlns:a16="http://schemas.microsoft.com/office/drawing/2014/main" id="{7B6C4ECB-2B44-22B2-BD91-553D4B0CC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881" r="-140" b="-431"/>
            <a:stretch/>
          </p:blipFill>
          <p:spPr>
            <a:xfrm>
              <a:off x="9206665" y="396195"/>
              <a:ext cx="1741574" cy="27072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06FA65-5B86-8DCF-E6A2-67FD759EE2CB}"/>
              </a:ext>
            </a:extLst>
          </p:cNvPr>
          <p:cNvSpPr txBox="1"/>
          <p:nvPr/>
        </p:nvSpPr>
        <p:spPr>
          <a:xfrm>
            <a:off x="564443" y="536222"/>
            <a:ext cx="18156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Near-road Study Site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20697A-2E61-96FF-9621-A74BE8FFAE5B}"/>
              </a:ext>
            </a:extLst>
          </p:cNvPr>
          <p:cNvGrpSpPr/>
          <p:nvPr/>
        </p:nvGrpSpPr>
        <p:grpSpPr>
          <a:xfrm>
            <a:off x="3670770" y="4022682"/>
            <a:ext cx="4272253" cy="2894171"/>
            <a:chOff x="3670770" y="4022682"/>
            <a:chExt cx="4272253" cy="2894171"/>
          </a:xfrm>
        </p:grpSpPr>
        <p:pic>
          <p:nvPicPr>
            <p:cNvPr id="8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1BC6C4F9-1D9E-3977-EED0-AD9EB82E6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926" b="291"/>
            <a:stretch/>
          </p:blipFill>
          <p:spPr>
            <a:xfrm>
              <a:off x="3670770" y="4022682"/>
              <a:ext cx="2852820" cy="2773162"/>
            </a:xfrm>
            <a:prstGeom prst="rect">
              <a:avLst/>
            </a:prstGeom>
          </p:spPr>
        </p:pic>
        <p:pic>
          <p:nvPicPr>
            <p:cNvPr id="9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936E4914-7722-C8B0-A1D6-EC218005E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667" r="417" b="676"/>
            <a:stretch/>
          </p:blipFill>
          <p:spPr>
            <a:xfrm>
              <a:off x="6521215" y="4022682"/>
              <a:ext cx="1421808" cy="2894171"/>
            </a:xfrm>
            <a:prstGeom prst="rect">
              <a:avLst/>
            </a:prstGeom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8DA1DE3C-8E6B-BEEE-9832-69ABAE7A9FA7}"/>
              </a:ext>
            </a:extLst>
          </p:cNvPr>
          <p:cNvSpPr txBox="1"/>
          <p:nvPr/>
        </p:nvSpPr>
        <p:spPr>
          <a:xfrm>
            <a:off x="1975555" y="4581408"/>
            <a:ext cx="169333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NAPS Site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02F641ED-10D5-F54A-CDFC-67562D1B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4" y="979947"/>
            <a:ext cx="5358458" cy="5152106"/>
          </a:xfrm>
          <a:prstGeom prst="rect">
            <a:avLst/>
          </a:prstGeom>
        </p:spPr>
      </p:pic>
      <p:pic>
        <p:nvPicPr>
          <p:cNvPr id="3" name="Picture 3" descr="Scatter chart&#10;&#10;Description automatically generated">
            <a:extLst>
              <a:ext uri="{FF2B5EF4-FFF2-40B4-BE49-F238E27FC236}">
                <a16:creationId xmlns:a16="http://schemas.microsoft.com/office/drawing/2014/main" id="{35EA2F95-BF86-53CA-DC59-ABC0B5F71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52" y="982585"/>
            <a:ext cx="5452532" cy="51468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9541A-EF95-2862-C773-7534B4CBBF88}"/>
              </a:ext>
            </a:extLst>
          </p:cNvPr>
          <p:cNvSpPr/>
          <p:nvPr/>
        </p:nvSpPr>
        <p:spPr>
          <a:xfrm>
            <a:off x="3170295" y="3160888"/>
            <a:ext cx="348075" cy="677333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06533-31DA-0B79-9505-ABC01DC51457}"/>
              </a:ext>
            </a:extLst>
          </p:cNvPr>
          <p:cNvSpPr/>
          <p:nvPr/>
        </p:nvSpPr>
        <p:spPr>
          <a:xfrm>
            <a:off x="3170295" y="2257777"/>
            <a:ext cx="348075" cy="319852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1EAD41-E009-1CE6-BE4B-8BFB86443D28}"/>
              </a:ext>
            </a:extLst>
          </p:cNvPr>
          <p:cNvSpPr/>
          <p:nvPr/>
        </p:nvSpPr>
        <p:spPr>
          <a:xfrm>
            <a:off x="9924813" y="1034814"/>
            <a:ext cx="348075" cy="921925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8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A626C18-9B13-6EA5-2746-FAA4A6E4795C}"/>
              </a:ext>
            </a:extLst>
          </p:cNvPr>
          <p:cNvGrpSpPr/>
          <p:nvPr/>
        </p:nvGrpSpPr>
        <p:grpSpPr>
          <a:xfrm>
            <a:off x="1619957" y="295698"/>
            <a:ext cx="8829805" cy="6218611"/>
            <a:chOff x="1619957" y="295698"/>
            <a:chExt cx="8829805" cy="6218611"/>
          </a:xfrm>
        </p:grpSpPr>
        <p:pic>
          <p:nvPicPr>
            <p:cNvPr id="2" name="Picture 2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1DFF4B14-A4CB-9288-6BDF-312506897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9957" y="295698"/>
              <a:ext cx="8792163" cy="3265640"/>
            </a:xfrm>
            <a:prstGeom prst="rect">
              <a:avLst/>
            </a:prstGeom>
          </p:spPr>
        </p:pic>
        <p:pic>
          <p:nvPicPr>
            <p:cNvPr id="3" name="Picture 3" descr="Chart&#10;&#10;Description automatically generated">
              <a:extLst>
                <a:ext uri="{FF2B5EF4-FFF2-40B4-BE49-F238E27FC236}">
                  <a16:creationId xmlns:a16="http://schemas.microsoft.com/office/drawing/2014/main" id="{5B89E785-5662-C2B5-59DD-9DABCB2A7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011" r="-169" b="-267"/>
            <a:stretch/>
          </p:blipFill>
          <p:spPr>
            <a:xfrm>
              <a:off x="1619957" y="3932659"/>
              <a:ext cx="8829805" cy="258165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7BF679-8E76-3C46-C300-D3B0FFEC9830}"/>
                </a:ext>
              </a:extLst>
            </p:cNvPr>
            <p:cNvSpPr/>
            <p:nvPr/>
          </p:nvSpPr>
          <p:spPr>
            <a:xfrm>
              <a:off x="1655703" y="479778"/>
              <a:ext cx="197555" cy="272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F4954D-F2E2-EA3B-9C64-7147D2404F21}"/>
                </a:ext>
              </a:extLst>
            </p:cNvPr>
            <p:cNvSpPr/>
            <p:nvPr/>
          </p:nvSpPr>
          <p:spPr>
            <a:xfrm>
              <a:off x="5531555" y="442148"/>
              <a:ext cx="197555" cy="272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81D93B-80AC-B9AE-B449-D7882EF7D036}"/>
                </a:ext>
              </a:extLst>
            </p:cNvPr>
            <p:cNvSpPr/>
            <p:nvPr/>
          </p:nvSpPr>
          <p:spPr>
            <a:xfrm>
              <a:off x="1693332" y="3979333"/>
              <a:ext cx="197555" cy="272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8E27E9-D1C7-A0D1-6BFD-B7A9DACBE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383671"/>
              </p:ext>
            </p:extLst>
          </p:nvPr>
        </p:nvGraphicFramePr>
        <p:xfrm>
          <a:off x="260194" y="1589048"/>
          <a:ext cx="11763334" cy="184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683">
                  <a:extLst>
                    <a:ext uri="{9D8B030D-6E8A-4147-A177-3AD203B41FA5}">
                      <a16:colId xmlns:a16="http://schemas.microsoft.com/office/drawing/2014/main" val="3786588017"/>
                    </a:ext>
                  </a:extLst>
                </a:gridCol>
                <a:gridCol w="1681974">
                  <a:extLst>
                    <a:ext uri="{9D8B030D-6E8A-4147-A177-3AD203B41FA5}">
                      <a16:colId xmlns:a16="http://schemas.microsoft.com/office/drawing/2014/main" val="459841755"/>
                    </a:ext>
                  </a:extLst>
                </a:gridCol>
                <a:gridCol w="1533291">
                  <a:extLst>
                    <a:ext uri="{9D8B030D-6E8A-4147-A177-3AD203B41FA5}">
                      <a16:colId xmlns:a16="http://schemas.microsoft.com/office/drawing/2014/main" val="1550920593"/>
                    </a:ext>
                  </a:extLst>
                </a:gridCol>
                <a:gridCol w="1700560">
                  <a:extLst>
                    <a:ext uri="{9D8B030D-6E8A-4147-A177-3AD203B41FA5}">
                      <a16:colId xmlns:a16="http://schemas.microsoft.com/office/drawing/2014/main" val="1665243574"/>
                    </a:ext>
                  </a:extLst>
                </a:gridCol>
                <a:gridCol w="1843245">
                  <a:extLst>
                    <a:ext uri="{9D8B030D-6E8A-4147-A177-3AD203B41FA5}">
                      <a16:colId xmlns:a16="http://schemas.microsoft.com/office/drawing/2014/main" val="1268352727"/>
                    </a:ext>
                  </a:extLst>
                </a:gridCol>
                <a:gridCol w="1494623">
                  <a:extLst>
                    <a:ext uri="{9D8B030D-6E8A-4147-A177-3AD203B41FA5}">
                      <a16:colId xmlns:a16="http://schemas.microsoft.com/office/drawing/2014/main" val="3919856417"/>
                    </a:ext>
                  </a:extLst>
                </a:gridCol>
                <a:gridCol w="1074958">
                  <a:extLst>
                    <a:ext uri="{9D8B030D-6E8A-4147-A177-3AD203B41FA5}">
                      <a16:colId xmlns:a16="http://schemas.microsoft.com/office/drawing/2014/main" val="1073649272"/>
                    </a:ext>
                  </a:extLst>
                </a:gridCol>
              </a:tblGrid>
              <a:tr h="37170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 dirty="0">
                          <a:effectLst/>
                          <a:latin typeface="Avenir Next LT Pro"/>
                        </a:rPr>
                        <a:t>Characteristic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effectLst/>
                        </a:rPr>
                        <a:t>Cluster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361015"/>
                  </a:ext>
                </a:extLst>
              </a:tr>
              <a:tr h="371707">
                <a:tc>
                  <a:txBody>
                    <a:bodyPr/>
                    <a:lstStyle/>
                    <a:p>
                      <a:pPr algn="l"/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effectLst/>
                        </a:rPr>
                        <a:t>C1 </a:t>
                      </a:r>
                      <a:r>
                        <a:rPr lang="en-US" dirty="0">
                          <a:effectLst/>
                        </a:rPr>
                        <a:t>(n=51)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effectLst/>
                        </a:rPr>
                        <a:t>C2 </a:t>
                      </a:r>
                      <a:r>
                        <a:rPr lang="en-US" dirty="0">
                          <a:effectLst/>
                        </a:rPr>
                        <a:t>(n=201)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effectLst/>
                        </a:rPr>
                        <a:t>C3 </a:t>
                      </a:r>
                      <a:r>
                        <a:rPr lang="en-US" dirty="0">
                          <a:effectLst/>
                        </a:rPr>
                        <a:t>(n=151)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  <a:effectLst/>
                        </a:rPr>
                        <a:t>C4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</a:rPr>
                        <a:t>(n=141)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effectLst/>
                        </a:rPr>
                        <a:t>C5 </a:t>
                      </a:r>
                      <a:r>
                        <a:rPr lang="en-US" dirty="0">
                          <a:effectLst/>
                        </a:rPr>
                        <a:t>(n=31)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36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High Road Dust Day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effectLst/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</a:rPr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effectLst/>
                        </a:rPr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572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PM</a:t>
                      </a:r>
                      <a:r>
                        <a:rPr lang="en-US" baseline="-25000" dirty="0">
                          <a:effectLst/>
                        </a:rPr>
                        <a:t>10-2.5</a:t>
                      </a:r>
                      <a:r>
                        <a:rPr lang="en-US" dirty="0">
                          <a:effectLst/>
                        </a:rPr>
                        <a:t> in PM</a:t>
                      </a:r>
                      <a:r>
                        <a:rPr lang="en-US" baseline="-25000" dirty="0">
                          <a:effectLst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22% (4, 27)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53% (36, 62)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62% (48, 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</a:rPr>
                        <a:t>75% (71, 76)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47% (34, 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358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PM</a:t>
                      </a:r>
                      <a:r>
                        <a:rPr lang="en-US" baseline="-25000" dirty="0">
                          <a:effectLst/>
                        </a:rPr>
                        <a:t>10-HiVol</a:t>
                      </a:r>
                      <a:r>
                        <a:rPr lang="en-US" dirty="0">
                          <a:effectLst/>
                        </a:rPr>
                        <a:t> (µg/m3)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13 (12, 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13 (10, 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27 (23, 34)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</a:rPr>
                        <a:t>48 (39, 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7 (5, 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44922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75145F2-EAE1-F9C7-04F3-66B650C1F8FB}"/>
              </a:ext>
            </a:extLst>
          </p:cNvPr>
          <p:cNvSpPr txBox="1">
            <a:spLocks/>
          </p:cNvSpPr>
          <p:nvPr/>
        </p:nvSpPr>
        <p:spPr>
          <a:xfrm>
            <a:off x="1198182" y="381000"/>
            <a:ext cx="10003218" cy="160012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Cluster Analysis Results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309F4D-F855-334A-379E-E2FEE579F0DA}"/>
              </a:ext>
            </a:extLst>
          </p:cNvPr>
          <p:cNvGrpSpPr/>
          <p:nvPr/>
        </p:nvGrpSpPr>
        <p:grpSpPr>
          <a:xfrm>
            <a:off x="250834" y="3694595"/>
            <a:ext cx="11791529" cy="3072094"/>
            <a:chOff x="250834" y="3694595"/>
            <a:chExt cx="11791529" cy="30720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7603AC5-BB85-7C00-F0BA-7FF6174B2F65}"/>
                </a:ext>
              </a:extLst>
            </p:cNvPr>
            <p:cNvGrpSpPr/>
            <p:nvPr/>
          </p:nvGrpSpPr>
          <p:grpSpPr>
            <a:xfrm>
              <a:off x="250834" y="3694595"/>
              <a:ext cx="11791529" cy="3072094"/>
              <a:chOff x="204371" y="1631619"/>
              <a:chExt cx="10899433" cy="2858363"/>
            </a:xfrm>
          </p:grpSpPr>
          <p:pic>
            <p:nvPicPr>
              <p:cNvPr id="11" name="Picture 10" descr="Chart&#10;&#10;Description automatically generated">
                <a:extLst>
                  <a:ext uri="{FF2B5EF4-FFF2-40B4-BE49-F238E27FC236}">
                    <a16:creationId xmlns:a16="http://schemas.microsoft.com/office/drawing/2014/main" id="{860523A3-5D22-D2ED-F99C-93FD9CD618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6614" r="-87" b="142"/>
              <a:stretch/>
            </p:blipFill>
            <p:spPr>
              <a:xfrm>
                <a:off x="204371" y="1631619"/>
                <a:ext cx="10899433" cy="2858363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353527D-55FA-53F3-283F-2F72DB0EDD2C}"/>
                  </a:ext>
                </a:extLst>
              </p:cNvPr>
              <p:cNvSpPr/>
              <p:nvPr/>
            </p:nvSpPr>
            <p:spPr>
              <a:xfrm>
                <a:off x="258933" y="1634595"/>
                <a:ext cx="216370" cy="272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5E61CF-F0CE-9D86-E184-F1056DFA27A6}"/>
                </a:ext>
              </a:extLst>
            </p:cNvPr>
            <p:cNvSpPr/>
            <p:nvPr/>
          </p:nvSpPr>
          <p:spPr>
            <a:xfrm>
              <a:off x="566853" y="4060902"/>
              <a:ext cx="10444975" cy="297365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71" y="6326909"/>
            <a:ext cx="1353698" cy="4397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83054" y="1971888"/>
            <a:ext cx="1893454" cy="144861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92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7" name="Picture 7" descr="Sky Pic Background Free Stock Photo - Public Domain Pictures">
            <a:extLst>
              <a:ext uri="{FF2B5EF4-FFF2-40B4-BE49-F238E27FC236}">
                <a16:creationId xmlns:a16="http://schemas.microsoft.com/office/drawing/2014/main" id="{E0249ED5-DE65-0254-775B-FF5B5D344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15410" r="-1" b="-1"/>
          <a:stretch/>
        </p:blipFill>
        <p:spPr>
          <a:xfrm>
            <a:off x="-2988" y="10"/>
            <a:ext cx="12188952" cy="6856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8" y="5954249"/>
            <a:ext cx="2502029" cy="8128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578" t="15276" r="27757" b="31189"/>
          <a:stretch/>
        </p:blipFill>
        <p:spPr>
          <a:xfrm>
            <a:off x="612522" y="628073"/>
            <a:ext cx="11013948" cy="48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89" y="655782"/>
            <a:ext cx="8760691" cy="56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7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CE63E-EC27-DF8A-B2AA-E874A935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3393250" cy="5577934"/>
          </a:xfrm>
        </p:spPr>
        <p:txBody>
          <a:bodyPr>
            <a:normAutofit/>
          </a:bodyPr>
          <a:lstStyle/>
          <a:p>
            <a:r>
              <a:rPr lang="en-US" sz="3700"/>
              <a:t>Discussion on springtime road dust in Prince George, BC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BCF8FC9-8DFF-9815-8279-D25D22F9D5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434840"/>
              </p:ext>
            </p:extLst>
          </p:nvPr>
        </p:nvGraphicFramePr>
        <p:xfrm>
          <a:off x="4807223" y="457200"/>
          <a:ext cx="7003777" cy="6323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CE63E-EC27-DF8A-B2AA-E874A935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3393250" cy="5577934"/>
          </a:xfrm>
        </p:spPr>
        <p:txBody>
          <a:bodyPr>
            <a:normAutofit/>
          </a:bodyPr>
          <a:lstStyle/>
          <a:p>
            <a:r>
              <a:rPr lang="en-US" sz="3700" dirty="0"/>
              <a:t>Concluding thoughts on possible implications for climate change impacts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BCF8FC9-8DFF-9815-8279-D25D22F9D5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076771"/>
              </p:ext>
            </p:extLst>
          </p:nvPr>
        </p:nvGraphicFramePr>
        <p:xfrm>
          <a:off x="4807223" y="457200"/>
          <a:ext cx="7003777" cy="639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8577-9E0E-6A17-0A5F-1228C68A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5179237" cy="22595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Could springtime road dust events be impacted by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E9390-B05D-3E23-586E-F929FB329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562" y="559814"/>
            <a:ext cx="5146083" cy="22595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Earlier onset of snowmelt?</a:t>
            </a:r>
          </a:p>
          <a:p>
            <a:r>
              <a:rPr lang="en-US" sz="1800" dirty="0"/>
              <a:t>Drier conditions </a:t>
            </a:r>
            <a:r>
              <a:rPr lang="en-US" sz="1800" dirty="0" smtClean="0"/>
              <a:t>and lengthier periods of dry conditions during springtime?</a:t>
            </a:r>
            <a:endParaRPr lang="en-US" sz="1800" dirty="0"/>
          </a:p>
          <a:p>
            <a:r>
              <a:rPr lang="en-US" sz="1800" dirty="0"/>
              <a:t>Potential for geographic variation in this type of impact?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475AE8E5-27CD-6E40-E5F6-344B4C56C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14" y="3067756"/>
            <a:ext cx="3637549" cy="3397580"/>
          </a:xfrm>
          <a:prstGeom prst="rect">
            <a:avLst/>
          </a:prstGeom>
        </p:spPr>
      </p:pic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4C53B6B0-69B1-055C-D91B-317733DF1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563" y="3071315"/>
            <a:ext cx="6675014" cy="3390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3199"/>
            <a:ext cx="3482109" cy="4195763"/>
          </a:xfrm>
        </p:spPr>
        <p:txBody>
          <a:bodyPr/>
          <a:lstStyle/>
          <a:p>
            <a:r>
              <a:rPr lang="en-US" dirty="0" smtClean="0"/>
              <a:t>BCCDC Team</a:t>
            </a:r>
          </a:p>
          <a:p>
            <a:pPr lvl="1"/>
            <a:r>
              <a:rPr lang="en-US" dirty="0" smtClean="0"/>
              <a:t>Sarah Henderson</a:t>
            </a:r>
          </a:p>
          <a:p>
            <a:pPr lvl="1"/>
            <a:r>
              <a:rPr lang="en-US" dirty="0" smtClean="0"/>
              <a:t>Michael Kuo</a:t>
            </a:r>
          </a:p>
          <a:p>
            <a:pPr lvl="1"/>
            <a:r>
              <a:rPr lang="en-US" dirty="0" smtClean="0"/>
              <a:t>Molly Mastel</a:t>
            </a:r>
          </a:p>
          <a:p>
            <a:pPr lvl="1"/>
            <a:r>
              <a:rPr lang="en-US" dirty="0" smtClean="0"/>
              <a:t>Nikita </a:t>
            </a:r>
            <a:r>
              <a:rPr lang="en-US" dirty="0" err="1" smtClean="0"/>
              <a:t>Saha</a:t>
            </a:r>
            <a:r>
              <a:rPr lang="en-US" dirty="0" smtClean="0"/>
              <a:t> </a:t>
            </a:r>
            <a:r>
              <a:rPr lang="en-US" dirty="0" err="1" smtClean="0"/>
              <a:t>Turna</a:t>
            </a:r>
            <a:endParaRPr lang="en-US" dirty="0" smtClean="0"/>
          </a:p>
          <a:p>
            <a:pPr lvl="1"/>
            <a:endParaRPr lang="en-C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67909" y="1783198"/>
            <a:ext cx="35814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UNBC &amp; Northern Analytic Lab Services</a:t>
            </a:r>
          </a:p>
          <a:p>
            <a:pPr lvl="1"/>
            <a:r>
              <a:rPr lang="en-US" dirty="0" smtClean="0"/>
              <a:t>Hossein Kazemian</a:t>
            </a:r>
          </a:p>
          <a:p>
            <a:pPr lvl="1"/>
            <a:r>
              <a:rPr lang="en-US" dirty="0"/>
              <a:t>Mya </a:t>
            </a:r>
            <a:r>
              <a:rPr lang="en-US" dirty="0" smtClean="0"/>
              <a:t>Schouwenburg</a:t>
            </a:r>
          </a:p>
          <a:p>
            <a:pPr lvl="1"/>
            <a:r>
              <a:rPr lang="en-US" dirty="0" smtClean="0"/>
              <a:t> Ahmad </a:t>
            </a:r>
            <a:r>
              <a:rPr lang="en-US" dirty="0" err="1" smtClean="0"/>
              <a:t>Jalil</a:t>
            </a:r>
            <a:endParaRPr lang="en-US" dirty="0" smtClean="0"/>
          </a:p>
          <a:p>
            <a:pPr lvl="1"/>
            <a:r>
              <a:rPr lang="en-US" dirty="0" smtClean="0"/>
              <a:t>Charles Bradshaw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87145" y="1783198"/>
            <a:ext cx="35814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Health Canada</a:t>
            </a:r>
          </a:p>
          <a:p>
            <a:pPr lvl="1"/>
            <a:r>
              <a:rPr lang="en-US" dirty="0" smtClean="0"/>
              <a:t>Meghan Roushorne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332509" y="6396335"/>
            <a:ext cx="11744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Disclaimer</a:t>
            </a:r>
          </a:p>
          <a:p>
            <a:r>
              <a:rPr lang="en-US" sz="1200" dirty="0">
                <a:solidFill>
                  <a:schemeClr val="bg1"/>
                </a:solidFill>
                <a:latin typeface="Lato"/>
              </a:rPr>
              <a:t>The opinions expressed </a:t>
            </a:r>
            <a:r>
              <a:rPr lang="en-US" sz="1200" dirty="0" smtClean="0">
                <a:solidFill>
                  <a:schemeClr val="bg1"/>
                </a:solidFill>
                <a:latin typeface="Lato"/>
              </a:rPr>
              <a:t>in </a:t>
            </a:r>
            <a:r>
              <a:rPr lang="en-US" sz="1200" dirty="0">
                <a:solidFill>
                  <a:schemeClr val="bg1"/>
                </a:solidFill>
                <a:latin typeface="Lato"/>
              </a:rPr>
              <a:t>this </a:t>
            </a:r>
            <a:r>
              <a:rPr lang="en-US" sz="1200" dirty="0" smtClean="0">
                <a:solidFill>
                  <a:schemeClr val="bg1"/>
                </a:solidFill>
                <a:latin typeface="Lato"/>
              </a:rPr>
              <a:t>presentation </a:t>
            </a:r>
            <a:r>
              <a:rPr lang="en-US" sz="1200" dirty="0">
                <a:solidFill>
                  <a:schemeClr val="bg1"/>
                </a:solidFill>
                <a:latin typeface="Lato"/>
              </a:rPr>
              <a:t>are those of the authors and do not necessarily reflect the views of </a:t>
            </a:r>
            <a:r>
              <a:rPr lang="en-US" sz="1200" dirty="0" smtClean="0">
                <a:solidFill>
                  <a:schemeClr val="bg1"/>
                </a:solidFill>
                <a:latin typeface="Lato"/>
              </a:rPr>
              <a:t>Health Canada </a:t>
            </a:r>
            <a:r>
              <a:rPr lang="en-US" sz="1200" dirty="0">
                <a:solidFill>
                  <a:schemeClr val="bg1"/>
                </a:solidFill>
                <a:latin typeface="Lato"/>
              </a:rPr>
              <a:t>or the government of </a:t>
            </a:r>
            <a:r>
              <a:rPr lang="en-US" sz="1200" dirty="0" smtClean="0">
                <a:solidFill>
                  <a:schemeClr val="bg1"/>
                </a:solidFill>
                <a:latin typeface="Lato"/>
              </a:rPr>
              <a:t>British Columbia.</a:t>
            </a:r>
            <a:endParaRPr lang="en-US" sz="1200" dirty="0">
              <a:solidFill>
                <a:schemeClr val="bg1"/>
              </a:solidFill>
              <a:latin typeface="Lat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45" y="4576494"/>
            <a:ext cx="1986588" cy="64538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BAD5945-452A-FB68-E020-986A72CB8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154" y="5221882"/>
            <a:ext cx="2124623" cy="1206269"/>
          </a:xfrm>
          <a:prstGeom prst="rect">
            <a:avLst/>
          </a:prstGeom>
        </p:spPr>
      </p:pic>
      <p:pic>
        <p:nvPicPr>
          <p:cNvPr id="1026" name="Picture 2" descr="Health Canada Consultation - CAR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24080" r="5129" b="26544"/>
          <a:stretch/>
        </p:blipFill>
        <p:spPr bwMode="auto">
          <a:xfrm>
            <a:off x="8589818" y="3068278"/>
            <a:ext cx="2595418" cy="81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E7AF-708E-1D6B-7BC0-93CC1751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 and Limitations of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C3445-4086-F060-6FF8-C1C903B4D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8C593-D783-D17C-EFAB-BC80BC81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677" y="2535295"/>
            <a:ext cx="5552898" cy="39554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b="1" dirty="0">
                <a:ea typeface="+mn-lt"/>
                <a:cs typeface="+mn-lt"/>
              </a:rPr>
              <a:t>Specificity </a:t>
            </a:r>
            <a:r>
              <a:rPr lang="en-US" sz="1400" dirty="0">
                <a:ea typeface="+mn-lt"/>
                <a:cs typeface="+mn-lt"/>
              </a:rPr>
              <a:t>- We collected daily PM</a:t>
            </a:r>
            <a:r>
              <a:rPr lang="en-US" sz="1400" baseline="-25000" dirty="0">
                <a:ea typeface="+mn-lt"/>
                <a:cs typeface="+mn-lt"/>
              </a:rPr>
              <a:t>10</a:t>
            </a:r>
            <a:r>
              <a:rPr lang="en-US" sz="1400" dirty="0">
                <a:ea typeface="+mn-lt"/>
                <a:cs typeface="+mn-lt"/>
              </a:rPr>
              <a:t> air samples at a near-road site affected by highway traffic in a city known to be heavily impacted by springtime road dust </a:t>
            </a:r>
          </a:p>
          <a:p>
            <a:r>
              <a:rPr lang="en-US" sz="1400" b="1" dirty="0">
                <a:ea typeface="+mn-lt"/>
                <a:cs typeface="+mn-lt"/>
              </a:rPr>
              <a:t>Sensitivity </a:t>
            </a:r>
            <a:r>
              <a:rPr lang="en-US" sz="1400" dirty="0">
                <a:ea typeface="+mn-lt"/>
                <a:cs typeface="+mn-lt"/>
              </a:rPr>
              <a:t>- High volume air sampler ensured we could collect sufficient material on the filters for laboratory analysis and characterization of day-to-day heterogeneity of trace elements in near-road PM</a:t>
            </a:r>
            <a:r>
              <a:rPr lang="en-US" sz="1400" baseline="-25000" dirty="0">
                <a:ea typeface="+mn-lt"/>
                <a:cs typeface="+mn-lt"/>
              </a:rPr>
              <a:t>10</a:t>
            </a:r>
          </a:p>
          <a:p>
            <a:r>
              <a:rPr lang="en-US" sz="1400" b="1" dirty="0">
                <a:ea typeface="+mn-lt"/>
                <a:cs typeface="+mn-lt"/>
              </a:rPr>
              <a:t>Contextualizing </a:t>
            </a:r>
            <a:r>
              <a:rPr lang="en-US" sz="1400" dirty="0">
                <a:ea typeface="+mn-lt"/>
                <a:cs typeface="+mn-lt"/>
              </a:rPr>
              <a:t>- We supplemented the PM</a:t>
            </a:r>
            <a:r>
              <a:rPr lang="en-US" sz="1400" baseline="-25000" dirty="0">
                <a:ea typeface="+mn-lt"/>
                <a:cs typeface="+mn-lt"/>
              </a:rPr>
              <a:t>10</a:t>
            </a:r>
            <a:r>
              <a:rPr lang="en-US" sz="1400" dirty="0">
                <a:ea typeface="+mn-lt"/>
                <a:cs typeface="+mn-lt"/>
              </a:rPr>
              <a:t> chemical composition data using data from a nearby NAPS site and a nearby weather station, which allowed us to link together PM</a:t>
            </a:r>
            <a:r>
              <a:rPr lang="en-US" sz="1400" baseline="-25000" dirty="0">
                <a:ea typeface="+mn-lt"/>
                <a:cs typeface="+mn-lt"/>
              </a:rPr>
              <a:t>10</a:t>
            </a:r>
            <a:r>
              <a:rPr lang="en-US" sz="1400" dirty="0">
                <a:ea typeface="+mn-lt"/>
                <a:cs typeface="+mn-lt"/>
              </a:rPr>
              <a:t> chemical mixtures with local levels of coarse PM and meteorological factors</a:t>
            </a:r>
          </a:p>
          <a:p>
            <a:r>
              <a:rPr lang="en-US" sz="1400" b="1" dirty="0">
                <a:ea typeface="+mn-lt"/>
                <a:cs typeface="+mn-lt"/>
              </a:rPr>
              <a:t>Complexity </a:t>
            </a:r>
            <a:r>
              <a:rPr lang="en-US" sz="1400" dirty="0">
                <a:ea typeface="+mn-lt"/>
                <a:cs typeface="+mn-lt"/>
              </a:rPr>
              <a:t>- Cluster analysis enabled us to identify the complex nature of the road dust chemical and meteorological signatures, despite a small sample size</a:t>
            </a:r>
            <a:endParaRPr lang="en-US" sz="1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B6E76-93FD-B5E2-4495-875440FA0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F9F85-7CF5-7A7E-0C55-547C47F6C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82332"/>
            <a:ext cx="5183188" cy="35226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ea typeface="+mn-lt"/>
                <a:cs typeface="+mn-lt"/>
              </a:rPr>
              <a:t>We lacked direct chemical composition data for PM measured at the NAPS site, so we do not directly know how it compares with the near-road composition of PM</a:t>
            </a:r>
            <a:r>
              <a:rPr lang="en-US" sz="1400" baseline="-25000" dirty="0">
                <a:ea typeface="+mn-lt"/>
                <a:cs typeface="+mn-lt"/>
              </a:rPr>
              <a:t>10</a:t>
            </a:r>
            <a:endParaRPr lang="en-US" sz="1400" dirty="0">
              <a:ea typeface="+mn-lt"/>
              <a:cs typeface="+mn-lt"/>
            </a:endParaRPr>
          </a:p>
          <a:p>
            <a:pPr lvl="1"/>
            <a:r>
              <a:rPr lang="en-US" sz="1400" dirty="0">
                <a:ea typeface="+mn-lt"/>
                <a:cs typeface="+mn-lt"/>
              </a:rPr>
              <a:t>Prior to this study we completed pilot work to assess whether we could characterize the chemical composition of TEOM PM</a:t>
            </a:r>
            <a:r>
              <a:rPr lang="en-US" sz="1400" baseline="-25000" dirty="0">
                <a:ea typeface="+mn-lt"/>
                <a:cs typeface="+mn-lt"/>
              </a:rPr>
              <a:t>10</a:t>
            </a:r>
            <a:r>
              <a:rPr lang="en-US" sz="1400" dirty="0">
                <a:ea typeface="+mn-lt"/>
                <a:cs typeface="+mn-lt"/>
              </a:rPr>
              <a:t> filters, but the sample was inadequate</a:t>
            </a:r>
            <a:endParaRPr lang="en-US" sz="1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</a:rPr>
              <a:t>We did not measure PM</a:t>
            </a:r>
            <a:r>
              <a:rPr lang="en-US" sz="1400" baseline="-25000" dirty="0">
                <a:ea typeface="+mn-lt"/>
                <a:cs typeface="+mn-lt"/>
              </a:rPr>
              <a:t>2.5</a:t>
            </a:r>
            <a:r>
              <a:rPr lang="en-US" sz="1400" dirty="0">
                <a:ea typeface="+mn-lt"/>
                <a:cs typeface="+mn-lt"/>
              </a:rPr>
              <a:t> at the near-road site, so we could not compare the chemical composition of different size fractions on high road dust days. </a:t>
            </a:r>
            <a:endParaRPr lang="en-US" sz="1400">
              <a:ea typeface="+mn-lt"/>
              <a:cs typeface="+mn-lt"/>
            </a:endParaRPr>
          </a:p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027" y="6104995"/>
            <a:ext cx="1986588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0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D5F0-4FC0-D95B-1C75-D48B9FF1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Road Dust 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4CCB8189-370B-929D-C9E1-E0E79BF62F1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1594552"/>
              </p:ext>
            </p:extLst>
          </p:nvPr>
        </p:nvGraphicFramePr>
        <p:xfrm>
          <a:off x="245056" y="1858077"/>
          <a:ext cx="6133518" cy="4591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6CACE3A8-4C3A-38E8-B22E-EDB8239210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6726549" y="316880"/>
            <a:ext cx="5183188" cy="2747789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6C90C5C-FF37-C0C5-BC30-57AC4898C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26549" y="3289962"/>
            <a:ext cx="5183188" cy="82391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b="0" dirty="0">
                <a:ea typeface="+mn-lt"/>
                <a:cs typeface="+mn-lt"/>
              </a:rPr>
              <a:t>Complex interplay between the road surface, traffic, and meteorological conditions</a:t>
            </a:r>
            <a:endParaRPr lang="en-US" dirty="0"/>
          </a:p>
        </p:txBody>
      </p:sp>
      <p:pic>
        <p:nvPicPr>
          <p:cNvPr id="449" name="Picture 44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CC144E-CDB5-35B0-D712-010F801B6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2509" y="4339167"/>
            <a:ext cx="3041650" cy="2281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3" y="5952836"/>
            <a:ext cx="2502029" cy="8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4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3" name="Rectangle 46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8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7881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6" name="Rectangle 50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6" y="0"/>
            <a:ext cx="12191999" cy="3478809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209B1-38DE-5D90-5900-C1BA272E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5562599" cy="277891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Growing Importance of </a:t>
            </a:r>
            <a:r>
              <a:rPr lang="en-US" dirty="0">
                <a:ea typeface="+mj-lt"/>
                <a:cs typeface="+mj-lt"/>
              </a:rPr>
              <a:t>Coarse PM Fraction (PM</a:t>
            </a:r>
            <a:r>
              <a:rPr lang="en-US" sz="3100" dirty="0">
                <a:ea typeface="+mj-lt"/>
                <a:cs typeface="+mj-lt"/>
              </a:rPr>
              <a:t>10-2.5</a:t>
            </a:r>
            <a:r>
              <a:rPr lang="en-US" dirty="0">
                <a:ea typeface="+mj-lt"/>
                <a:cs typeface="+mj-lt"/>
              </a:rPr>
              <a:t>) &amp;</a:t>
            </a:r>
            <a:r>
              <a:rPr lang="en-US" dirty="0"/>
              <a:t> Road Dust </a:t>
            </a:r>
            <a:endParaRPr lang="en-US"/>
          </a:p>
        </p:txBody>
      </p:sp>
      <p:pic>
        <p:nvPicPr>
          <p:cNvPr id="9" name="Picture 10" descr="Map&#10;&#10;Description automatically generated">
            <a:extLst>
              <a:ext uri="{FF2B5EF4-FFF2-40B4-BE49-F238E27FC236}">
                <a16:creationId xmlns:a16="http://schemas.microsoft.com/office/drawing/2014/main" id="{3FDB4E7B-0756-D2C5-A012-A9F6B64F4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7" r="231" b="4965"/>
          <a:stretch/>
        </p:blipFill>
        <p:spPr>
          <a:xfrm>
            <a:off x="5837407" y="3788658"/>
            <a:ext cx="3619569" cy="28759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D12C791-9A17-83E1-193A-C2A8DC55A033}"/>
              </a:ext>
            </a:extLst>
          </p:cNvPr>
          <p:cNvGrpSpPr/>
          <p:nvPr/>
        </p:nvGrpSpPr>
        <p:grpSpPr>
          <a:xfrm>
            <a:off x="7672623" y="234497"/>
            <a:ext cx="4339604" cy="2940124"/>
            <a:chOff x="7110383" y="375608"/>
            <a:chExt cx="4066790" cy="2789606"/>
          </a:xfrm>
        </p:grpSpPr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1DEFCA17-BE01-4789-3857-592AB3D08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5" r="3464" b="-361"/>
            <a:stretch/>
          </p:blipFill>
          <p:spPr>
            <a:xfrm>
              <a:off x="7110383" y="375608"/>
              <a:ext cx="4066790" cy="2617231"/>
            </a:xfrm>
            <a:prstGeom prst="rect">
              <a:avLst/>
            </a:prstGeom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85431E5C-A60B-8822-943B-5A243FB9E9F9}"/>
                </a:ext>
              </a:extLst>
            </p:cNvPr>
            <p:cNvSpPr txBox="1"/>
            <p:nvPr/>
          </p:nvSpPr>
          <p:spPr>
            <a:xfrm>
              <a:off x="7136079" y="2795882"/>
              <a:ext cx="1877718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i="1" dirty="0">
                  <a:latin typeface="Roboto"/>
                  <a:ea typeface="Roboto"/>
                  <a:cs typeface="Roboto"/>
                </a:rPr>
                <a:t>Meng, J et al. (2019)</a:t>
              </a:r>
            </a:p>
            <a:p>
              <a:endParaRPr lang="en-US" sz="900"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51A17452-AF96-9172-1F88-3BF2BB4F3016}"/>
                </a:ext>
              </a:extLst>
            </p:cNvPr>
            <p:cNvSpPr txBox="1"/>
            <p:nvPr/>
          </p:nvSpPr>
          <p:spPr>
            <a:xfrm>
              <a:off x="7913513" y="519289"/>
              <a:ext cx="2479792" cy="4770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latin typeface="Roboto"/>
                  <a:ea typeface="Roboto"/>
                  <a:cs typeface="Roboto"/>
                </a:rPr>
                <a:t>North America</a:t>
              </a:r>
            </a:p>
            <a:p>
              <a:endParaRPr lang="en-US" sz="900">
                <a:latin typeface="Roboto"/>
                <a:ea typeface="Roboto"/>
                <a:cs typeface="Roboto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282025-B02C-A9FD-4C63-DF50E08CED4F}"/>
              </a:ext>
            </a:extLst>
          </p:cNvPr>
          <p:cNvGrpSpPr/>
          <p:nvPr/>
        </p:nvGrpSpPr>
        <p:grpSpPr>
          <a:xfrm>
            <a:off x="153878" y="3482622"/>
            <a:ext cx="5480602" cy="3501999"/>
            <a:chOff x="166666" y="3482622"/>
            <a:chExt cx="5480602" cy="350199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6EF1681-3580-9674-8E18-42C5825AB111}"/>
                </a:ext>
              </a:extLst>
            </p:cNvPr>
            <p:cNvGrpSpPr/>
            <p:nvPr/>
          </p:nvGrpSpPr>
          <p:grpSpPr>
            <a:xfrm>
              <a:off x="166666" y="3482622"/>
              <a:ext cx="3923267" cy="3501999"/>
              <a:chOff x="1257925" y="3463807"/>
              <a:chExt cx="3923267" cy="350199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C1C46CB-559A-DD86-A123-B34842524A84}"/>
                  </a:ext>
                </a:extLst>
              </p:cNvPr>
              <p:cNvGrpSpPr/>
              <p:nvPr/>
            </p:nvGrpSpPr>
            <p:grpSpPr>
              <a:xfrm>
                <a:off x="1257925" y="3463807"/>
                <a:ext cx="3923267" cy="3501999"/>
                <a:chOff x="1257925" y="3463807"/>
                <a:chExt cx="3923267" cy="3501999"/>
              </a:xfrm>
            </p:grpSpPr>
            <p:sp>
              <p:nvSpPr>
                <p:cNvPr id="16" name="TextBox 2">
                  <a:extLst>
                    <a:ext uri="{FF2B5EF4-FFF2-40B4-BE49-F238E27FC236}">
                      <a16:creationId xmlns:a16="http://schemas.microsoft.com/office/drawing/2014/main" id="{CFB87070-9543-C58B-F46C-B8B2963ADEEB}"/>
                    </a:ext>
                  </a:extLst>
                </p:cNvPr>
                <p:cNvSpPr txBox="1"/>
                <p:nvPr/>
              </p:nvSpPr>
              <p:spPr>
                <a:xfrm>
                  <a:off x="1883364" y="3463807"/>
                  <a:ext cx="1172163" cy="477054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1" dirty="0">
                      <a:latin typeface="Roboto"/>
                      <a:ea typeface="Roboto"/>
                      <a:cs typeface="Roboto"/>
                    </a:rPr>
                    <a:t>Toronto</a:t>
                  </a:r>
                </a:p>
                <a:p>
                  <a:endParaRPr lang="en-US" sz="900">
                    <a:latin typeface="Roboto"/>
                    <a:ea typeface="Roboto"/>
                    <a:cs typeface="Roboto"/>
                  </a:endParaRPr>
                </a:p>
              </p:txBody>
            </p:sp>
            <p:sp>
              <p:nvSpPr>
                <p:cNvPr id="17" name="TextBox 2">
                  <a:extLst>
                    <a:ext uri="{FF2B5EF4-FFF2-40B4-BE49-F238E27FC236}">
                      <a16:creationId xmlns:a16="http://schemas.microsoft.com/office/drawing/2014/main" id="{DE3E33B2-753F-9221-483F-2312C06736CF}"/>
                    </a:ext>
                  </a:extLst>
                </p:cNvPr>
                <p:cNvSpPr txBox="1"/>
                <p:nvPr/>
              </p:nvSpPr>
              <p:spPr>
                <a:xfrm>
                  <a:off x="3680966" y="3463807"/>
                  <a:ext cx="1340709" cy="477054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1" dirty="0">
                      <a:latin typeface="Roboto"/>
                      <a:ea typeface="Roboto"/>
                      <a:cs typeface="Roboto"/>
                    </a:rPr>
                    <a:t>Vancouver</a:t>
                  </a:r>
                </a:p>
                <a:p>
                  <a:endParaRPr lang="en-US" sz="900" dirty="0">
                    <a:latin typeface="Roboto"/>
                    <a:ea typeface="Roboto"/>
                    <a:cs typeface="Roboto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5DE483E9-A7FD-FBD2-1E67-D9E38A4D6B9B}"/>
                    </a:ext>
                  </a:extLst>
                </p:cNvPr>
                <p:cNvGrpSpPr/>
                <p:nvPr/>
              </p:nvGrpSpPr>
              <p:grpSpPr>
                <a:xfrm>
                  <a:off x="1257925" y="3744148"/>
                  <a:ext cx="3923267" cy="3221658"/>
                  <a:chOff x="1257925" y="3744148"/>
                  <a:chExt cx="3923267" cy="3221658"/>
                </a:xfrm>
              </p:grpSpPr>
              <p:pic>
                <p:nvPicPr>
                  <p:cNvPr id="4" name="Picture 7" descr="Chart, pie chart&#10;&#10;Description automatically generated">
                    <a:extLst>
                      <a:ext uri="{FF2B5EF4-FFF2-40B4-BE49-F238E27FC236}">
                        <a16:creationId xmlns:a16="http://schemas.microsoft.com/office/drawing/2014/main" id="{5A7558DE-396E-4AF8-FA17-0E3EA8468C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845" t="8219" r="5908" b="3288"/>
                  <a:stretch/>
                </p:blipFill>
                <p:spPr>
                  <a:xfrm>
                    <a:off x="1257925" y="3744148"/>
                    <a:ext cx="3923267" cy="3034392"/>
                  </a:xfrm>
                  <a:prstGeom prst="rect">
                    <a:avLst/>
                  </a:prstGeom>
                </p:spPr>
              </p:pic>
              <p:sp>
                <p:nvSpPr>
                  <p:cNvPr id="18" name="TextBox 2">
                    <a:extLst>
                      <a:ext uri="{FF2B5EF4-FFF2-40B4-BE49-F238E27FC236}">
                        <a16:creationId xmlns:a16="http://schemas.microsoft.com/office/drawing/2014/main" id="{51707EAF-034A-68BB-F8F7-20558DF4C213}"/>
                      </a:ext>
                    </a:extLst>
                  </p:cNvPr>
                  <p:cNvSpPr txBox="1"/>
                  <p:nvPr/>
                </p:nvSpPr>
                <p:spPr>
                  <a:xfrm>
                    <a:off x="2748846" y="6596474"/>
                    <a:ext cx="1877718" cy="369332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900" i="1" dirty="0">
                        <a:latin typeface="Roboto"/>
                        <a:ea typeface="Roboto"/>
                        <a:cs typeface="Roboto"/>
                      </a:rPr>
                      <a:t>Celo, V et al. (2021)</a:t>
                    </a:r>
                  </a:p>
                  <a:p>
                    <a:endParaRPr lang="en-US" sz="900">
                      <a:latin typeface="Roboto"/>
                      <a:ea typeface="Roboto"/>
                      <a:cs typeface="Roboto"/>
                    </a:endParaRPr>
                  </a:p>
                </p:txBody>
              </p:sp>
            </p:grp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DD88F8-DEA3-12A9-0409-8588F6704FEB}"/>
                  </a:ext>
                </a:extLst>
              </p:cNvPr>
              <p:cNvSpPr txBox="1"/>
              <p:nvPr/>
            </p:nvSpPr>
            <p:spPr>
              <a:xfrm>
                <a:off x="3095037" y="3772369"/>
                <a:ext cx="88429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200" dirty="0">
                    <a:ea typeface="+mn-lt"/>
                    <a:cs typeface="+mn-lt"/>
                  </a:rPr>
                  <a:t>PM</a:t>
                </a:r>
                <a:r>
                  <a:rPr lang="en-US" sz="700" dirty="0">
                    <a:ea typeface="+mn-lt"/>
                    <a:cs typeface="+mn-lt"/>
                  </a:rPr>
                  <a:t>2.5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8E1224-081F-AF9D-B58E-24DDB2E5893C}"/>
                  </a:ext>
                </a:extLst>
              </p:cNvPr>
              <p:cNvSpPr txBox="1"/>
              <p:nvPr/>
            </p:nvSpPr>
            <p:spPr>
              <a:xfrm>
                <a:off x="1298222" y="3772369"/>
                <a:ext cx="88429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200" dirty="0">
                    <a:ea typeface="+mn-lt"/>
                    <a:cs typeface="+mn-lt"/>
                  </a:rPr>
                  <a:t>PM</a:t>
                </a:r>
                <a:r>
                  <a:rPr lang="en-US" sz="700" dirty="0">
                    <a:ea typeface="+mn-lt"/>
                    <a:cs typeface="+mn-lt"/>
                  </a:rPr>
                  <a:t>2.5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E312B7-F599-C4DF-620F-908D7F5CC335}"/>
                  </a:ext>
                </a:extLst>
              </p:cNvPr>
              <p:cNvSpPr txBox="1"/>
              <p:nvPr/>
            </p:nvSpPr>
            <p:spPr>
              <a:xfrm>
                <a:off x="3104444" y="5258740"/>
                <a:ext cx="88429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ea typeface="+mn-lt"/>
                    <a:cs typeface="+mn-lt"/>
                  </a:rPr>
                  <a:t>PM</a:t>
                </a:r>
                <a:r>
                  <a:rPr lang="en-US" sz="700" dirty="0">
                    <a:ea typeface="+mn-lt"/>
                    <a:cs typeface="+mn-lt"/>
                  </a:rPr>
                  <a:t>10-2.5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CE4FE8-4536-5BB6-12CE-901998A151DF}"/>
                  </a:ext>
                </a:extLst>
              </p:cNvPr>
              <p:cNvSpPr txBox="1"/>
              <p:nvPr/>
            </p:nvSpPr>
            <p:spPr>
              <a:xfrm>
                <a:off x="1298222" y="5202295"/>
                <a:ext cx="68674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200" dirty="0">
                    <a:ea typeface="+mn-lt"/>
                    <a:cs typeface="+mn-lt"/>
                  </a:rPr>
                  <a:t>PM</a:t>
                </a:r>
                <a:r>
                  <a:rPr lang="en-US" sz="700" dirty="0">
                    <a:ea typeface="+mn-lt"/>
                    <a:cs typeface="+mn-lt"/>
                  </a:rPr>
                  <a:t>10-2.5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3176AE-1336-4837-F158-1D67879979D4}"/>
                </a:ext>
              </a:extLst>
            </p:cNvPr>
            <p:cNvSpPr txBox="1"/>
            <p:nvPr/>
          </p:nvSpPr>
          <p:spPr>
            <a:xfrm>
              <a:off x="4094104" y="5970881"/>
              <a:ext cx="1553164" cy="86177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solidFill>
                    <a:srgbClr val="222222"/>
                  </a:solidFill>
                  <a:latin typeface="Arial"/>
                  <a:cs typeface="Arial"/>
                </a:rPr>
                <a:t>F1 = Mineral/Road Dust</a:t>
              </a:r>
              <a:endParaRPr lang="en-US" sz="1000">
                <a:solidFill>
                  <a:srgbClr val="000000"/>
                </a:solidFill>
                <a:latin typeface="Avenir Next LT Pro"/>
                <a:cs typeface="Arial"/>
              </a:endParaRPr>
            </a:p>
            <a:p>
              <a:r>
                <a:rPr lang="en-US" sz="1000" dirty="0">
                  <a:solidFill>
                    <a:srgbClr val="222222"/>
                  </a:solidFill>
                  <a:latin typeface="Arial"/>
                  <a:cs typeface="Arial"/>
                </a:rPr>
                <a:t>F2 = Regional/Local Industry</a:t>
              </a:r>
              <a:endParaRPr lang="en-US" sz="1000">
                <a:solidFill>
                  <a:srgbClr val="000000"/>
                </a:solidFill>
                <a:latin typeface="Avenir Next LT Pro"/>
                <a:cs typeface="Arial"/>
              </a:endParaRPr>
            </a:p>
            <a:p>
              <a:r>
                <a:rPr lang="en-US" sz="1000" dirty="0">
                  <a:solidFill>
                    <a:srgbClr val="222222"/>
                  </a:solidFill>
                  <a:latin typeface="Arial"/>
                  <a:cs typeface="Arial"/>
                </a:rPr>
                <a:t>F3 = Brake/Tire Wear</a:t>
              </a:r>
              <a:endParaRPr lang="en-US" sz="1000">
                <a:solidFill>
                  <a:srgbClr val="000000"/>
                </a:solidFill>
                <a:latin typeface="Avenir Next LT Pro"/>
                <a:cs typeface="Arial"/>
              </a:endParaRPr>
            </a:p>
            <a:p>
              <a:r>
                <a:rPr lang="en-US" sz="1000" dirty="0">
                  <a:solidFill>
                    <a:srgbClr val="222222"/>
                  </a:solidFill>
                  <a:latin typeface="Arial"/>
                  <a:cs typeface="Arial"/>
                </a:rPr>
                <a:t>F4 = Unexplained</a:t>
              </a:r>
              <a:endParaRPr lang="en-US" sz="1000"/>
            </a:p>
          </p:txBody>
        </p:sp>
      </p:grpSp>
      <p:pic>
        <p:nvPicPr>
          <p:cNvPr id="5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A8B6CDEC-A133-8D66-DE7F-C5B63C1BA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734" y="3788612"/>
            <a:ext cx="2729089" cy="28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BADB362-9771-4A3C-B9E5-6777F34C5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03DDD-2747-DA74-C1BF-CD133E91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60" y="163351"/>
            <a:ext cx="6241210" cy="19798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Context of PM</a:t>
            </a:r>
            <a:r>
              <a:rPr lang="en-US" sz="2000" dirty="0">
                <a:solidFill>
                  <a:schemeClr val="tx2"/>
                </a:solidFill>
              </a:rPr>
              <a:t>2.5</a:t>
            </a:r>
            <a:r>
              <a:rPr lang="en-US" sz="3200" dirty="0">
                <a:solidFill>
                  <a:schemeClr val="tx2"/>
                </a:solidFill>
              </a:rPr>
              <a:t> and PM</a:t>
            </a:r>
            <a:r>
              <a:rPr lang="en-US" sz="2000" dirty="0">
                <a:solidFill>
                  <a:schemeClr val="tx2"/>
                </a:solidFill>
              </a:rPr>
              <a:t>10</a:t>
            </a:r>
            <a:r>
              <a:rPr lang="en-US" sz="3200" dirty="0">
                <a:solidFill>
                  <a:schemeClr val="tx2"/>
                </a:solidFill>
              </a:rPr>
              <a:t> in Prince George, BC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E0EF321-8351-49AB-BA30-A90615C80E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49424"/>
            <a:ext cx="12192000" cy="461772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F729D3C-986A-4A27-A9FF-0A07A0959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6" y="2249805"/>
            <a:ext cx="12191999" cy="4617720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69747DBF-6C95-267B-BDCA-D69275AEE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558" t="100" r="4070" b="21472"/>
          <a:stretch/>
        </p:blipFill>
        <p:spPr>
          <a:xfrm>
            <a:off x="1284078" y="2667000"/>
            <a:ext cx="4230709" cy="3638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528F47-6CF7-4122-A41C-9997F5D078D3}"/>
              </a:ext>
            </a:extLst>
          </p:cNvPr>
          <p:cNvSpPr txBox="1"/>
          <p:nvPr/>
        </p:nvSpPr>
        <p:spPr>
          <a:xfrm>
            <a:off x="1119481" y="6500518"/>
            <a:ext cx="36500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*Wildfire impacts excluded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41DD3-6B92-618E-E50E-0123442AB483}"/>
              </a:ext>
            </a:extLst>
          </p:cNvPr>
          <p:cNvGrpSpPr/>
          <p:nvPr/>
        </p:nvGrpSpPr>
        <p:grpSpPr>
          <a:xfrm>
            <a:off x="6440461" y="2667000"/>
            <a:ext cx="4679628" cy="3638410"/>
            <a:chOff x="6440461" y="2667000"/>
            <a:chExt cx="4679628" cy="3638410"/>
          </a:xfrm>
        </p:grpSpPr>
        <p:pic>
          <p:nvPicPr>
            <p:cNvPr id="8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D193C647-9058-09E2-C967-8384788F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0461" y="2667000"/>
              <a:ext cx="4679628" cy="363841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006179-763E-C016-3BB1-6EE9BF3710DE}"/>
                </a:ext>
              </a:extLst>
            </p:cNvPr>
            <p:cNvSpPr/>
            <p:nvPr/>
          </p:nvSpPr>
          <p:spPr>
            <a:xfrm>
              <a:off x="8767704" y="2756370"/>
              <a:ext cx="1476962" cy="16368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6C828A6-D37A-1DCA-97DA-7041911C9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474" y="54710"/>
            <a:ext cx="3796829" cy="21013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964" y="6380028"/>
            <a:ext cx="1158650" cy="3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9DA4B2B-B54E-43B4-A1A4-EB704F7F3D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1" t="54841" r="-1"/>
          <a:stretch/>
        </p:blipFill>
        <p:spPr>
          <a:xfrm>
            <a:off x="0" y="0"/>
            <a:ext cx="872377" cy="838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32610F-5445-4E12-87F6-F0591ABE7A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64"/>
          <a:stretch/>
        </p:blipFill>
        <p:spPr>
          <a:xfrm>
            <a:off x="11527047" y="3144779"/>
            <a:ext cx="661905" cy="2548349"/>
          </a:xfrm>
          <a:prstGeom prst="rect">
            <a:avLst/>
          </a:prstGeom>
        </p:spPr>
      </p:pic>
      <p:pic>
        <p:nvPicPr>
          <p:cNvPr id="34" name="Picture 34" descr="Diagram&#10;&#10;Description automatically generated">
            <a:extLst>
              <a:ext uri="{FF2B5EF4-FFF2-40B4-BE49-F238E27FC236}">
                <a16:creationId xmlns:a16="http://schemas.microsoft.com/office/drawing/2014/main" id="{7F783895-BFCA-D780-9FAE-3C39E7CAD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76" y="2742395"/>
            <a:ext cx="3730978" cy="280313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CAB82CA-889B-AFEF-8CB1-67FFAB331E7B}"/>
              </a:ext>
            </a:extLst>
          </p:cNvPr>
          <p:cNvGrpSpPr/>
          <p:nvPr/>
        </p:nvGrpSpPr>
        <p:grpSpPr>
          <a:xfrm>
            <a:off x="8306740" y="2024852"/>
            <a:ext cx="3797014" cy="4455342"/>
            <a:chOff x="8306740" y="2024852"/>
            <a:chExt cx="3797014" cy="4455342"/>
          </a:xfrm>
        </p:grpSpPr>
        <p:pic>
          <p:nvPicPr>
            <p:cNvPr id="35" name="Picture 35">
              <a:extLst>
                <a:ext uri="{FF2B5EF4-FFF2-40B4-BE49-F238E27FC236}">
                  <a16:creationId xmlns:a16="http://schemas.microsoft.com/office/drawing/2014/main" id="{5BB5E5C6-FB11-9076-4496-2449AC04B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581" b="-853"/>
            <a:stretch/>
          </p:blipFill>
          <p:spPr>
            <a:xfrm>
              <a:off x="8844843" y="2024852"/>
              <a:ext cx="3258911" cy="4455342"/>
            </a:xfrm>
            <a:prstGeom prst="rect">
              <a:avLst/>
            </a:prstGeom>
          </p:spPr>
        </p:pic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17D9D880-ECB7-15D0-C9D8-0A4743B94DB2}"/>
                </a:ext>
              </a:extLst>
            </p:cNvPr>
            <p:cNvSpPr/>
            <p:nvPr/>
          </p:nvSpPr>
          <p:spPr>
            <a:xfrm>
              <a:off x="8306740" y="3951111"/>
              <a:ext cx="489185" cy="3762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4101AF8-C691-3AA9-7C24-1152DC1F1A2C}"/>
              </a:ext>
            </a:extLst>
          </p:cNvPr>
          <p:cNvGrpSpPr/>
          <p:nvPr/>
        </p:nvGrpSpPr>
        <p:grpSpPr>
          <a:xfrm>
            <a:off x="4299184" y="1658874"/>
            <a:ext cx="3813453" cy="5075936"/>
            <a:chOff x="4299184" y="1658874"/>
            <a:chExt cx="3813453" cy="5075936"/>
          </a:xfrm>
        </p:grpSpPr>
        <p:pic>
          <p:nvPicPr>
            <p:cNvPr id="4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FFD10C26-1207-1376-7697-685392B3F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9496" y="1658874"/>
              <a:ext cx="3273141" cy="507593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DC8F99-D223-976A-E086-1E3B8CEA51CD}"/>
                </a:ext>
              </a:extLst>
            </p:cNvPr>
            <p:cNvSpPr/>
            <p:nvPr/>
          </p:nvSpPr>
          <p:spPr>
            <a:xfrm>
              <a:off x="5821344" y="5135347"/>
              <a:ext cx="529002" cy="1350584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D51E2C-D18F-8726-423A-6B8B318B9468}"/>
                </a:ext>
              </a:extLst>
            </p:cNvPr>
            <p:cNvSpPr/>
            <p:nvPr/>
          </p:nvSpPr>
          <p:spPr>
            <a:xfrm>
              <a:off x="6526900" y="1826268"/>
              <a:ext cx="732881" cy="135999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A67CC561-0436-5634-20E7-3747C65CC335}"/>
                </a:ext>
              </a:extLst>
            </p:cNvPr>
            <p:cNvSpPr/>
            <p:nvPr/>
          </p:nvSpPr>
          <p:spPr>
            <a:xfrm>
              <a:off x="4299184" y="3951111"/>
              <a:ext cx="489185" cy="3762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7060A332-B76E-7D47-7563-04B4F72A7A1F}"/>
              </a:ext>
            </a:extLst>
          </p:cNvPr>
          <p:cNvSpPr/>
          <p:nvPr/>
        </p:nvSpPr>
        <p:spPr>
          <a:xfrm>
            <a:off x="4666074" y="5907851"/>
            <a:ext cx="122296" cy="14111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814523-0C1B-5831-674C-284BEE180FD3}"/>
              </a:ext>
            </a:extLst>
          </p:cNvPr>
          <p:cNvSpPr/>
          <p:nvPr/>
        </p:nvSpPr>
        <p:spPr>
          <a:xfrm>
            <a:off x="9708444" y="2295407"/>
            <a:ext cx="423333" cy="7055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" y="6145858"/>
            <a:ext cx="1986588" cy="645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2509" y="124633"/>
            <a:ext cx="5995709" cy="14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633" y="93929"/>
            <a:ext cx="7238733" cy="2273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883" y="2358519"/>
            <a:ext cx="8637218" cy="44902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4982" y="4544291"/>
            <a:ext cx="4285673" cy="192116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6379432" y="4544291"/>
            <a:ext cx="3778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IRR = 1.02 </a:t>
            </a:r>
            <a:r>
              <a:rPr lang="en-US" dirty="0"/>
              <a:t>(95% </a:t>
            </a:r>
            <a:r>
              <a:rPr lang="en-US" dirty="0" smtClean="0"/>
              <a:t>CI: </a:t>
            </a:r>
            <a:r>
              <a:rPr lang="en-US" dirty="0"/>
              <a:t>1.00, 1.04) for respiratory mortality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Days characterized </a:t>
            </a:r>
            <a:r>
              <a:rPr lang="en-US" dirty="0"/>
              <a:t>by high </a:t>
            </a:r>
            <a:r>
              <a:rPr lang="en-US" dirty="0" smtClean="0"/>
              <a:t>non-primary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Spring and fall seasons</a:t>
            </a:r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814523-0C1B-5831-674C-284BEE180FD3}"/>
              </a:ext>
            </a:extLst>
          </p:cNvPr>
          <p:cNvSpPr/>
          <p:nvPr/>
        </p:nvSpPr>
        <p:spPr>
          <a:xfrm>
            <a:off x="5515135" y="5477165"/>
            <a:ext cx="423333" cy="7055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814523-0C1B-5831-674C-284BEE180FD3}"/>
              </a:ext>
            </a:extLst>
          </p:cNvPr>
          <p:cNvSpPr/>
          <p:nvPr/>
        </p:nvSpPr>
        <p:spPr>
          <a:xfrm>
            <a:off x="5192403" y="4909298"/>
            <a:ext cx="423333" cy="7055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Modeling spatial effects of PM</a:t>
            </a:r>
            <a:r>
              <a:rPr lang="en-US" sz="3600" b="0" baseline="-25000" dirty="0"/>
              <a:t>2.5</a:t>
            </a:r>
            <a:r>
              <a:rPr lang="en-US" sz="3600" b="0" dirty="0"/>
              <a:t> on term low birth weight in Los Angeles </a:t>
            </a:r>
            <a:r>
              <a:rPr lang="en-US" sz="3600" b="0" dirty="0" smtClean="0"/>
              <a:t>County (Coker et al., 2015)</a:t>
            </a:r>
            <a:endParaRPr lang="en-CA" sz="3600" dirty="0"/>
          </a:p>
        </p:txBody>
      </p:sp>
      <p:pic>
        <p:nvPicPr>
          <p:cNvPr id="2050" name="Picture 2" descr="https://ars.els-cdn.com/content/image/1-s2.0-S0013935115300207-g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55" y="1691323"/>
            <a:ext cx="6324889" cy="49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Multi-pollutant exposure profiles associated with term low birth weight in Los Angeles </a:t>
            </a:r>
            <a:r>
              <a:rPr lang="en-US" b="0" dirty="0" smtClean="0"/>
              <a:t>County (Coker et al., 2016)</a:t>
            </a:r>
            <a:endParaRPr lang="en-CA" dirty="0"/>
          </a:p>
        </p:txBody>
      </p:sp>
      <p:pic>
        <p:nvPicPr>
          <p:cNvPr id="3074" name="Picture 2" descr="https://ars.els-cdn.com/content/image/1-s2.0-S0160412016300460-g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2498853"/>
            <a:ext cx="5781963" cy="41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rs.els-cdn.com/content/image/1-s2.0-S0160412016300460-gr2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8" y="2502567"/>
            <a:ext cx="5177472" cy="41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0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ockprintVTI">
  <a:themeElements>
    <a:clrScheme name="Custom 69">
      <a:dk1>
        <a:sysClr val="windowText" lastClr="000000"/>
      </a:dk1>
      <a:lt1>
        <a:sysClr val="window" lastClr="FFFFFF"/>
      </a:lt1>
      <a:dk2>
        <a:srgbClr val="44131A"/>
      </a:dk2>
      <a:lt2>
        <a:srgbClr val="F2ECEA"/>
      </a:lt2>
      <a:accent1>
        <a:srgbClr val="A62C52"/>
      </a:accent1>
      <a:accent2>
        <a:srgbClr val="A7928D"/>
      </a:accent2>
      <a:accent3>
        <a:srgbClr val="307C71"/>
      </a:accent3>
      <a:accent4>
        <a:srgbClr val="41575D"/>
      </a:accent4>
      <a:accent5>
        <a:srgbClr val="8FA3A3"/>
      </a:accent5>
      <a:accent6>
        <a:srgbClr val="CA8370"/>
      </a:accent6>
      <a:hlink>
        <a:srgbClr val="D13D6E"/>
      </a:hlink>
      <a:folHlink>
        <a:srgbClr val="6C9D92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8776</TotalTime>
  <Words>1479</Words>
  <Application>Microsoft Office PowerPoint</Application>
  <PresentationFormat>Widescreen</PresentationFormat>
  <Paragraphs>189</Paragraphs>
  <Slides>25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Avenir Next LT Pro</vt:lpstr>
      <vt:lpstr>AvenirNext LT Pro Medium</vt:lpstr>
      <vt:lpstr>Lato</vt:lpstr>
      <vt:lpstr>Roboto</vt:lpstr>
      <vt:lpstr>BlockprintVTI</vt:lpstr>
      <vt:lpstr>Unpacking the Chemical and Meteorological Profiles of Road Dust in Prince George: Implications for Climate Change Impacts in BC </vt:lpstr>
      <vt:lpstr>PowerPoint Presentation</vt:lpstr>
      <vt:lpstr>Road Dust </vt:lpstr>
      <vt:lpstr>The Growing Importance of Coarse PM Fraction (PM10-2.5) &amp; Road Dust </vt:lpstr>
      <vt:lpstr>Context of PM2.5 and PM10 in Prince George, BC</vt:lpstr>
      <vt:lpstr>PowerPoint Presentation</vt:lpstr>
      <vt:lpstr>PowerPoint Presentation</vt:lpstr>
      <vt:lpstr>Modeling spatial effects of PM2.5 on term low birth weight in Los Angeles County (Coker et al., 2015)</vt:lpstr>
      <vt:lpstr>Multi-pollutant exposure profiles associated with term low birth weight in Los Angeles County (Coker et al., 2016)</vt:lpstr>
      <vt:lpstr>Overall goal of this study</vt:lpstr>
      <vt:lpstr>Study Hypotheses</vt:lpstr>
      <vt:lpstr>Study Setting and Air Sampling</vt:lpstr>
      <vt:lpstr>Laboratory Analysis  </vt:lpstr>
      <vt:lpstr>Data Analysis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on springtime road dust in Prince George, BC</vt:lpstr>
      <vt:lpstr>Concluding thoughts on possible implications for climate change impacts</vt:lpstr>
      <vt:lpstr>Could springtime road dust events be impacted by climate change?</vt:lpstr>
      <vt:lpstr>Thank you!</vt:lpstr>
      <vt:lpstr>Strengths and Limitations of Study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Coker, Eric [BCCDC]</dc:creator>
  <cp:lastModifiedBy>Coker, Eric [BCCDC]</cp:lastModifiedBy>
  <cp:revision>1503</cp:revision>
  <dcterms:created xsi:type="dcterms:W3CDTF">2023-03-16T17:48:57Z</dcterms:created>
  <dcterms:modified xsi:type="dcterms:W3CDTF">2023-03-30T17:54:00Z</dcterms:modified>
</cp:coreProperties>
</file>