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67" r:id="rId5"/>
    <p:sldId id="582" r:id="rId6"/>
    <p:sldId id="587" r:id="rId7"/>
    <p:sldId id="590" r:id="rId8"/>
    <p:sldId id="591" r:id="rId9"/>
    <p:sldId id="592" r:id="rId10"/>
    <p:sldId id="597" r:id="rId11"/>
    <p:sldId id="593" r:id="rId12"/>
    <p:sldId id="607" r:id="rId13"/>
    <p:sldId id="600" r:id="rId14"/>
    <p:sldId id="599" r:id="rId15"/>
    <p:sldId id="602" r:id="rId16"/>
    <p:sldId id="606" r:id="rId17"/>
    <p:sldId id="603" r:id="rId18"/>
    <p:sldId id="610" r:id="rId19"/>
    <p:sldId id="608" r:id="rId20"/>
    <p:sldId id="605" r:id="rId21"/>
    <p:sldId id="611" r:id="rId22"/>
    <p:sldId id="609" r:id="rId23"/>
    <p:sldId id="583" r:id="rId24"/>
    <p:sldId id="595" r:id="rId25"/>
    <p:sldId id="594" r:id="rId26"/>
  </p:sldIdLst>
  <p:sldSz cx="12192000" cy="6858000"/>
  <p:notesSz cx="6858000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6CF55-565E-88D8-AC34-AEAAF63B86EE}" name="Enright, Wendy (HC/SC)" initials="E(" userId="S::wendy.enright@hc-sc.gc.ca::a408ace6-8f28-442d-98b8-c5a859fc0e93" providerId="AD"/>
  <p188:author id="{B258FFB5-8FD6-DE84-C225-1FA85DDF50A9}" name="Buset, Kathleen (HC/SC)" initials="B(" userId="S::kathleen.buset@hc-sc.gc.ca::97b8a9fe-2562-4acb-8258-f75387bc44ea" providerId="AD"/>
  <p188:author id="{35BCDCB7-248F-3962-2B07-F512BC2CBBB1}" name="MacNeill, Morgan (HC/SC)" initials="M(" userId="S::morgan.macneill@hc-sc.gc.ca::42f6803f-ef0c-4fb8-9994-2919a59a49a4" providerId="AD"/>
  <p188:author id="{DAD710F7-2BE2-96EB-7454-97ADFAF6B1E6}" name="Van Ryswyk, Keith (HC/SC)" initials="V(" userId="S::keith.vanryswyk@hc-sc.gc.ca::381fef71-28bf-47e1-b02b-dd6dacbbea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Beaulac" initials="VB" lastIdx="13" clrIdx="0">
    <p:extLst>
      <p:ext uri="{19B8F6BF-5375-455C-9EA6-DF929625EA0E}">
        <p15:presenceInfo xmlns:p15="http://schemas.microsoft.com/office/powerpoint/2012/main" userId="Vanessa Beaul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741823"/>
    <a:srgbClr val="B22329"/>
    <a:srgbClr val="FFFF00"/>
    <a:srgbClr val="00B050"/>
    <a:srgbClr val="FF0000"/>
    <a:srgbClr val="4F0D1E"/>
    <a:srgbClr val="B22126"/>
    <a:srgbClr val="B3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E771C1-2872-499C-B440-FC433D5E9E47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AD880C-BBEA-41FE-8688-917E89242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28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3B42EE-5AF7-4895-940B-E971A95A364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6F31B7-033C-4845-9580-D6321A160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8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30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7613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44813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02013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59213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E64509-C716-4943-98A2-47FE691C81A6}" type="slidenum">
              <a:rPr lang="en-CA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4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6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6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9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2007 diesels employ </a:t>
            </a:r>
            <a:r>
              <a:rPr lang="en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 particulate filters and selective catalytic reduction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5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7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40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8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41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8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F31B7-033C-4845-9580-D6321A160FC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48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-15-1540-PPT-HC-E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7D13B-94C4-4814-AD47-B04D63211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8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412E6-E9DA-4730-8D7E-BC1AC7C3F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AD4C3-ACA3-4788-B9C5-421382237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FB71DE-94DE-44CE-B6CF-A4E43B93F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1AB05-B2C0-415C-AE7F-B488F47EA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0CCAC-38CA-4D18-9696-49E6CE692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06CBA-8E4F-4540-8DDF-60E18C08A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8AC85-6E28-445E-80A3-A0865DB26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A6EFE3-EE4D-473B-B46F-DF4732A39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0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B6E59-F0D0-4F71-96FD-BC66C2BFB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18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9E1F4-6617-4DA7-B69B-719BF82FA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60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02-15-1540-PPT-HC-EN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78885" y="274639"/>
            <a:ext cx="11442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8885" y="1139825"/>
            <a:ext cx="11442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3151" y="6437314"/>
            <a:ext cx="7577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0B5B1D-7D37-4EE0-BD73-B98FFB586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4F0D1E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2468-2667(16)30021-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infrastructure.gc.ca/zero-emissions-trans-zero-emissions/index-e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 txBox="1">
            <a:spLocks/>
          </p:cNvSpPr>
          <p:nvPr/>
        </p:nvSpPr>
        <p:spPr bwMode="auto">
          <a:xfrm>
            <a:off x="1697039" y="1477963"/>
            <a:ext cx="85740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0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 altLang="en-US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2335213" y="3322638"/>
            <a:ext cx="70532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n-CA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" y="2842268"/>
            <a:ext cx="8232775" cy="1008063"/>
          </a:xfrm>
        </p:spPr>
        <p:txBody>
          <a:bodyPr/>
          <a:lstStyle/>
          <a:p>
            <a:pPr algn="l"/>
            <a:r>
              <a:rPr lang="en-CA" sz="2000" b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Keith Van Ryswyk</a:t>
            </a:r>
          </a:p>
          <a:p>
            <a:pPr algn="l"/>
            <a:r>
              <a:rPr lang="en-CA" sz="2000" i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Indoor Air Quality Researcher</a:t>
            </a:r>
          </a:p>
          <a:p>
            <a:pPr algn="l"/>
            <a:r>
              <a:rPr lang="en-CA" sz="2000" i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Exposure Science Section, Water and Air Quality Bureau</a:t>
            </a:r>
          </a:p>
          <a:p>
            <a:pPr algn="l"/>
            <a:r>
              <a:rPr lang="en-CA" sz="2000" i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Canada</a:t>
            </a:r>
          </a:p>
          <a:p>
            <a:pPr algn="l"/>
            <a:endParaRPr lang="en-CA" sz="2000" i="1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CA" sz="2000" i="1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CA" sz="2000" i="1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CA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 Lung Foundation </a:t>
            </a:r>
          </a:p>
          <a:p>
            <a:pPr algn="l"/>
            <a:r>
              <a:rPr lang="en-CA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Quality and Health Workshop 2023</a:t>
            </a:r>
            <a:endParaRPr lang="en-US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5" name="Title 2"/>
          <p:cNvSpPr>
            <a:spLocks noGrp="1"/>
          </p:cNvSpPr>
          <p:nvPr>
            <p:ph type="ctrTitle"/>
          </p:nvPr>
        </p:nvSpPr>
        <p:spPr>
          <a:xfrm>
            <a:off x="0" y="723244"/>
            <a:ext cx="12191999" cy="1672295"/>
          </a:xfrm>
        </p:spPr>
        <p:txBody>
          <a:bodyPr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in Public Transit Systems:</a:t>
            </a:r>
            <a:br>
              <a:rPr lang="en-C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Characterization and Mitigation</a:t>
            </a:r>
            <a:br>
              <a:rPr lang="en-C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altLang="en-US" sz="40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80703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071CE-B63C-FE41-11E4-1115D93CB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57" y="549000"/>
            <a:ext cx="7894285" cy="5760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D147FD-4704-5BD6-68F4-6AE8D3957688}"/>
              </a:ext>
            </a:extLst>
          </p:cNvPr>
          <p:cNvSpPr/>
          <p:nvPr/>
        </p:nvSpPr>
        <p:spPr>
          <a:xfrm>
            <a:off x="390617" y="1269507"/>
            <a:ext cx="1597981" cy="4350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Summer PM</a:t>
            </a:r>
            <a:r>
              <a:rPr lang="en-CA" sz="2400" baseline="-250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CA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  <a:p>
            <a:pPr algn="ctr"/>
            <a:r>
              <a:rPr lang="en-CA" sz="24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½</a:t>
            </a:r>
          </a:p>
          <a:p>
            <a:pPr algn="ctr"/>
            <a:r>
              <a:rPr lang="en-CA" sz="24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Winter</a:t>
            </a:r>
          </a:p>
          <a:p>
            <a:pPr algn="ctr"/>
            <a:r>
              <a:rPr lang="en-CA" sz="24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r>
              <a:rPr lang="en-CA" sz="2400" baseline="-250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3C9EDC-DB46-F916-A48E-A9FB0DC324E6}"/>
              </a:ext>
            </a:extLst>
          </p:cNvPr>
          <p:cNvSpPr/>
          <p:nvPr/>
        </p:nvSpPr>
        <p:spPr>
          <a:xfrm>
            <a:off x="10043142" y="1253971"/>
            <a:ext cx="1844058" cy="4350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continually</a:t>
            </a:r>
          </a:p>
          <a:p>
            <a:pPr algn="ctr"/>
            <a:r>
              <a:rPr lang="en-CA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operating</a:t>
            </a:r>
          </a:p>
          <a:p>
            <a:pPr algn="ctr"/>
            <a:r>
              <a:rPr lang="en-CA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ventilation</a:t>
            </a:r>
          </a:p>
          <a:p>
            <a:pPr algn="ctr"/>
            <a:endParaRPr lang="en-CA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n=90 units</a:t>
            </a:r>
          </a:p>
          <a:p>
            <a:pPr algn="ctr"/>
            <a:endParaRPr lang="en-CA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to ensure thermal comfort</a:t>
            </a:r>
            <a:endParaRPr lang="en-CA" sz="14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7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750A8-9EF7-7234-F57D-20FB4971BB5B}"/>
              </a:ext>
            </a:extLst>
          </p:cNvPr>
          <p:cNvSpPr txBox="1"/>
          <p:nvPr/>
        </p:nvSpPr>
        <p:spPr>
          <a:xfrm>
            <a:off x="568170" y="5844382"/>
            <a:ext cx="6036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i="1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Moreno T, de Miguel E. Improving air quality in subway systems: An overview. Environ </a:t>
            </a:r>
            <a:r>
              <a:rPr lang="en-CA" sz="1000" i="1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Pollut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2018;239:829-831. doi:10.1016/j.envpol.2018.01.077</a:t>
            </a:r>
            <a:endParaRPr lang="en-CA" sz="10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4D9C7-F733-6F6B-A6E5-87EC55261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5" y="764154"/>
            <a:ext cx="6606305" cy="508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11CB6-DC81-3DBA-5B0C-BA39B4E0696F}"/>
              </a:ext>
            </a:extLst>
          </p:cNvPr>
          <p:cNvSpPr txBox="1"/>
          <p:nvPr/>
        </p:nvSpPr>
        <p:spPr>
          <a:xfrm>
            <a:off x="7160825" y="808457"/>
            <a:ext cx="5233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 piston-effect-reliant systems (µg/m</a:t>
            </a:r>
            <a:r>
              <a:rPr lang="en-CA" b="1" u="sng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CA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Toronto: 		~140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Stockholm: 		~150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London: 		~300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 DC: 	~340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Boston: 			~325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York: 		~470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Copenhagen	:	~160</a:t>
            </a:r>
          </a:p>
          <a:p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r>
              <a:rPr lang="en-CA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Highly enriched in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FeO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(London: 47-71%, Toronto: ~75%, 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Stockholm &amp; Copenhagen: ~85%)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84FF6597-73E2-B119-BBF8-9C549DF994B5}"/>
              </a:ext>
            </a:extLst>
          </p:cNvPr>
          <p:cNvSpPr/>
          <p:nvPr/>
        </p:nvSpPr>
        <p:spPr>
          <a:xfrm rot="10800000">
            <a:off x="6671338" y="912374"/>
            <a:ext cx="556564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14C7DC-AC79-D94D-4348-66B845757845}"/>
              </a:ext>
            </a:extLst>
          </p:cNvPr>
          <p:cNvSpPr/>
          <p:nvPr/>
        </p:nvSpPr>
        <p:spPr>
          <a:xfrm>
            <a:off x="6949620" y="4724162"/>
            <a:ext cx="5030685" cy="102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Extensively below-grade rapid transit rail systems can significantly increase daily PM</a:t>
            </a:r>
            <a:r>
              <a:rPr lang="en-CA" sz="1800" b="1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its patrons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7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12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48457-6A3E-7902-BA0B-F215C4FA4D80}"/>
              </a:ext>
            </a:extLst>
          </p:cNvPr>
          <p:cNvSpPr txBox="1"/>
          <p:nvPr/>
        </p:nvSpPr>
        <p:spPr>
          <a:xfrm>
            <a:off x="30584" y="5892686"/>
            <a:ext cx="65116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i="1"/>
              <a:t>Van Ryswyk, K., Kulka, R., Marro, L., Yang, D., Toma, E., Mehta, L., McNeil-</a:t>
            </a:r>
            <a:r>
              <a:rPr lang="en-CA" sz="1000" i="1" err="1"/>
              <a:t>Taboika</a:t>
            </a:r>
            <a:r>
              <a:rPr lang="en-CA" sz="1000" i="1"/>
              <a:t>, L., and Evans, G., 2021. Impacts of Subway System Modification on Air Quality in Subway Platforms and Trains. Environ. Sci. Tech. 55(16): 11133– 11143.</a:t>
            </a: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2F006AD3-D2E0-4BB3-7810-978586B1BBF4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6244486" cy="5763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2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Gravimetric and Continuous PM</a:t>
            </a:r>
            <a:r>
              <a:rPr lang="en-CA" altLang="en-US" sz="16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Lines 1 &amp;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Platform: 	2010/11,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In-Train :	2010/11, 2018, &amp; 2019/20</a:t>
            </a:r>
          </a:p>
          <a:p>
            <a:pPr lvl="1">
              <a:buFont typeface="Arial" panose="020B0604020202020204" pitchFamily="34" charset="0"/>
              <a:buChar char="●"/>
            </a:pPr>
            <a:endParaRPr lang="en-CA" altLang="en-US" sz="1600" baseline="-2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1" hangingPunct="1">
              <a:buNone/>
            </a:pPr>
            <a:r>
              <a:rPr lang="en-CA" altLang="en-US" sz="2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</a:p>
          <a:p>
            <a:pPr lvl="1"/>
            <a:r>
              <a:rPr lang="en-CA" altLang="en-US" sz="1800" dirty="0">
                <a:latin typeface="Open Sans"/>
                <a:ea typeface="Open Sans"/>
                <a:cs typeface="Open Sans"/>
              </a:rPr>
              <a:t>Track Bed Vacuuming ineffective at reducing PM</a:t>
            </a:r>
            <a:r>
              <a:rPr lang="en-CA" altLang="en-US" sz="1800" baseline="-25000" dirty="0">
                <a:latin typeface="Open Sans"/>
                <a:ea typeface="Open Sans"/>
                <a:cs typeface="Open Sans"/>
              </a:rPr>
              <a:t>2.5</a:t>
            </a:r>
          </a:p>
          <a:p>
            <a:pPr lvl="1"/>
            <a:r>
              <a:rPr lang="en-CA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Newly opened line attained high PM within 1 year</a:t>
            </a:r>
          </a:p>
          <a:p>
            <a:pPr lvl="1"/>
            <a:r>
              <a:rPr lang="en-CA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Estimated impact of high rate of wheel flats and friction brake use</a:t>
            </a:r>
          </a:p>
          <a:p>
            <a:pPr marL="457200" lvl="1" indent="0" eaLnBrk="1" hangingPunct="1">
              <a:buNone/>
            </a:pPr>
            <a:endParaRPr lang="en-CA" alt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15CBAE-1DE9-4672-732A-025CE8F34899}"/>
              </a:ext>
            </a:extLst>
          </p:cNvPr>
          <p:cNvGrpSpPr/>
          <p:nvPr/>
        </p:nvGrpSpPr>
        <p:grpSpPr>
          <a:xfrm>
            <a:off x="6709144" y="598994"/>
            <a:ext cx="5296111" cy="5622689"/>
            <a:chOff x="4797039" y="940019"/>
            <a:chExt cx="4219300" cy="5055665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91E04329-BC2B-94EC-A1E9-C188BB249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039" y="940019"/>
              <a:ext cx="1509820" cy="200746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8A62DF67-21BB-B249-DF84-12969EE69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714" r="5852" b="9418"/>
            <a:stretch>
              <a:fillRect/>
            </a:stretch>
          </p:blipFill>
          <p:spPr bwMode="auto">
            <a:xfrm>
              <a:off x="4797040" y="3077657"/>
              <a:ext cx="4219298" cy="2918027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A subway train at a train station&#10;&#10;Description generated with very high confidence">
              <a:extLst>
                <a:ext uri="{FF2B5EF4-FFF2-40B4-BE49-F238E27FC236}">
                  <a16:creationId xmlns:a16="http://schemas.microsoft.com/office/drawing/2014/main" id="{540955D0-316B-0BD9-8052-A1654F54B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525" y="940020"/>
              <a:ext cx="2580814" cy="2025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4F0A0-7D00-A0DF-9092-42CAB692BDBE}"/>
              </a:ext>
            </a:extLst>
          </p:cNvPr>
          <p:cNvSpPr/>
          <p:nvPr/>
        </p:nvSpPr>
        <p:spPr bwMode="auto">
          <a:xfrm>
            <a:off x="480767" y="4449264"/>
            <a:ext cx="5371991" cy="10391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PM</a:t>
            </a:r>
            <a:r>
              <a:rPr lang="en-CA" sz="2800" b="1" baseline="-25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CA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rgbClr val="FD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freshly emitted</a:t>
            </a:r>
            <a:r>
              <a:rPr lang="en-CA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legacy dust</a:t>
            </a:r>
            <a:endParaRPr lang="en-CA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5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13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3" name="Subtitle 9">
            <a:extLst>
              <a:ext uri="{FF2B5EF4-FFF2-40B4-BE49-F238E27FC236}">
                <a16:creationId xmlns:a16="http://schemas.microsoft.com/office/drawing/2014/main" id="{BBCD5AC1-FBFA-DD08-55E0-0B9CD272EB99}"/>
              </a:ext>
            </a:extLst>
          </p:cNvPr>
          <p:cNvSpPr txBox="1">
            <a:spLocks/>
          </p:cNvSpPr>
          <p:nvPr/>
        </p:nvSpPr>
        <p:spPr>
          <a:xfrm>
            <a:off x="99754" y="545283"/>
            <a:ext cx="11778912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altLang="en-US" sz="2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 of Subway PM</a:t>
            </a:r>
            <a:r>
              <a:rPr lang="en-CA" altLang="en-US" sz="23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altLang="en-US" sz="2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Toronto subway (piston-effect reliant ventilation): </a:t>
            </a:r>
          </a:p>
          <a:p>
            <a:pPr marL="0" indent="0" algn="ctr">
              <a:buNone/>
            </a:pPr>
            <a:r>
              <a:rPr lang="en-CA" alt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Extensively composed of Fe oxides and steel-sourced elements</a:t>
            </a:r>
            <a:endParaRPr lang="en-CA" alt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8D28EBF4-3C8A-4BF0-CFA1-79ECA7B6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4" b="14099"/>
          <a:stretch>
            <a:fillRect/>
          </a:stretch>
        </p:blipFill>
        <p:spPr bwMode="auto">
          <a:xfrm>
            <a:off x="1241484" y="1337624"/>
            <a:ext cx="8712289" cy="40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C01866-8317-AD82-7441-EDB628C19079}"/>
              </a:ext>
            </a:extLst>
          </p:cNvPr>
          <p:cNvSpPr/>
          <p:nvPr/>
        </p:nvSpPr>
        <p:spPr bwMode="auto">
          <a:xfrm>
            <a:off x="1673076" y="5417476"/>
            <a:ext cx="8014971" cy="10391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Subway PM</a:t>
            </a:r>
            <a:r>
              <a:rPr lang="en-CA" sz="2800" b="1" baseline="-25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CA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rgbClr val="FD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sources</a:t>
            </a:r>
            <a:r>
              <a:rPr lang="en-CA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&gt;&gt;&gt; outdoor sources</a:t>
            </a:r>
            <a:endParaRPr lang="en-CA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9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14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3" name="Subtitle 9">
            <a:extLst>
              <a:ext uri="{FF2B5EF4-FFF2-40B4-BE49-F238E27FC236}">
                <a16:creationId xmlns:a16="http://schemas.microsoft.com/office/drawing/2014/main" id="{1A5E848D-C1EF-71C0-9599-FE98720E23CA}"/>
              </a:ext>
            </a:extLst>
          </p:cNvPr>
          <p:cNvSpPr txBox="1">
            <a:spLocks/>
          </p:cNvSpPr>
          <p:nvPr/>
        </p:nvSpPr>
        <p:spPr>
          <a:xfrm>
            <a:off x="99754" y="547381"/>
            <a:ext cx="4009909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CA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CA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Components</a:t>
            </a:r>
          </a:p>
          <a:p>
            <a:pPr marL="342900" indent="-342900"/>
            <a:endParaRPr lang="en-CA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CA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 A</a:t>
            </a:r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view of track bed from platform with running and contract ’third’ rails.</a:t>
            </a:r>
          </a:p>
          <a:p>
            <a:pPr marL="342900" indent="-342900"/>
            <a:endParaRPr lang="en-CA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CA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Fame B</a:t>
            </a:r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close up of train bogie with brake and wheel contact. </a:t>
            </a:r>
          </a:p>
          <a:p>
            <a:pPr marL="342900" indent="-342900"/>
            <a:endParaRPr lang="en-CA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CA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 C</a:t>
            </a:r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full view of train bogie with wheels, brake pads, and contact shoe.</a:t>
            </a:r>
          </a:p>
          <a:p>
            <a:pPr marL="342900" indent="-342900"/>
            <a:endParaRPr lang="en-CA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Subway Component Diagram2">
            <a:extLst>
              <a:ext uri="{FF2B5EF4-FFF2-40B4-BE49-F238E27FC236}">
                <a16:creationId xmlns:a16="http://schemas.microsoft.com/office/drawing/2014/main" id="{FC457D6D-A16A-4C8E-A8A4-007F2093F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0"/>
          <a:stretch/>
        </p:blipFill>
        <p:spPr bwMode="auto">
          <a:xfrm>
            <a:off x="4061906" y="780295"/>
            <a:ext cx="7893971" cy="52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7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15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3B739-0AEB-C5A4-40B9-4C6AFCB4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61" y="779343"/>
            <a:ext cx="8013189" cy="5529178"/>
          </a:xfrm>
          <a:prstGeom prst="rect">
            <a:avLst/>
          </a:prstGeom>
        </p:spPr>
      </p:pic>
      <p:sp>
        <p:nvSpPr>
          <p:cNvPr id="3" name="Subtitle 9">
            <a:extLst>
              <a:ext uri="{FF2B5EF4-FFF2-40B4-BE49-F238E27FC236}">
                <a16:creationId xmlns:a16="http://schemas.microsoft.com/office/drawing/2014/main" id="{BBCD5AC1-FBFA-DD08-55E0-0B9CD272EB99}"/>
              </a:ext>
            </a:extLst>
          </p:cNvPr>
          <p:cNvSpPr txBox="1">
            <a:spLocks/>
          </p:cNvSpPr>
          <p:nvPr/>
        </p:nvSpPr>
        <p:spPr>
          <a:xfrm>
            <a:off x="99754" y="545283"/>
            <a:ext cx="3831224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Two-Source Chemical Mass Balance Model</a:t>
            </a:r>
          </a:p>
          <a:p>
            <a:endParaRPr lang="en-CA" alt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Fe-dominated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Wheels, rails, contact rails, and contact shoes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&gt;94% Fe</a:t>
            </a:r>
          </a:p>
          <a:p>
            <a:r>
              <a:rPr lang="en-CA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Brake </a:t>
            </a:r>
            <a:r>
              <a:rPr lang="en-CA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CA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ads: Fe, Ba, Cr, Sr</a:t>
            </a:r>
            <a:endParaRPr lang="en-CA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alt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1:</a:t>
            </a:r>
          </a:p>
          <a:p>
            <a:pPr lvl="1"/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Mainly sourced by steel components</a:t>
            </a:r>
          </a:p>
          <a:p>
            <a:pPr lvl="1"/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Regenerative braking:</a:t>
            </a:r>
          </a:p>
          <a:p>
            <a:pPr lvl="1"/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CA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ngages at 5km/h</a:t>
            </a:r>
          </a:p>
          <a:p>
            <a:pPr lvl="2"/>
            <a:endParaRPr lang="en-CA" alt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2:</a:t>
            </a:r>
          </a:p>
          <a:p>
            <a:pPr lvl="1"/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contribution of sources</a:t>
            </a:r>
          </a:p>
          <a:p>
            <a:pPr lvl="1"/>
            <a:r>
              <a:rPr lang="en-CA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rate of friction brake use</a:t>
            </a:r>
            <a:endParaRPr lang="en-CA" alt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alt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3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16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2" name="Subtitle 9">
            <a:extLst>
              <a:ext uri="{FF2B5EF4-FFF2-40B4-BE49-F238E27FC236}">
                <a16:creationId xmlns:a16="http://schemas.microsoft.com/office/drawing/2014/main" id="{DC258BF4-3647-CFEF-7B57-08A4811E51EF}"/>
              </a:ext>
            </a:extLst>
          </p:cNvPr>
          <p:cNvSpPr txBox="1">
            <a:spLocks/>
          </p:cNvSpPr>
          <p:nvPr/>
        </p:nvSpPr>
        <p:spPr>
          <a:xfrm>
            <a:off x="99753" y="809233"/>
            <a:ext cx="6780441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Forced ventilation systems 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 forced mechanical ventilation systems 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automation based on train schedules</a:t>
            </a:r>
          </a:p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In-train filtration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potentially more effective relative to platform filtration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commuters spend the majority of their time within subway trains.</a:t>
            </a:r>
          </a:p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subway air quality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identifies the seasons and stations with higher PM concentrations</a:t>
            </a:r>
          </a:p>
          <a:p>
            <a:pPr marL="800100" lvl="1" indent="-342900"/>
            <a:r>
              <a:rPr lang="en-CA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inform strategies to improve subway air quality</a:t>
            </a:r>
          </a:p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 Subway PM emissions</a:t>
            </a:r>
          </a:p>
          <a:p>
            <a:pPr marL="800100" lvl="1" indent="-342900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 friction brake use</a:t>
            </a:r>
          </a:p>
          <a:p>
            <a:pPr marL="800100" lvl="1" indent="-342900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performing an audit of the wear and replacement rates of subway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70016-B32E-56DC-6232-A70D7575E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23" y="989966"/>
            <a:ext cx="3950506" cy="5021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17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70016-B32E-56DC-6232-A70D7575E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23" y="989966"/>
            <a:ext cx="3950506" cy="5021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ubtitle 9">
            <a:extLst>
              <a:ext uri="{FF2B5EF4-FFF2-40B4-BE49-F238E27FC236}">
                <a16:creationId xmlns:a16="http://schemas.microsoft.com/office/drawing/2014/main" id="{DC6EC9C4-4E03-D626-31D0-A54F51BE1542}"/>
              </a:ext>
            </a:extLst>
          </p:cNvPr>
          <p:cNvSpPr txBox="1">
            <a:spLocks/>
          </p:cNvSpPr>
          <p:nvPr/>
        </p:nvSpPr>
        <p:spPr>
          <a:xfrm>
            <a:off x="99753" y="1110889"/>
            <a:ext cx="6780441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Screen Doors (PSDs). </a:t>
            </a:r>
          </a:p>
          <a:p>
            <a:pPr marL="8001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PSDs have been installed in many systems for their safety benefits</a:t>
            </a:r>
          </a:p>
          <a:p>
            <a:pPr marL="8001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at reducing platform PM by restricting air flow from tunnels</a:t>
            </a:r>
          </a:p>
          <a:p>
            <a:pPr marL="8001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result in an increase of PM in trains and thus overall passenger exposure</a:t>
            </a:r>
          </a:p>
          <a:p>
            <a:pPr marL="342900" indent="-342900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Vacuuming and washing</a:t>
            </a:r>
          </a:p>
          <a:p>
            <a:pPr marL="8001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 studies have found limited impact of vacuuming and washing on improving system air quality.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40D7C-6A33-7EE0-21B3-3EB928FFC948}"/>
              </a:ext>
            </a:extLst>
          </p:cNvPr>
          <p:cNvSpPr txBox="1"/>
          <p:nvPr/>
        </p:nvSpPr>
        <p:spPr>
          <a:xfrm>
            <a:off x="270568" y="5857787"/>
            <a:ext cx="67804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Canada. Guidance For Improving Subway Air Quality. March 2022. ISBN: 978-0-660-42505-4. https://www.canada.ca/content/dam/hc-sc/documents/programs/guidance-for-improving-subway-air-quality/subway-guidance-en.pdf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18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Summary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2" name="Subtitle 9">
            <a:extLst>
              <a:ext uri="{FF2B5EF4-FFF2-40B4-BE49-F238E27FC236}">
                <a16:creationId xmlns:a16="http://schemas.microsoft.com/office/drawing/2014/main" id="{8017D25F-3610-92D2-C483-F7E34F8FFF5A}"/>
              </a:ext>
            </a:extLst>
          </p:cNvPr>
          <p:cNvSpPr txBox="1">
            <a:spLocks/>
          </p:cNvSpPr>
          <p:nvPr/>
        </p:nvSpPr>
        <p:spPr>
          <a:xfrm>
            <a:off x="99753" y="637749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Transit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physical activity outweigh health risks of increased exposure/dose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Comparing Air Quality Across Modes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Complicated by factors of city, system, and regulatory factors</a:t>
            </a:r>
          </a:p>
          <a:p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Air Quality in Public Transit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 the emission of traffic-related air pollution</a:t>
            </a:r>
          </a:p>
          <a:p>
            <a:pPr lvl="2"/>
            <a:r>
              <a:rPr lang="en-CA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for the betterment of air quality in all modes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use of active transit + public transit</a:t>
            </a:r>
          </a:p>
          <a:p>
            <a:pPr lvl="2"/>
            <a:r>
              <a:rPr lang="en-CA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decreased private vehicle use = decreased traffic congestion = increased urban air quality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electrification of bus transit fleets</a:t>
            </a:r>
          </a:p>
          <a:p>
            <a:pPr lvl="1"/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in below-grade rail transit (subways)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unique PM source and composition profile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Unknown health effects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Reductions in PM concentrations are possible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4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19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Acknowledgements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11EEB-7214-592B-D2B0-B8B57052E0D5}"/>
              </a:ext>
            </a:extLst>
          </p:cNvPr>
          <p:cNvSpPr txBox="1"/>
          <p:nvPr/>
        </p:nvSpPr>
        <p:spPr>
          <a:xfrm>
            <a:off x="69829" y="621180"/>
            <a:ext cx="59599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Canada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Ryan Kulka, Angelos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Anastosopoulos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Morgan MacNeill, Hongyu You, Tim Shin, Lui Sun, Scott Weichenthal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Toronto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Greg Evans, Cheol Jeong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Research Council: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Elton Toma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Imperial College London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David Green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Copenhagen University: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Hugo Russell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C:\Documents and Settings\KRYSWYK\Desktop\presentation imagery\translink.jpg">
            <a:extLst>
              <a:ext uri="{FF2B5EF4-FFF2-40B4-BE49-F238E27FC236}">
                <a16:creationId xmlns:a16="http://schemas.microsoft.com/office/drawing/2014/main" id="{4D470CB8-C3AD-6834-537F-1A472EA1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42" y="4506050"/>
            <a:ext cx="2467051" cy="9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KRYSWYK\Desktop\presentation imagery\oc transpo.jpg">
            <a:extLst>
              <a:ext uri="{FF2B5EF4-FFF2-40B4-BE49-F238E27FC236}">
                <a16:creationId xmlns:a16="http://schemas.microsoft.com/office/drawing/2014/main" id="{1DEA0820-1D5A-D399-AEE1-6999F8FD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656" y="4993686"/>
            <a:ext cx="1644860" cy="9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Documents and Settings\KRYSWYK\Desktop\presentation imagery\TTC.jpeg">
            <a:extLst>
              <a:ext uri="{FF2B5EF4-FFF2-40B4-BE49-F238E27FC236}">
                <a16:creationId xmlns:a16="http://schemas.microsoft.com/office/drawing/2014/main" id="{A8C5B659-8950-63CB-0062-31609212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91" y="5489012"/>
            <a:ext cx="1555264" cy="9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KRYSWYK\Desktop\presentation imagery\STM.jpg">
            <a:extLst>
              <a:ext uri="{FF2B5EF4-FFF2-40B4-BE49-F238E27FC236}">
                <a16:creationId xmlns:a16="http://schemas.microsoft.com/office/drawing/2014/main" id="{8D246CD9-3FDE-C82A-F63E-1371D488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86" y="5475807"/>
            <a:ext cx="1555264" cy="9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nada's Health Canada - Global Regulatory Partners, Inc.">
            <a:extLst>
              <a:ext uri="{FF2B5EF4-FFF2-40B4-BE49-F238E27FC236}">
                <a16:creationId xmlns:a16="http://schemas.microsoft.com/office/drawing/2014/main" id="{2FD72A23-A4C8-52B4-87E4-F55AEAED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" y="5705572"/>
            <a:ext cx="2998133" cy="6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ational Research Council of Canada Fellowships - Mladiinfo">
            <a:extLst>
              <a:ext uri="{FF2B5EF4-FFF2-40B4-BE49-F238E27FC236}">
                <a16:creationId xmlns:a16="http://schemas.microsoft.com/office/drawing/2014/main" id="{9F14D2C5-1EB1-1351-9347-C13BD338F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22786" r="26524" b="27630"/>
          <a:stretch/>
        </p:blipFill>
        <p:spPr bwMode="auto">
          <a:xfrm>
            <a:off x="250348" y="4565531"/>
            <a:ext cx="1536383" cy="8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University of Toronto Vector Logo | Free Download - (.AI + .PNG) format -  SeekVectorLogo.Com">
            <a:extLst>
              <a:ext uri="{FF2B5EF4-FFF2-40B4-BE49-F238E27FC236}">
                <a16:creationId xmlns:a16="http://schemas.microsoft.com/office/drawing/2014/main" id="{DB9FABDB-1081-5DB2-C0C5-94016ADE2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 b="15094"/>
          <a:stretch/>
        </p:blipFill>
        <p:spPr bwMode="auto">
          <a:xfrm>
            <a:off x="3007920" y="4435357"/>
            <a:ext cx="2236133" cy="8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1A40F-89AC-7789-1762-A12756D031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0662" y="840329"/>
            <a:ext cx="5976629" cy="3343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4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4" y="-156695"/>
            <a:ext cx="8229600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Overview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643898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Exposure Across Transit Methods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transit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Complexities of comparing air pollution exposures across transit methods</a:t>
            </a:r>
          </a:p>
          <a:p>
            <a:endParaRPr lang="en-C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air pollution in public transit systems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Urban Transportation Exposure Study</a:t>
            </a:r>
          </a:p>
          <a:p>
            <a:pPr lvl="1"/>
            <a:r>
              <a:rPr lang="en-CA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 Transit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impact of fuel emission standards and propulsion systems</a:t>
            </a:r>
          </a:p>
          <a:p>
            <a:pPr lvl="1"/>
            <a:r>
              <a:rPr lang="en-CA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Transit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Health Canada’s Guidance for Improving Subway Air Quality</a:t>
            </a:r>
          </a:p>
          <a:p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1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20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4" y="-156695"/>
            <a:ext cx="12218894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variability by transit method: NO</a:t>
            </a:r>
            <a:r>
              <a:rPr lang="en-CA" altLang="en-US" sz="3200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2</a:t>
            </a: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0145F30-261D-D893-D255-5C8B7228977E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5592835" cy="57632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>
                <a:latin typeface="Open Sans"/>
                <a:ea typeface="Open Sans"/>
                <a:cs typeface="Open Sans"/>
              </a:rPr>
              <a:t>Montreal (subway = Metro)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Lower NO</a:t>
            </a:r>
            <a:r>
              <a:rPr lang="en-CA" baseline="-25000" dirty="0">
                <a:latin typeface="Open Sans"/>
                <a:ea typeface="Open Sans"/>
                <a:cs typeface="Open Sans"/>
              </a:rPr>
              <a:t>2</a:t>
            </a:r>
            <a:r>
              <a:rPr lang="en-CA" dirty="0">
                <a:latin typeface="Open Sans"/>
                <a:ea typeface="Open Sans"/>
                <a:cs typeface="Open Sans"/>
              </a:rPr>
              <a:t> in subway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100% below-grade (BG) 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electrical propulsion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/>
                <a:ea typeface="Open Sans"/>
                <a:cs typeface="Open Sans"/>
              </a:rPr>
              <a:t>Toronto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Lower NO</a:t>
            </a:r>
            <a:r>
              <a:rPr lang="en-CA" baseline="-25000" dirty="0">
                <a:latin typeface="Open Sans"/>
                <a:ea typeface="Open Sans"/>
                <a:cs typeface="Open Sans"/>
              </a:rPr>
              <a:t>2</a:t>
            </a:r>
            <a:r>
              <a:rPr lang="en-CA" dirty="0">
                <a:latin typeface="Open Sans"/>
                <a:ea typeface="Open Sans"/>
                <a:cs typeface="Open Sans"/>
              </a:rPr>
              <a:t> in subway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~80% BG 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electrical propulsion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private car ~ bus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/>
                <a:ea typeface="Open Sans"/>
                <a:cs typeface="Open Sans"/>
              </a:rPr>
              <a:t>Vancouver  (subway = SkyTrain)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high NO</a:t>
            </a:r>
            <a:r>
              <a:rPr lang="en-CA" baseline="-25000" dirty="0">
                <a:latin typeface="Open Sans"/>
                <a:ea typeface="Open Sans"/>
                <a:cs typeface="Open Sans"/>
              </a:rPr>
              <a:t>2</a:t>
            </a:r>
            <a:r>
              <a:rPr lang="en-CA" dirty="0">
                <a:latin typeface="Open Sans"/>
                <a:ea typeface="Open Sans"/>
                <a:cs typeface="Open Sans"/>
              </a:rPr>
              <a:t> variability in subway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~80/20% AG/BG Similar levels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private car ~ bus</a:t>
            </a:r>
          </a:p>
          <a:p>
            <a:pPr lvl="1"/>
            <a:endParaRPr lang="en-CA" dirty="0">
              <a:latin typeface="Open Sans"/>
              <a:ea typeface="Open Sans"/>
              <a:cs typeface="Open Sans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507C9-75D2-5B67-06CF-9A79F727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87" y="599134"/>
            <a:ext cx="5940000" cy="59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6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21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4" y="-156695"/>
            <a:ext cx="12218894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variability by transit method: Black Carbon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0145F30-261D-D893-D255-5C8B7228977E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5468840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black carbon data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content of Fe Oxides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true representation of BC</a:t>
            </a:r>
          </a:p>
          <a:p>
            <a:pPr marL="0" indent="0">
              <a:buNone/>
            </a:pP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 vs Private car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Comparable between methods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variability between methods by city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B51-CA4E-2E6D-3A32-E368468E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26" y="593546"/>
            <a:ext cx="5940000" cy="59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2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22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4" y="-156695"/>
            <a:ext cx="12218894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variability by transit method: UFP (PM</a:t>
            </a:r>
            <a:r>
              <a:rPr lang="en-CA" altLang="en-US" sz="3200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0.1</a:t>
            </a: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)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0145F30-261D-D893-D255-5C8B7228977E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5716800" cy="5763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grade (BG)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 grade (AG)</a:t>
            </a:r>
          </a:p>
          <a:p>
            <a:pPr marL="0" indent="0">
              <a:buNone/>
            </a:pP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Montreal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vehicle &gt; subway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Continual ventilation in subway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Toronto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vehicle &gt; bus &gt; BG subway 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is unventilated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‘piston-effect’ driven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Vancouver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vehicle &gt; bus ~ subway 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65762-5785-1991-7ECE-49B2E005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0" y="591373"/>
            <a:ext cx="5940000" cy="59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6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1815911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Exposure Across Transit Methods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824EB-2FED-9485-0181-2154F2C1DA5E}"/>
              </a:ext>
            </a:extLst>
          </p:cNvPr>
          <p:cNvSpPr txBox="1"/>
          <p:nvPr/>
        </p:nvSpPr>
        <p:spPr>
          <a:xfrm>
            <a:off x="53786" y="5519430"/>
            <a:ext cx="1173523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CA" sz="1100" dirty="0">
                <a:effectLst/>
              </a:rPr>
              <a:t>Cepeda, M., </a:t>
            </a:r>
            <a:r>
              <a:rPr lang="en-CA" sz="1100" dirty="0" err="1">
                <a:effectLst/>
              </a:rPr>
              <a:t>Schoufour</a:t>
            </a:r>
            <a:r>
              <a:rPr lang="en-CA" sz="1100" dirty="0">
                <a:effectLst/>
              </a:rPr>
              <a:t>, J., Freak-Poli, R., Koolhaas, C. M., Dhana, K., </a:t>
            </a:r>
            <a:r>
              <a:rPr lang="en-CA" sz="1100" dirty="0" err="1">
                <a:effectLst/>
              </a:rPr>
              <a:t>Bramer</a:t>
            </a:r>
            <a:r>
              <a:rPr lang="en-CA" sz="1100" dirty="0">
                <a:effectLst/>
              </a:rPr>
              <a:t>, W. M., &amp; Franco, O. H. (2017). Levels of ambient air pollution according to mode of transport: a systematic review. </a:t>
            </a:r>
            <a:r>
              <a:rPr lang="en-CA" sz="1100" i="1" dirty="0">
                <a:effectLst/>
              </a:rPr>
              <a:t>The Lancet Public Health</a:t>
            </a:r>
            <a:r>
              <a:rPr lang="en-CA" sz="1100" dirty="0">
                <a:effectLst/>
              </a:rPr>
              <a:t>, </a:t>
            </a:r>
            <a:r>
              <a:rPr lang="en-CA" sz="1100" i="1" dirty="0">
                <a:effectLst/>
              </a:rPr>
              <a:t>2</a:t>
            </a:r>
            <a:r>
              <a:rPr lang="en-CA" sz="1100" dirty="0">
                <a:effectLst/>
              </a:rPr>
              <a:t>(1), e23–e34. </a:t>
            </a:r>
            <a:r>
              <a:rPr lang="en-CA" sz="1100" dirty="0">
                <a:effectLst/>
                <a:hlinkClick r:id="rId3"/>
              </a:rPr>
              <a:t>https://doi.org/10.1016/S2468-2667(16)30021-4</a:t>
            </a:r>
            <a:endParaRPr lang="en-CA" sz="1100" dirty="0">
              <a:effectLst/>
            </a:endParaRPr>
          </a:p>
          <a:p>
            <a:pPr marL="304800" indent="-304800"/>
            <a:r>
              <a:rPr lang="en-CA" sz="1100" dirty="0">
                <a:effectLst/>
              </a:rPr>
              <a:t>Mueller, N., Rojas-Rueda, D., Cole-Hunter, T., de </a:t>
            </a:r>
            <a:r>
              <a:rPr lang="en-CA" sz="1100" dirty="0" err="1">
                <a:effectLst/>
              </a:rPr>
              <a:t>Nazelle</a:t>
            </a:r>
            <a:r>
              <a:rPr lang="en-CA" sz="1100" dirty="0">
                <a:effectLst/>
              </a:rPr>
              <a:t>, A., Dons, E., </a:t>
            </a:r>
            <a:r>
              <a:rPr lang="en-CA" sz="1100" dirty="0" err="1">
                <a:effectLst/>
              </a:rPr>
              <a:t>Gerike</a:t>
            </a:r>
            <a:r>
              <a:rPr lang="en-CA" sz="1100" dirty="0">
                <a:effectLst/>
              </a:rPr>
              <a:t>, R., </a:t>
            </a:r>
            <a:r>
              <a:rPr lang="en-CA" sz="1100" dirty="0" err="1">
                <a:effectLst/>
              </a:rPr>
              <a:t>Götschi</a:t>
            </a:r>
            <a:r>
              <a:rPr lang="en-CA" sz="1100" dirty="0">
                <a:effectLst/>
              </a:rPr>
              <a:t>, T., Int Panis, L., </a:t>
            </a:r>
            <a:r>
              <a:rPr lang="en-CA" sz="1100" dirty="0" err="1">
                <a:effectLst/>
              </a:rPr>
              <a:t>Kahlmeier</a:t>
            </a:r>
            <a:r>
              <a:rPr lang="en-CA" sz="1100" dirty="0">
                <a:effectLst/>
              </a:rPr>
              <a:t>, S., &amp; </a:t>
            </a:r>
            <a:r>
              <a:rPr lang="en-CA" sz="1100" dirty="0" err="1">
                <a:effectLst/>
              </a:rPr>
              <a:t>Nieuwenhuijsen</a:t>
            </a:r>
            <a:r>
              <a:rPr lang="en-CA" sz="1100" dirty="0">
                <a:effectLst/>
              </a:rPr>
              <a:t>, M. (2015). Health impact assessment of active transportation: A systematic review. </a:t>
            </a:r>
            <a:r>
              <a:rPr lang="en-CA" sz="1100" i="1" dirty="0">
                <a:effectLst/>
              </a:rPr>
              <a:t>Preventive Medicine</a:t>
            </a:r>
            <a:r>
              <a:rPr lang="en-CA" sz="1100" dirty="0">
                <a:effectLst/>
              </a:rPr>
              <a:t>, </a:t>
            </a:r>
            <a:r>
              <a:rPr lang="en-CA" sz="1100" i="1" dirty="0">
                <a:effectLst/>
              </a:rPr>
              <a:t>76</a:t>
            </a:r>
            <a:r>
              <a:rPr lang="en-CA" sz="1100" dirty="0">
                <a:effectLst/>
              </a:rPr>
              <a:t>, 103–114. https://doi.org/10.1016/j.ypmed.2015.04.010</a:t>
            </a:r>
          </a:p>
          <a:p>
            <a:pPr marL="304800" indent="-304800"/>
            <a:endParaRPr lang="en-CA" sz="1100" dirty="0">
              <a:effectLst/>
            </a:endParaRP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876978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latin typeface="Open Sans"/>
                <a:ea typeface="Open Sans"/>
                <a:cs typeface="Open Sans"/>
              </a:rPr>
              <a:t>Active Transit Methods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AT methods: cycling, running, walking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can increase:</a:t>
            </a:r>
          </a:p>
          <a:p>
            <a:pPr lvl="2"/>
            <a:r>
              <a:rPr lang="en-CA" sz="1800" dirty="0">
                <a:latin typeface="Open Sans"/>
                <a:ea typeface="Open Sans"/>
                <a:cs typeface="Open Sans"/>
              </a:rPr>
              <a:t>Transit time</a:t>
            </a:r>
          </a:p>
          <a:p>
            <a:pPr lvl="2"/>
            <a:r>
              <a:rPr lang="en-CA" sz="1800" dirty="0">
                <a:latin typeface="Open Sans"/>
                <a:ea typeface="Open Sans"/>
                <a:cs typeface="Open Sans"/>
              </a:rPr>
              <a:t>Proximity to traffic sources</a:t>
            </a:r>
          </a:p>
          <a:p>
            <a:pPr lvl="2"/>
            <a:r>
              <a:rPr lang="en-CA" sz="1800" dirty="0">
                <a:latin typeface="Open Sans"/>
                <a:ea typeface="Open Sans"/>
                <a:cs typeface="Open Sans"/>
              </a:rPr>
              <a:t>Breathing rate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Benefits of physical activity outweigh health risks of increased exposure/dose</a:t>
            </a:r>
          </a:p>
          <a:p>
            <a:pPr lvl="2"/>
            <a:r>
              <a:rPr lang="en-CA" dirty="0">
                <a:latin typeface="Open Sans"/>
                <a:ea typeface="Open Sans"/>
                <a:cs typeface="Open Sans"/>
              </a:rPr>
              <a:t>Mueller et al., 2015 &amp; Cepeda, et al., 2017</a:t>
            </a:r>
          </a:p>
          <a:p>
            <a:pPr lvl="1"/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3200" b="1" dirty="0">
                <a:latin typeface="Open Sans"/>
                <a:ea typeface="Open Sans"/>
                <a:cs typeface="Open Sans"/>
              </a:rPr>
              <a:t>Motorized Transit Methods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MT methods: private vehicles and public transit (buses and subways)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Determinants of exposure can be nation or city-specific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5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1815911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Exposure Across Transit Methods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621483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latin typeface="Open Sans"/>
                <a:ea typeface="Open Sans"/>
                <a:cs typeface="Open Sans"/>
              </a:rPr>
              <a:t>Research Comparing Air Pollution Exposures of Transit Methods</a:t>
            </a:r>
          </a:p>
          <a:p>
            <a:r>
              <a:rPr lang="en-CA" sz="3200" dirty="0">
                <a:latin typeface="Open Sans"/>
                <a:ea typeface="Open Sans"/>
                <a:cs typeface="Open Sans"/>
              </a:rPr>
              <a:t>Heterogeneity in findings across studies</a:t>
            </a:r>
          </a:p>
          <a:p>
            <a:r>
              <a:rPr lang="en-CA" dirty="0">
                <a:latin typeface="Open Sans"/>
                <a:ea typeface="Open Sans"/>
                <a:cs typeface="Open Sans"/>
              </a:rPr>
              <a:t>Ventilation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Private car recirculation, cabin filtration, mechanical ventilation in subways</a:t>
            </a:r>
          </a:p>
          <a:p>
            <a:r>
              <a:rPr lang="en-CA" dirty="0">
                <a:latin typeface="Open Sans"/>
                <a:ea typeface="Open Sans"/>
                <a:cs typeface="Open Sans"/>
              </a:rPr>
              <a:t>Route selection / network design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distance from traffic congestion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separation of bus/cyclist lanes</a:t>
            </a:r>
          </a:p>
          <a:p>
            <a:pPr lvl="1"/>
            <a:r>
              <a:rPr lang="en-CA" dirty="0">
                <a:latin typeface="Open Sans"/>
                <a:ea typeface="Open Sans"/>
                <a:cs typeface="Open Sans"/>
              </a:rPr>
              <a:t>proportion of rail transit lines below- (BG) and above-grade (AG)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dirty="0">
                <a:latin typeface="Open Sans"/>
                <a:ea typeface="Open Sans"/>
                <a:cs typeface="Open Sans"/>
              </a:rPr>
              <a:t>Propulsion types (i.e. diesel</a:t>
            </a:r>
            <a:r>
              <a:rPr lang="en-CA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electric, hybrid)</a:t>
            </a:r>
            <a:endParaRPr lang="en-CA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dirty="0">
                <a:latin typeface="Open Sans"/>
                <a:ea typeface="Open Sans"/>
                <a:cs typeface="Open Sans"/>
              </a:rPr>
              <a:t>Built environment</a:t>
            </a:r>
          </a:p>
          <a:p>
            <a:r>
              <a:rPr lang="en-CA" dirty="0">
                <a:latin typeface="Open Sans"/>
                <a:ea typeface="Open Sans"/>
                <a:cs typeface="Open Sans"/>
              </a:rPr>
              <a:t>Regional ambient air pollution and vehicle emission standards</a:t>
            </a:r>
          </a:p>
          <a:p>
            <a:r>
              <a:rPr lang="en-CA" dirty="0">
                <a:latin typeface="Open Sans"/>
                <a:ea typeface="Open Sans"/>
                <a:cs typeface="Open Sans"/>
              </a:rPr>
              <a:t>Indoor air quality standards (i.e. Indoor Air Quality Act)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2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1815911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Health Canada’s Urban Transportation Exposure Study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3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picture containing snow, person, outdoor&#10;&#10;Description automatically generated">
            <a:extLst>
              <a:ext uri="{FF2B5EF4-FFF2-40B4-BE49-F238E27FC236}">
                <a16:creationId xmlns:a16="http://schemas.microsoft.com/office/drawing/2014/main" id="{7F2A425C-7E8E-568B-B60A-B98062371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19" y="3958639"/>
            <a:ext cx="1221846" cy="16325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2" descr="DSC02538">
            <a:extLst>
              <a:ext uri="{FF2B5EF4-FFF2-40B4-BE49-F238E27FC236}">
                <a16:creationId xmlns:a16="http://schemas.microsoft.com/office/drawing/2014/main" id="{0B732B40-3F0D-9385-30BA-77B6332C4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9109" r="29808"/>
          <a:stretch/>
        </p:blipFill>
        <p:spPr bwMode="auto">
          <a:xfrm>
            <a:off x="1784118" y="640230"/>
            <a:ext cx="1221847" cy="15023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E014B25-1DA9-18A6-0939-936BF95A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19" y="2188795"/>
            <a:ext cx="1221846" cy="172604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C5B2E-0F22-9639-AED9-46E3E836EAAB}"/>
              </a:ext>
            </a:extLst>
          </p:cNvPr>
          <p:cNvSpPr txBox="1"/>
          <p:nvPr/>
        </p:nvSpPr>
        <p:spPr>
          <a:xfrm>
            <a:off x="-61309" y="5763724"/>
            <a:ext cx="12181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dirty="0">
                <a:effectLst/>
              </a:rPr>
              <a:t>Weichenthal, S., Van Ryswyk, K., Kulka, R., Sun, L., Wallace, L., &amp; Joseph, L. (2015). In-vehicle exposures to particulate air pollution in Canadian metropolitan areas: the urban transportation exposure study. </a:t>
            </a:r>
            <a:r>
              <a:rPr lang="en-CA" sz="800" i="1" dirty="0">
                <a:effectLst/>
              </a:rPr>
              <a:t>Environmental Science &amp; Technology</a:t>
            </a:r>
            <a:r>
              <a:rPr lang="en-CA" sz="800" dirty="0">
                <a:effectLst/>
              </a:rPr>
              <a:t>, </a:t>
            </a:r>
            <a:r>
              <a:rPr lang="en-CA" sz="800" i="1" dirty="0">
                <a:effectLst/>
              </a:rPr>
              <a:t>49</a:t>
            </a:r>
            <a:r>
              <a:rPr lang="en-CA" sz="800" dirty="0">
                <a:effectLst/>
              </a:rPr>
              <a:t>(1), 597–605. </a:t>
            </a:r>
          </a:p>
          <a:p>
            <a:r>
              <a:rPr lang="en-CA" sz="800" dirty="0">
                <a:effectLst/>
              </a:rPr>
              <a:t>Van Ryswyk, K., Evans, G. J., Kulka, R., Sun, L., Sabaliauskas, K., Rouleau, M., Anastasopolos, A. T., Wallace, L., &amp; Weichenthal, S. (2021). Personal exposures to traffic-related air pollution in three Canadian bus transit systems: the Urban Transportation Exposure Study. </a:t>
            </a:r>
            <a:r>
              <a:rPr lang="en-CA" sz="800" i="1" dirty="0">
                <a:effectLst/>
              </a:rPr>
              <a:t>Journal of Exposure Science &amp; Environmental Epidemiology</a:t>
            </a:r>
            <a:r>
              <a:rPr lang="en-CA" sz="800" dirty="0">
                <a:effectLst/>
              </a:rPr>
              <a:t>, </a:t>
            </a:r>
            <a:r>
              <a:rPr lang="en-CA" sz="800" i="1" dirty="0">
                <a:effectLst/>
              </a:rPr>
              <a:t>31</a:t>
            </a:r>
            <a:r>
              <a:rPr lang="en-CA" sz="800" dirty="0">
                <a:effectLst/>
              </a:rPr>
              <a:t>(4), 628–640. </a:t>
            </a:r>
          </a:p>
          <a:p>
            <a:r>
              <a:rPr lang="en-CA" sz="800" dirty="0">
                <a:effectLst/>
              </a:rPr>
              <a:t>Van Ryswyk, K., Anastasopolos, A. T., Evans, G., Sun, L., Sabaliauskas, K., Kulka, R., Wallace, L., &amp; Weichenthal, S. (2017). Metro commuter exposures to particulate air pollution and PM2. 5-associated elements in three </a:t>
            </a:r>
          </a:p>
          <a:p>
            <a:r>
              <a:rPr lang="en-CA" sz="800" dirty="0">
                <a:effectLst/>
              </a:rPr>
              <a:t>Canadian cities: the urban transportation exposure study. </a:t>
            </a:r>
            <a:r>
              <a:rPr lang="en-CA" sz="800" i="1" dirty="0">
                <a:effectLst/>
              </a:rPr>
              <a:t>Environmental Science &amp; Technology</a:t>
            </a:r>
            <a:r>
              <a:rPr lang="en-CA" sz="800" dirty="0">
                <a:effectLst/>
              </a:rPr>
              <a:t>, </a:t>
            </a:r>
            <a:r>
              <a:rPr lang="en-CA" sz="800" i="1" dirty="0">
                <a:effectLst/>
              </a:rPr>
              <a:t>51</a:t>
            </a:r>
            <a:r>
              <a:rPr lang="en-CA" sz="800" dirty="0">
                <a:effectLst/>
              </a:rPr>
              <a:t>(10), 5713–5720.</a:t>
            </a:r>
          </a:p>
          <a:p>
            <a:pPr marL="304800" indent="-304800"/>
            <a:endParaRPr lang="en-CA" sz="800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C4572-0228-DC9A-8A6C-881CA270A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735" y="1804301"/>
            <a:ext cx="2753478" cy="20384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43085E-C744-13A5-DA31-9444F7F1F078}"/>
              </a:ext>
            </a:extLst>
          </p:cNvPr>
          <p:cNvSpPr txBox="1"/>
          <p:nvPr/>
        </p:nvSpPr>
        <p:spPr>
          <a:xfrm>
            <a:off x="130792" y="646652"/>
            <a:ext cx="1685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Vehicles:</a:t>
            </a:r>
          </a:p>
          <a:p>
            <a:pPr algn="ctr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Vancouver, Toronto, &amp; Montreal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76464-AF11-948F-AF45-0EB343066068}"/>
              </a:ext>
            </a:extLst>
          </p:cNvPr>
          <p:cNvSpPr txBox="1"/>
          <p:nvPr/>
        </p:nvSpPr>
        <p:spPr>
          <a:xfrm>
            <a:off x="130792" y="2460482"/>
            <a:ext cx="168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Rail Transit:</a:t>
            </a:r>
          </a:p>
          <a:p>
            <a:pPr algn="ctr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Vancouver, Toronto, &amp; Montreal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D1240-CA66-0334-409D-F045CA20F8B6}"/>
              </a:ext>
            </a:extLst>
          </p:cNvPr>
          <p:cNvSpPr txBox="1"/>
          <p:nvPr/>
        </p:nvSpPr>
        <p:spPr>
          <a:xfrm>
            <a:off x="89968" y="4233645"/>
            <a:ext cx="168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 Transit:</a:t>
            </a:r>
          </a:p>
          <a:p>
            <a:pPr algn="ctr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Vancouver, Toronto, &amp; Ottawa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C7EDD-5977-4285-B40E-3E442B4C1A46}"/>
              </a:ext>
            </a:extLst>
          </p:cNvPr>
          <p:cNvSpPr txBox="1"/>
          <p:nvPr/>
        </p:nvSpPr>
        <p:spPr>
          <a:xfrm>
            <a:off x="5319951" y="1189334"/>
            <a:ext cx="275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System-wide characterization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3F75B-BDA7-03B1-FF75-B2BAE7B5FBED}"/>
              </a:ext>
            </a:extLst>
          </p:cNvPr>
          <p:cNvSpPr txBox="1"/>
          <p:nvPr/>
        </p:nvSpPr>
        <p:spPr>
          <a:xfrm>
            <a:off x="3243909" y="1317848"/>
            <a:ext cx="1685365" cy="3139321"/>
          </a:xfrm>
          <a:prstGeom prst="rect">
            <a:avLst/>
          </a:prstGeom>
          <a:solidFill>
            <a:srgbClr val="C0504D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Pollutants:</a:t>
            </a:r>
          </a:p>
          <a:p>
            <a:pPr algn="ctr"/>
            <a:endParaRPr lang="en-C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CA" b="1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endParaRPr lang="en-C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r>
              <a:rPr lang="en-CA" b="1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</a:p>
          <a:p>
            <a:pPr algn="ctr"/>
            <a:endParaRPr lang="en-C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r>
              <a:rPr lang="en-CA" b="1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  <a:p>
            <a:pPr algn="ctr"/>
            <a:endParaRPr lang="en-C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UFP</a:t>
            </a:r>
          </a:p>
          <a:p>
            <a:pPr algn="ctr"/>
            <a:endParaRPr lang="en-C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B8D23DE-776D-7790-E2CF-7A34658A8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280" y="4894719"/>
            <a:ext cx="5457112" cy="4284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207509-238D-5094-78BE-7A17EEF4E674}"/>
              </a:ext>
            </a:extLst>
          </p:cNvPr>
          <p:cNvSpPr txBox="1"/>
          <p:nvPr/>
        </p:nvSpPr>
        <p:spPr>
          <a:xfrm>
            <a:off x="5492896" y="4539976"/>
            <a:ext cx="654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Estimating contribution to daily air pollution exposure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BFFEA4-8C29-B2D9-8A4F-CD76A60F4597}"/>
              </a:ext>
            </a:extLst>
          </p:cNvPr>
          <p:cNvSpPr txBox="1"/>
          <p:nvPr/>
        </p:nvSpPr>
        <p:spPr>
          <a:xfrm>
            <a:off x="8576248" y="1130142"/>
            <a:ext cx="328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determinants of air pollution variability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997E7-67B2-EC6D-39FC-F8EDCA81DED9}"/>
              </a:ext>
            </a:extLst>
          </p:cNvPr>
          <p:cNvSpPr txBox="1"/>
          <p:nvPr/>
        </p:nvSpPr>
        <p:spPr>
          <a:xfrm>
            <a:off x="5336465" y="635227"/>
            <a:ext cx="6724743" cy="369332"/>
          </a:xfrm>
          <a:prstGeom prst="rect">
            <a:avLst/>
          </a:prstGeom>
          <a:solidFill>
            <a:srgbClr val="C0504D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C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 descr="Bus with solid fill">
            <a:extLst>
              <a:ext uri="{FF2B5EF4-FFF2-40B4-BE49-F238E27FC236}">
                <a16:creationId xmlns:a16="http://schemas.microsoft.com/office/drawing/2014/main" id="{52EDAE12-CF56-E934-AA65-7A9AB4DD1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1830" y="2193072"/>
            <a:ext cx="914400" cy="914400"/>
          </a:xfrm>
          <a:prstGeom prst="rect">
            <a:avLst/>
          </a:prstGeom>
        </p:spPr>
      </p:pic>
      <p:pic>
        <p:nvPicPr>
          <p:cNvPr id="10" name="Graphic 9" descr="Train with solid fill">
            <a:extLst>
              <a:ext uri="{FF2B5EF4-FFF2-40B4-BE49-F238E27FC236}">
                <a16:creationId xmlns:a16="http://schemas.microsoft.com/office/drawing/2014/main" id="{059D139F-B0D8-2EF2-1EE1-5E4E0EE25A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54007" y="2285943"/>
            <a:ext cx="914400" cy="914400"/>
          </a:xfrm>
          <a:prstGeom prst="rect">
            <a:avLst/>
          </a:prstGeom>
        </p:spPr>
      </p:pic>
      <p:pic>
        <p:nvPicPr>
          <p:cNvPr id="16" name="Graphic 15" descr="Car with solid fill">
            <a:extLst>
              <a:ext uri="{FF2B5EF4-FFF2-40B4-BE49-F238E27FC236}">
                <a16:creationId xmlns:a16="http://schemas.microsoft.com/office/drawing/2014/main" id="{70CD63D7-51EA-EE5C-CDD8-FBC7155234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2250" y="304423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3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  <p:bldP spid="24" grpId="0" animBg="1"/>
      <p:bldP spid="31" grpId="0"/>
      <p:bldP spid="32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1815911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Buses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619714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Estimating the impact of bus propulsion type on in-bus air pollution</a:t>
            </a:r>
          </a:p>
          <a:p>
            <a:pPr marL="457200" lvl="1" indent="0">
              <a:buNone/>
            </a:pPr>
            <a:endParaRPr lang="en-C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Buses categorized by propulsion and make year groups</a:t>
            </a:r>
          </a:p>
          <a:p>
            <a:pPr lvl="1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Diesel: Pre 2004: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referent condition</a:t>
            </a:r>
          </a:p>
          <a:p>
            <a:pPr lvl="1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Diesel: 2004-2006: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emission standards introduced in 2004 targeted the reduction of NOx emissions</a:t>
            </a:r>
          </a:p>
          <a:p>
            <a:pPr lvl="1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Diesel: 2007-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10-fold improvement in emission standards</a:t>
            </a:r>
          </a:p>
          <a:p>
            <a:pPr lvl="1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diesel/electric</a:t>
            </a:r>
          </a:p>
          <a:p>
            <a:pPr lvl="1"/>
            <a:r>
              <a:rPr lang="en-CA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Electric: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Trolley buses (Vancouver only)</a:t>
            </a:r>
          </a:p>
          <a:p>
            <a:pPr lvl="1"/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reducing bus emissions to bus air quality</a:t>
            </a:r>
          </a:p>
          <a:p>
            <a:pPr lvl="1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2007- diesel class: lower PM</a:t>
            </a:r>
            <a:r>
              <a:rPr lang="en-CA" sz="18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BC, &amp; UFP in all three cities</a:t>
            </a:r>
          </a:p>
          <a:p>
            <a:pPr lvl="1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 improvements for hybrid diesel/electric</a:t>
            </a:r>
          </a:p>
          <a:p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of in-bus air pollution</a:t>
            </a:r>
          </a:p>
          <a:p>
            <a:pPr lvl="1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~60-70% of daily exposure to PM</a:t>
            </a:r>
            <a:r>
              <a:rPr lang="en-CA" sz="18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-Fe and PM</a:t>
            </a:r>
            <a:r>
              <a:rPr lang="en-CA" sz="18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-Ba</a:t>
            </a:r>
          </a:p>
          <a:p>
            <a:pPr lvl="1"/>
            <a:r>
              <a:rPr lang="en-CA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 exhaust and brake dust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E3DEA-AE5C-055C-EDF6-0AEC18507F47}"/>
              </a:ext>
            </a:extLst>
          </p:cNvPr>
          <p:cNvSpPr txBox="1"/>
          <p:nvPr/>
        </p:nvSpPr>
        <p:spPr>
          <a:xfrm>
            <a:off x="-3236" y="6145585"/>
            <a:ext cx="9402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dirty="0">
                <a:effectLst/>
              </a:rPr>
              <a:t>Van Ryswyk, K., Evans, G. J., Kulka, R., Sun, L., Sabaliauskas, K., Rouleau, M., Anastasopolos, A. T., Wallace, L., &amp; Weichenthal, S. (2021). Personal exposures to traffic-related air pollution in three Canadian bus transit systems: the Urban Transportation Exposure Study. </a:t>
            </a:r>
            <a:r>
              <a:rPr lang="en-CA" sz="800" i="1" dirty="0">
                <a:effectLst/>
              </a:rPr>
              <a:t>Journal of Exposure Science &amp; Environmental Epidemiology</a:t>
            </a:r>
            <a:r>
              <a:rPr lang="en-CA" sz="800" dirty="0">
                <a:effectLst/>
              </a:rPr>
              <a:t>, </a:t>
            </a:r>
            <a:r>
              <a:rPr lang="en-CA" sz="800" i="1" dirty="0">
                <a:effectLst/>
              </a:rPr>
              <a:t>31</a:t>
            </a:r>
            <a:r>
              <a:rPr lang="en-CA" sz="800" dirty="0">
                <a:effectLst/>
              </a:rPr>
              <a:t>(4), 628–640. </a:t>
            </a:r>
          </a:p>
          <a:p>
            <a:pPr marL="304800" indent="-304800"/>
            <a:endParaRPr lang="en-CA" sz="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3D692-2332-5EE5-60D5-D82BA446A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016" y="2424223"/>
            <a:ext cx="4731246" cy="3660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2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7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1815911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Buses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6B4E6579-27C9-9087-A7D2-E341E42C55A3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12029494" cy="57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Electrification of Bus Fleets?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results in a significant decrease in diesel exhaust emissions for Canadian cities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Regenerative braking systems could also reduce the emission of non-exhaust emissions (brake dust)</a:t>
            </a:r>
          </a:p>
          <a:p>
            <a:pPr lvl="1"/>
            <a:endParaRPr lang="en-CA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Emission Transit Fund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 Canada</a:t>
            </a:r>
          </a:p>
          <a:p>
            <a:pPr lvl="1"/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Electrification of municipal bus fleets</a:t>
            </a:r>
          </a:p>
          <a:p>
            <a:pPr lvl="2"/>
            <a:endParaRPr lang="en-CA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Municipalities purchasing ‘zero-emission buses’</a:t>
            </a:r>
          </a:p>
          <a:p>
            <a:pPr lvl="1"/>
            <a:r>
              <a:rPr lang="en-CA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Ottawa, Vancouver, Calgary, Winnipeg, and others</a:t>
            </a:r>
            <a:endParaRPr lang="en-CA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E3DEA-AE5C-055C-EDF6-0AEC18507F47}"/>
              </a:ext>
            </a:extLst>
          </p:cNvPr>
          <p:cNvSpPr txBox="1"/>
          <p:nvPr/>
        </p:nvSpPr>
        <p:spPr>
          <a:xfrm>
            <a:off x="358714" y="6109078"/>
            <a:ext cx="1219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>
                <a:effectLst/>
                <a:hlinkClick r:id="rId4"/>
              </a:rPr>
              <a:t>https://www.infrastructure.gc.ca/zero-emissions-trans-zero-emissions/index-eng.html</a:t>
            </a:r>
            <a:endParaRPr lang="en-CA" sz="1200"/>
          </a:p>
          <a:p>
            <a:endParaRPr lang="en-CA" sz="120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7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8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4" y="-156695"/>
            <a:ext cx="12218894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pollution variability by transit method: PM</a:t>
            </a:r>
            <a:r>
              <a:rPr lang="en-CA" altLang="en-US" sz="32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2.5</a:t>
            </a:r>
            <a:r>
              <a:rPr lang="en-CA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0145F30-261D-D893-D255-5C8B7228977E}"/>
              </a:ext>
            </a:extLst>
          </p:cNvPr>
          <p:cNvSpPr txBox="1">
            <a:spLocks/>
          </p:cNvSpPr>
          <p:nvPr/>
        </p:nvSpPr>
        <p:spPr>
          <a:xfrm>
            <a:off x="99753" y="545283"/>
            <a:ext cx="5592835" cy="5763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Montreal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~ private car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Toronto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&gt;&gt; bus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&gt;&gt; private car</a:t>
            </a:r>
          </a:p>
          <a:p>
            <a:pPr marL="457200" lvl="1" indent="0">
              <a:buNone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Vancouver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BG &gt; subway AG</a:t>
            </a:r>
          </a:p>
          <a:p>
            <a:pPr lvl="1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AG ~ private car ~ bus</a:t>
            </a: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PM</a:t>
            </a:r>
            <a:r>
              <a:rPr lang="en-CA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PM</a:t>
            </a:r>
            <a:r>
              <a:rPr lang="en-CA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concentrations in BG rail lines reliant on piston-effect for ventilation</a:t>
            </a:r>
          </a:p>
          <a:p>
            <a:pPr marL="457200" lvl="1" indent="0">
              <a:buNone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D5F1-74CD-F262-DE10-D2F7F2CD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24" y="593546"/>
            <a:ext cx="5940000" cy="59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6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8666" y="6495448"/>
            <a:ext cx="568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4BDFD85-DB42-4D3F-9130-561F4FA538FE}" type="slidenum">
              <a:rPr lang="en-US" alt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9</a:t>
            </a:fld>
            <a:endParaRPr lang="en-US" alt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hape 46"/>
          <p:cNvSpPr>
            <a:spLocks noGrp="1"/>
          </p:cNvSpPr>
          <p:nvPr>
            <p:ph type="title"/>
          </p:nvPr>
        </p:nvSpPr>
        <p:spPr>
          <a:xfrm>
            <a:off x="-26895" y="-156695"/>
            <a:ext cx="12190556" cy="7969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204E"/>
              </a:buClr>
              <a:buSzPct val="25000"/>
              <a:buFont typeface="Helvetica Neue"/>
              <a:buNone/>
            </a:pPr>
            <a:r>
              <a:rPr lang="en-CA" alt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Air Quality in Public Transit Systems: Rail Transit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786" y="510055"/>
            <a:ext cx="12066494" cy="0"/>
          </a:xfrm>
          <a:prstGeom prst="line">
            <a:avLst/>
          </a:prstGeom>
          <a:ln>
            <a:solidFill>
              <a:srgbClr val="741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50" y="65778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Characterization and Mitigation of Air Pollution in Public Transit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31D01-AA25-024E-E150-0BFE38598E21}"/>
              </a:ext>
            </a:extLst>
          </p:cNvPr>
          <p:cNvSpPr txBox="1"/>
          <p:nvPr/>
        </p:nvSpPr>
        <p:spPr>
          <a:xfrm>
            <a:off x="87146" y="5949250"/>
            <a:ext cx="93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i="1"/>
              <a:t>Van Ryswyk, K.; Anastasopolos, A. T.; Evans, G.; Sun, L.; Sabaliauskas, K.; Kulka, R.; Wallace, L.; Weichenthal, S. Metro Commuter Exposures to Particulate Air Pollution and PM2.5-Associated Elements in Three Canadian Cities: The Urban Transportation Exposure Study. Environ. Sci. Technol. 2017, 51, 5713– 5720,  DOI: 10.1021/acs.est.6b05775 </a:t>
            </a: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84C859D7-78A9-2C85-3BBD-9E62124513B8}"/>
              </a:ext>
            </a:extLst>
          </p:cNvPr>
          <p:cNvSpPr txBox="1">
            <a:spLocks/>
          </p:cNvSpPr>
          <p:nvPr/>
        </p:nvSpPr>
        <p:spPr>
          <a:xfrm>
            <a:off x="369294" y="1022973"/>
            <a:ext cx="6178499" cy="107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Subway commuting’s contribution to daily PM</a:t>
            </a:r>
            <a:r>
              <a:rPr lang="en-CA" b="1" baseline="-2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endParaRPr lang="en-C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C398AD-8C39-47CE-A3FA-C86FCB44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62" y="1287605"/>
            <a:ext cx="5023904" cy="458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74BD3A-E94A-FAF9-D210-9193EE366926}"/>
              </a:ext>
            </a:extLst>
          </p:cNvPr>
          <p:cNvGrpSpPr/>
          <p:nvPr/>
        </p:nvGrpSpPr>
        <p:grpSpPr>
          <a:xfrm>
            <a:off x="534185" y="2802035"/>
            <a:ext cx="5023905" cy="3032992"/>
            <a:chOff x="1691680" y="1844824"/>
            <a:chExt cx="5566779" cy="3060502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BC5941D-AD3F-2165-C1CB-858AA41F1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844824"/>
              <a:ext cx="5566779" cy="306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4D04AA-122C-1BB5-0513-E08AD62118B8}"/>
                </a:ext>
              </a:extLst>
            </p:cNvPr>
            <p:cNvCxnSpPr/>
            <p:nvPr/>
          </p:nvCxnSpPr>
          <p:spPr>
            <a:xfrm>
              <a:off x="4932040" y="4005064"/>
              <a:ext cx="21602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1BCA46-DF7D-7062-45BC-2D26405DB152}"/>
              </a:ext>
            </a:extLst>
          </p:cNvPr>
          <p:cNvCxnSpPr/>
          <p:nvPr/>
        </p:nvCxnSpPr>
        <p:spPr>
          <a:xfrm>
            <a:off x="7298073" y="2793923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5036F7-52EF-DDC8-30C1-CF4BDE462836}"/>
              </a:ext>
            </a:extLst>
          </p:cNvPr>
          <p:cNvCxnSpPr/>
          <p:nvPr/>
        </p:nvCxnSpPr>
        <p:spPr>
          <a:xfrm>
            <a:off x="7298073" y="3236192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C1B9DB-DF93-0145-5A59-DB456CFECB77}"/>
              </a:ext>
            </a:extLst>
          </p:cNvPr>
          <p:cNvCxnSpPr/>
          <p:nvPr/>
        </p:nvCxnSpPr>
        <p:spPr>
          <a:xfrm>
            <a:off x="7300454" y="3449138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0D3B1-20F3-8EA5-98EA-3765975D9114}"/>
              </a:ext>
            </a:extLst>
          </p:cNvPr>
          <p:cNvCxnSpPr/>
          <p:nvPr/>
        </p:nvCxnSpPr>
        <p:spPr>
          <a:xfrm flipV="1">
            <a:off x="7307722" y="3658019"/>
            <a:ext cx="2688875" cy="14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6FA97B-742D-B366-EF26-D4BEA76F8B35}"/>
              </a:ext>
            </a:extLst>
          </p:cNvPr>
          <p:cNvCxnSpPr/>
          <p:nvPr/>
        </p:nvCxnSpPr>
        <p:spPr>
          <a:xfrm flipV="1">
            <a:off x="7307722" y="3895596"/>
            <a:ext cx="4057027" cy="7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CE382B-1527-0B0A-6E5B-0310AE926BD0}"/>
              </a:ext>
            </a:extLst>
          </p:cNvPr>
          <p:cNvCxnSpPr/>
          <p:nvPr/>
        </p:nvCxnSpPr>
        <p:spPr>
          <a:xfrm>
            <a:off x="7312359" y="4116258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8B216-2C1B-5E2E-C15C-F518655E3644}"/>
              </a:ext>
            </a:extLst>
          </p:cNvPr>
          <p:cNvCxnSpPr/>
          <p:nvPr/>
        </p:nvCxnSpPr>
        <p:spPr>
          <a:xfrm>
            <a:off x="7312359" y="4344187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BBD795-FE68-2CEC-9695-09064736FE01}"/>
              </a:ext>
            </a:extLst>
          </p:cNvPr>
          <p:cNvCxnSpPr/>
          <p:nvPr/>
        </p:nvCxnSpPr>
        <p:spPr>
          <a:xfrm>
            <a:off x="7314743" y="4570311"/>
            <a:ext cx="1474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616B47-3137-6C90-94F2-1DA8434917E5}"/>
              </a:ext>
            </a:extLst>
          </p:cNvPr>
          <p:cNvCxnSpPr>
            <a:cxnSpLocks/>
          </p:cNvCxnSpPr>
          <p:nvPr/>
        </p:nvCxnSpPr>
        <p:spPr>
          <a:xfrm>
            <a:off x="10963373" y="4125685"/>
            <a:ext cx="410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6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8"/>
    </mc:Choice>
    <mc:Fallback xmlns="">
      <p:transition spd="slow" advTm="11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33.1|18.6|15.4"/>
</p:tagLst>
</file>

<file path=ppt/theme/theme1.xml><?xml version="1.0" encoding="utf-8"?>
<a:theme xmlns:a="http://schemas.openxmlformats.org/drawingml/2006/main" name="HC - SC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50380F26F9C4AB4316B881F1E0074" ma:contentTypeVersion="14" ma:contentTypeDescription="Create a new document." ma:contentTypeScope="" ma:versionID="117fd0bd18c72ddfc8569af8551fc50e">
  <xsd:schema xmlns:xsd="http://www.w3.org/2001/XMLSchema" xmlns:xs="http://www.w3.org/2001/XMLSchema" xmlns:p="http://schemas.microsoft.com/office/2006/metadata/properties" xmlns:ns3="a1c7653d-d0a9-4a9e-8039-9f6c7086724e" xmlns:ns4="5a23a45f-f767-4528-886f-1c9bae1748ed" targetNamespace="http://schemas.microsoft.com/office/2006/metadata/properties" ma:root="true" ma:fieldsID="7e2722fcb967a5ab515959ba22319a7a" ns3:_="" ns4:_="">
    <xsd:import namespace="a1c7653d-d0a9-4a9e-8039-9f6c7086724e"/>
    <xsd:import namespace="5a23a45f-f767-4528-886f-1c9bae1748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7653d-d0a9-4a9e-8039-9f6c708672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a45f-f767-4528-886f-1c9bae174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F5DB75-BBC4-43B1-AEB3-D7DDAFE8CB6C}">
  <ds:schemaRefs>
    <ds:schemaRef ds:uri="5a23a45f-f767-4528-886f-1c9bae1748ed"/>
    <ds:schemaRef ds:uri="a1c7653d-d0a9-4a9e-8039-9f6c70867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B6C6A9-E549-4640-9AC0-1F8DF6BED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AC23E-B934-4D62-9E81-396F373B93F2}">
  <ds:schemaRefs>
    <ds:schemaRef ds:uri="5a23a45f-f767-4528-886f-1c9bae1748ed"/>
    <ds:schemaRef ds:uri="a1c7653d-d0a9-4a9e-8039-9f6c708672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2311</Words>
  <Application>Microsoft Office PowerPoint</Application>
  <PresentationFormat>Widescreen</PresentationFormat>
  <Paragraphs>358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 Neue</vt:lpstr>
      <vt:lpstr>Open Sans</vt:lpstr>
      <vt:lpstr>HC - SC English</vt:lpstr>
      <vt:lpstr> Air Pollution in Public Transit Systems: Characterization and Mitigation </vt:lpstr>
      <vt:lpstr>Overview</vt:lpstr>
      <vt:lpstr>Air Pollution Exposure Across Transit Methods</vt:lpstr>
      <vt:lpstr>Air Pollution Exposure Across Transit Methods</vt:lpstr>
      <vt:lpstr>Health Canada’s Urban Transportation Exposure Study</vt:lpstr>
      <vt:lpstr>Air Quality in Public Transit Systems: Buses</vt:lpstr>
      <vt:lpstr>Air Quality in Public Transit Systems: Buses</vt:lpstr>
      <vt:lpstr>Air pollution variability by transit method: PM2.5 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Air Quality in Public Transit Systems: Rail Transit</vt:lpstr>
      <vt:lpstr>Summary</vt:lpstr>
      <vt:lpstr>Acknowledgements</vt:lpstr>
      <vt:lpstr>Air pollution variability by transit method: NO2 </vt:lpstr>
      <vt:lpstr>Air pollution variability by transit method: Black Carbon</vt:lpstr>
      <vt:lpstr>Air pollution variability by transit method: UFP (PM0.1) 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BERRY</dc:creator>
  <cp:lastModifiedBy>Keith Van Ryswyk</cp:lastModifiedBy>
  <cp:revision>37</cp:revision>
  <cp:lastPrinted>2018-12-04T14:52:21Z</cp:lastPrinted>
  <dcterms:created xsi:type="dcterms:W3CDTF">2015-11-03T14:24:10Z</dcterms:created>
  <dcterms:modified xsi:type="dcterms:W3CDTF">2023-03-30T19:51:18Z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0x010100BCF50380F26F9C4AB4316B881F1E0074</vt:lpwstr>
  </property>
</Properties>
</file>