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503" r:id="rId3"/>
    <p:sldId id="504" r:id="rId4"/>
    <p:sldId id="489" r:id="rId5"/>
    <p:sldId id="497" r:id="rId6"/>
    <p:sldId id="443" r:id="rId7"/>
    <p:sldId id="536" r:id="rId8"/>
    <p:sldId id="538" r:id="rId9"/>
    <p:sldId id="541" r:id="rId10"/>
    <p:sldId id="542" r:id="rId11"/>
    <p:sldId id="549" r:id="rId12"/>
    <p:sldId id="544" r:id="rId13"/>
    <p:sldId id="505" r:id="rId14"/>
    <p:sldId id="508" r:id="rId15"/>
    <p:sldId id="506" r:id="rId16"/>
    <p:sldId id="509" r:id="rId17"/>
    <p:sldId id="518" r:id="rId18"/>
    <p:sldId id="272" r:id="rId19"/>
    <p:sldId id="553" r:id="rId20"/>
    <p:sldId id="554" r:id="rId21"/>
    <p:sldId id="555" r:id="rId22"/>
    <p:sldId id="551" r:id="rId23"/>
    <p:sldId id="552" r:id="rId24"/>
    <p:sldId id="54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gazzi, Alex" initials="BA" lastIdx="12" clrIdx="0">
    <p:extLst>
      <p:ext uri="{19B8F6BF-5375-455C-9EA6-DF929625EA0E}">
        <p15:presenceInfo xmlns:p15="http://schemas.microsoft.com/office/powerpoint/2012/main" userId="S-1-5-21-3458574638-2780845101-4193349012-3502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AA51"/>
    <a:srgbClr val="FDB850"/>
    <a:srgbClr val="FFFFFF"/>
    <a:srgbClr val="E22C2C"/>
    <a:srgbClr val="54D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8" autoAdjust="0"/>
    <p:restoredTop sz="91744" autoAdjust="0"/>
  </p:normalViewPr>
  <p:slideViewPr>
    <p:cSldViewPr snapToGrid="0">
      <p:cViewPr varScale="1">
        <p:scale>
          <a:sx n="103" d="100"/>
          <a:sy n="103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8792542966"/>
          <c:y val="2.846974218681857E-2"/>
          <c:w val="0.7215099791693419"/>
          <c:h val="0.943948641155712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 a pedestrian</c:v>
                </c:pt>
              </c:strCache>
            </c:strRef>
          </c:tx>
          <c:spPr>
            <a:solidFill>
              <a:schemeClr val="accent6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Walking incidents</c:v>
                </c:pt>
                <c:pt idx="1">
                  <c:v>Cycling incidents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2-4E8A-A2B7-5A78B569E26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a cyclist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Walking incidents</c:v>
                </c:pt>
                <c:pt idx="1">
                  <c:v>Cycling incidents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65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2-4E8A-A2B7-5A78B569E26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None/fixed object</c:v>
                </c:pt>
              </c:strCache>
            </c:strRef>
          </c:tx>
          <c:spPr>
            <a:solidFill>
              <a:schemeClr val="accent4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Walking incidents</c:v>
                </c:pt>
                <c:pt idx="1">
                  <c:v>Cycling incidents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20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2-4E8A-A2B7-5A78B569E26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502811664"/>
        <c:axId val="502808384"/>
      </c:barChart>
      <c:catAx>
        <c:axId val="502811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808384"/>
        <c:crosses val="autoZero"/>
        <c:auto val="1"/>
        <c:lblAlgn val="ctr"/>
        <c:lblOffset val="100"/>
        <c:noMultiLvlLbl val="0"/>
      </c:catAx>
      <c:valAx>
        <c:axId val="5028083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502811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Unable or unwilling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E-bikes</c:v>
                </c:pt>
                <c:pt idx="1">
                  <c:v>Conventional bikes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3D-4751-A6E6-BE4A39928E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Able &amp; willing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E-bikes</c:v>
                </c:pt>
                <c:pt idx="1">
                  <c:v>Conventional bikes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60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3D-4751-A6E6-BE4A39928E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Avid users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E-bikes</c:v>
                </c:pt>
                <c:pt idx="1">
                  <c:v>Conventional bikes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3D-4751-A6E6-BE4A39928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73024264"/>
        <c:axId val="473029512"/>
      </c:barChart>
      <c:catAx>
        <c:axId val="473024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029512"/>
        <c:crosses val="autoZero"/>
        <c:auto val="1"/>
        <c:lblAlgn val="ctr"/>
        <c:lblOffset val="100"/>
        <c:noMultiLvlLbl val="0"/>
      </c:catAx>
      <c:valAx>
        <c:axId val="4730295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7302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7298447069116363"/>
          <c:y val="0.42143120126420713"/>
          <c:w val="0.82701552930883626"/>
          <c:h val="7.2681096700804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Walk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Main commute mode (Canada)</c:v>
                </c:pt>
                <c:pt idx="1">
                  <c:v>Main commute mode (Vancouver)</c:v>
                </c:pt>
                <c:pt idx="2">
                  <c:v>All trips (Vancouver)</c:v>
                </c:pt>
                <c:pt idx="3">
                  <c:v>In the past year (Canada)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0.05</c:v>
                </c:pt>
                <c:pt idx="1">
                  <c:v>0.14000000000000001</c:v>
                </c:pt>
                <c:pt idx="2">
                  <c:v>0.27</c:v>
                </c:pt>
                <c:pt idx="3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7F-49B8-8FE3-3D61C2971D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Bike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Main commute mode (Canada)</c:v>
                </c:pt>
                <c:pt idx="1">
                  <c:v>Main commute mode (Vancouver)</c:v>
                </c:pt>
                <c:pt idx="2">
                  <c:v>All trips (Vancouver)</c:v>
                </c:pt>
                <c:pt idx="3">
                  <c:v>In the past year (Canada)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0.02</c:v>
                </c:pt>
                <c:pt idx="1">
                  <c:v>0.06</c:v>
                </c:pt>
                <c:pt idx="2">
                  <c:v>0.09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7F-49B8-8FE3-3D61C2971D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96008016"/>
        <c:axId val="392925096"/>
      </c:barChart>
      <c:catAx>
        <c:axId val="39600801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925096"/>
        <c:crosses val="autoZero"/>
        <c:auto val="1"/>
        <c:lblAlgn val="ctr"/>
        <c:lblOffset val="100"/>
        <c:noMultiLvlLbl val="0"/>
      </c:catAx>
      <c:valAx>
        <c:axId val="39292509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008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9AC4B-4879-4766-A23A-F1CA66AA0833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82E4C61-0836-4347-B1D3-CF78F556588E}">
      <dgm:prSet phldrT="[Text]"/>
      <dgm:spPr/>
      <dgm:t>
        <a:bodyPr/>
        <a:lstStyle/>
        <a:p>
          <a:r>
            <a:rPr lang="en-US" dirty="0" smtClean="0"/>
            <a:t>Factor</a:t>
          </a:r>
          <a:endParaRPr lang="en-US" dirty="0"/>
        </a:p>
      </dgm:t>
    </dgm:pt>
    <dgm:pt modelId="{C0B81D0D-E839-4C67-9E7D-292673D278BA}" type="parTrans" cxnId="{773289D4-B857-4F76-B05A-D1214652900C}">
      <dgm:prSet/>
      <dgm:spPr/>
      <dgm:t>
        <a:bodyPr/>
        <a:lstStyle/>
        <a:p>
          <a:endParaRPr lang="en-US"/>
        </a:p>
      </dgm:t>
    </dgm:pt>
    <dgm:pt modelId="{2E515633-4698-4A1B-9EF2-0BE3ED611E05}" type="sibTrans" cxnId="{773289D4-B857-4F76-B05A-D1214652900C}">
      <dgm:prSet/>
      <dgm:spPr/>
      <dgm:t>
        <a:bodyPr/>
        <a:lstStyle/>
        <a:p>
          <a:endParaRPr lang="en-US"/>
        </a:p>
      </dgm:t>
    </dgm:pt>
    <dgm:pt modelId="{855A241C-1329-423A-A14F-16008B2037F2}">
      <dgm:prSet phldrT="[Text]"/>
      <dgm:spPr/>
      <dgm:t>
        <a:bodyPr/>
        <a:lstStyle/>
        <a:p>
          <a:r>
            <a:rPr lang="en-US" dirty="0" smtClean="0"/>
            <a:t>Safe &amp; comfortable facilities</a:t>
          </a:r>
          <a:endParaRPr lang="en-US" dirty="0"/>
        </a:p>
      </dgm:t>
    </dgm:pt>
    <dgm:pt modelId="{E16A34DF-9499-4A6E-A89A-F1F99111AC85}" type="parTrans" cxnId="{7B03F5A2-E028-4FF2-BC79-B09B2EB56C15}">
      <dgm:prSet/>
      <dgm:spPr/>
      <dgm:t>
        <a:bodyPr/>
        <a:lstStyle/>
        <a:p>
          <a:endParaRPr lang="en-US"/>
        </a:p>
      </dgm:t>
    </dgm:pt>
    <dgm:pt modelId="{42264C17-AC4E-4E3F-B464-706279BBF079}" type="sibTrans" cxnId="{7B03F5A2-E028-4FF2-BC79-B09B2EB56C15}">
      <dgm:prSet/>
      <dgm:spPr/>
      <dgm:t>
        <a:bodyPr/>
        <a:lstStyle/>
        <a:p>
          <a:endParaRPr lang="en-US"/>
        </a:p>
      </dgm:t>
    </dgm:pt>
    <dgm:pt modelId="{2A37B716-EF05-495B-8C20-E361785697A9}">
      <dgm:prSet phldrT="[Text]"/>
      <dgm:spPr/>
      <dgm:t>
        <a:bodyPr/>
        <a:lstStyle/>
        <a:p>
          <a:r>
            <a:rPr lang="en-US" dirty="0" smtClean="0"/>
            <a:t>Preference variation</a:t>
          </a:r>
          <a:endParaRPr lang="en-US" dirty="0"/>
        </a:p>
      </dgm:t>
    </dgm:pt>
    <dgm:pt modelId="{80D37871-47D1-437F-BF1F-8E477831C24E}" type="parTrans" cxnId="{A3DC00F8-39F9-4FE0-AB57-505BBA54D573}">
      <dgm:prSet/>
      <dgm:spPr/>
      <dgm:t>
        <a:bodyPr/>
        <a:lstStyle/>
        <a:p>
          <a:endParaRPr lang="en-US"/>
        </a:p>
      </dgm:t>
    </dgm:pt>
    <dgm:pt modelId="{EB92B651-C45E-4384-88FA-59BF076AA57E}" type="sibTrans" cxnId="{A3DC00F8-39F9-4FE0-AB57-505BBA54D573}">
      <dgm:prSet/>
      <dgm:spPr/>
      <dgm:t>
        <a:bodyPr/>
        <a:lstStyle/>
        <a:p>
          <a:endParaRPr lang="en-US"/>
        </a:p>
      </dgm:t>
    </dgm:pt>
    <dgm:pt modelId="{539B5FCF-099A-45EC-9366-66A3944CFCBD}">
      <dgm:prSet phldrT="[Text]"/>
      <dgm:spPr/>
      <dgm:t>
        <a:bodyPr/>
        <a:lstStyle/>
        <a:p>
          <a:r>
            <a:rPr lang="en-US" dirty="0" smtClean="0"/>
            <a:t>Distance/time</a:t>
          </a:r>
          <a:endParaRPr lang="en-US" dirty="0"/>
        </a:p>
      </dgm:t>
    </dgm:pt>
    <dgm:pt modelId="{FCB7FCD1-864D-4CE1-8A12-77E5E26FB1EF}" type="parTrans" cxnId="{46EC94E1-CFD5-415E-BD25-9FA7E94D3CF5}">
      <dgm:prSet/>
      <dgm:spPr/>
      <dgm:t>
        <a:bodyPr/>
        <a:lstStyle/>
        <a:p>
          <a:endParaRPr lang="en-US"/>
        </a:p>
      </dgm:t>
    </dgm:pt>
    <dgm:pt modelId="{9FEDE001-CB6A-4690-8737-48731D93DCEF}" type="sibTrans" cxnId="{46EC94E1-CFD5-415E-BD25-9FA7E94D3CF5}">
      <dgm:prSet/>
      <dgm:spPr/>
      <dgm:t>
        <a:bodyPr/>
        <a:lstStyle/>
        <a:p>
          <a:endParaRPr lang="en-US"/>
        </a:p>
      </dgm:t>
    </dgm:pt>
    <dgm:pt modelId="{B0FE5BE4-0CBE-4566-A184-5A2A04C3558A}">
      <dgm:prSet/>
      <dgm:spPr/>
      <dgm:t>
        <a:bodyPr/>
        <a:lstStyle/>
        <a:p>
          <a:r>
            <a:rPr lang="en-US" smtClean="0"/>
            <a:t>Weather</a:t>
          </a:r>
          <a:endParaRPr lang="en-US" dirty="0" smtClean="0"/>
        </a:p>
      </dgm:t>
    </dgm:pt>
    <dgm:pt modelId="{65EC9D94-D0F9-4648-9C88-CF443131636E}" type="parTrans" cxnId="{5F7C9A43-1727-44DC-81B3-8FDF08D6B65F}">
      <dgm:prSet/>
      <dgm:spPr/>
      <dgm:t>
        <a:bodyPr/>
        <a:lstStyle/>
        <a:p>
          <a:endParaRPr lang="en-US"/>
        </a:p>
      </dgm:t>
    </dgm:pt>
    <dgm:pt modelId="{42C328DB-6591-44E6-9643-A3D3095FFC50}" type="sibTrans" cxnId="{5F7C9A43-1727-44DC-81B3-8FDF08D6B65F}">
      <dgm:prSet/>
      <dgm:spPr/>
      <dgm:t>
        <a:bodyPr/>
        <a:lstStyle/>
        <a:p>
          <a:endParaRPr lang="en-US"/>
        </a:p>
      </dgm:t>
    </dgm:pt>
    <dgm:pt modelId="{8E1DC84F-F323-42DC-89C1-B1886D0E3E36}">
      <dgm:prSet/>
      <dgm:spPr/>
      <dgm:t>
        <a:bodyPr/>
        <a:lstStyle/>
        <a:p>
          <a:r>
            <a:rPr lang="en-US" dirty="0" smtClean="0"/>
            <a:t>Effort, perspiration</a:t>
          </a:r>
        </a:p>
      </dgm:t>
    </dgm:pt>
    <dgm:pt modelId="{374857F3-08E2-4C39-9C98-676811548562}" type="parTrans" cxnId="{5BA4C283-DC71-4328-A164-FA8B080C4F94}">
      <dgm:prSet/>
      <dgm:spPr/>
      <dgm:t>
        <a:bodyPr/>
        <a:lstStyle/>
        <a:p>
          <a:endParaRPr lang="en-US"/>
        </a:p>
      </dgm:t>
    </dgm:pt>
    <dgm:pt modelId="{522017CE-65E2-4837-BA47-F3E8C14B3924}" type="sibTrans" cxnId="{5BA4C283-DC71-4328-A164-FA8B080C4F94}">
      <dgm:prSet/>
      <dgm:spPr/>
      <dgm:t>
        <a:bodyPr/>
        <a:lstStyle/>
        <a:p>
          <a:endParaRPr lang="en-US"/>
        </a:p>
      </dgm:t>
    </dgm:pt>
    <dgm:pt modelId="{FAA3B162-DB3D-413C-9962-91398F042A92}">
      <dgm:prSet/>
      <dgm:spPr/>
      <dgm:t>
        <a:bodyPr/>
        <a:lstStyle/>
        <a:p>
          <a:r>
            <a:rPr lang="en-US" dirty="0" smtClean="0"/>
            <a:t>Cargo, equipment, parking </a:t>
          </a:r>
        </a:p>
      </dgm:t>
    </dgm:pt>
    <dgm:pt modelId="{04B5B744-33F7-4807-BF46-C739F1A6A000}" type="parTrans" cxnId="{57B76E7C-D9D8-4517-B86E-0B9C757B3563}">
      <dgm:prSet/>
      <dgm:spPr/>
      <dgm:t>
        <a:bodyPr/>
        <a:lstStyle/>
        <a:p>
          <a:endParaRPr lang="en-US"/>
        </a:p>
      </dgm:t>
    </dgm:pt>
    <dgm:pt modelId="{BDB92B81-C803-414E-AC86-4AC889BA0EEB}" type="sibTrans" cxnId="{57B76E7C-D9D8-4517-B86E-0B9C757B3563}">
      <dgm:prSet/>
      <dgm:spPr/>
      <dgm:t>
        <a:bodyPr/>
        <a:lstStyle/>
        <a:p>
          <a:endParaRPr lang="en-US"/>
        </a:p>
      </dgm:t>
    </dgm:pt>
    <dgm:pt modelId="{FBF468AA-6628-4253-A05E-2D88829A6183}">
      <dgm:prSet phldrT="[Text]"/>
      <dgm:spPr/>
      <dgm:t>
        <a:bodyPr/>
        <a:lstStyle/>
        <a:p>
          <a:r>
            <a:rPr lang="en-US" dirty="0" smtClean="0"/>
            <a:t>Exposure variation</a:t>
          </a:r>
          <a:endParaRPr lang="en-US" dirty="0"/>
        </a:p>
      </dgm:t>
    </dgm:pt>
    <dgm:pt modelId="{C6B8FF50-770C-411D-8B3B-AFEE6F9DCC97}" type="parTrans" cxnId="{3774CEC4-E76C-4A19-8EE8-2ABC3CE79774}">
      <dgm:prSet/>
      <dgm:spPr/>
      <dgm:t>
        <a:bodyPr/>
        <a:lstStyle/>
        <a:p>
          <a:endParaRPr lang="en-US"/>
        </a:p>
      </dgm:t>
    </dgm:pt>
    <dgm:pt modelId="{B773E069-CC1D-463B-9CD3-33275963A77E}" type="sibTrans" cxnId="{3774CEC4-E76C-4A19-8EE8-2ABC3CE79774}">
      <dgm:prSet/>
      <dgm:spPr/>
      <dgm:t>
        <a:bodyPr/>
        <a:lstStyle/>
        <a:p>
          <a:endParaRPr lang="en-US"/>
        </a:p>
      </dgm:t>
    </dgm:pt>
    <dgm:pt modelId="{ED726D79-4D92-4DEC-A18C-CC0F1F64D711}">
      <dgm:prSet phldrT="[Text]"/>
      <dgm:spPr/>
      <dgm:t>
        <a:bodyPr/>
        <a:lstStyle/>
        <a:p>
          <a:r>
            <a:rPr lang="en-US" dirty="0" smtClean="0"/>
            <a:t>Age</a:t>
          </a:r>
          <a:endParaRPr lang="en-US" dirty="0"/>
        </a:p>
      </dgm:t>
    </dgm:pt>
    <dgm:pt modelId="{7E947E0B-5B70-40F0-A665-0B1548D841AB}" type="parTrans" cxnId="{E7D5A791-212B-4BFB-866B-37A53518CFAC}">
      <dgm:prSet/>
      <dgm:spPr/>
      <dgm:t>
        <a:bodyPr/>
        <a:lstStyle/>
        <a:p>
          <a:endParaRPr lang="en-US"/>
        </a:p>
      </dgm:t>
    </dgm:pt>
    <dgm:pt modelId="{E584D054-5BCC-40F3-B968-2EBA8913A1DD}" type="sibTrans" cxnId="{E7D5A791-212B-4BFB-866B-37A53518CFAC}">
      <dgm:prSet/>
      <dgm:spPr/>
      <dgm:t>
        <a:bodyPr/>
        <a:lstStyle/>
        <a:p>
          <a:endParaRPr lang="en-US"/>
        </a:p>
      </dgm:t>
    </dgm:pt>
    <dgm:pt modelId="{2A63B5CA-8525-426D-AD73-A3A1B84E4B18}">
      <dgm:prSet phldrT="[Text]"/>
      <dgm:spPr/>
      <dgm:t>
        <a:bodyPr/>
        <a:lstStyle/>
        <a:p>
          <a:r>
            <a:rPr lang="en-US" dirty="0" smtClean="0"/>
            <a:t>Experience</a:t>
          </a:r>
          <a:endParaRPr lang="en-US" dirty="0"/>
        </a:p>
      </dgm:t>
    </dgm:pt>
    <dgm:pt modelId="{C69DAC9A-1B34-4213-9366-4661FCFC552A}" type="parTrans" cxnId="{B141D48D-272E-44E4-82A5-C5B4A7A0E521}">
      <dgm:prSet/>
      <dgm:spPr/>
      <dgm:t>
        <a:bodyPr/>
        <a:lstStyle/>
        <a:p>
          <a:endParaRPr lang="en-US"/>
        </a:p>
      </dgm:t>
    </dgm:pt>
    <dgm:pt modelId="{458D1BD3-E300-4EB6-A904-B281717BCDD1}" type="sibTrans" cxnId="{B141D48D-272E-44E4-82A5-C5B4A7A0E521}">
      <dgm:prSet/>
      <dgm:spPr/>
      <dgm:t>
        <a:bodyPr/>
        <a:lstStyle/>
        <a:p>
          <a:endParaRPr lang="en-US"/>
        </a:p>
      </dgm:t>
    </dgm:pt>
    <dgm:pt modelId="{20C9AEB2-C289-46FC-9473-CFC62B6A4837}">
      <dgm:prSet phldrT="[Text]"/>
      <dgm:spPr/>
      <dgm:t>
        <a:bodyPr/>
        <a:lstStyle/>
        <a:p>
          <a:r>
            <a:rPr lang="en-US" dirty="0" smtClean="0"/>
            <a:t>Income/wealth</a:t>
          </a:r>
          <a:endParaRPr lang="en-US" dirty="0"/>
        </a:p>
      </dgm:t>
    </dgm:pt>
    <dgm:pt modelId="{4F77622F-A3E4-4103-B2CB-EE05CB7EB429}" type="sibTrans" cxnId="{EE429A21-A899-4CEF-B45D-169232C05CF5}">
      <dgm:prSet/>
      <dgm:spPr/>
      <dgm:t>
        <a:bodyPr/>
        <a:lstStyle/>
        <a:p>
          <a:endParaRPr lang="en-US"/>
        </a:p>
      </dgm:t>
    </dgm:pt>
    <dgm:pt modelId="{8FAE5655-6C5E-4283-BDBD-6D9440D5745F}" type="parTrans" cxnId="{EE429A21-A899-4CEF-B45D-169232C05CF5}">
      <dgm:prSet/>
      <dgm:spPr/>
      <dgm:t>
        <a:bodyPr/>
        <a:lstStyle/>
        <a:p>
          <a:endParaRPr lang="en-US"/>
        </a:p>
      </dgm:t>
    </dgm:pt>
    <dgm:pt modelId="{1EE6ED09-9D1F-46DD-954D-DE3D96CC1602}">
      <dgm:prSet phldrT="[Text]"/>
      <dgm:spPr/>
      <dgm:t>
        <a:bodyPr/>
        <a:lstStyle/>
        <a:p>
          <a:r>
            <a:rPr lang="en-US" dirty="0" smtClean="0"/>
            <a:t>Race/ethnicity</a:t>
          </a:r>
          <a:endParaRPr lang="en-US" dirty="0"/>
        </a:p>
      </dgm:t>
    </dgm:pt>
    <dgm:pt modelId="{8B281BD2-C62B-48D3-ADDA-0FD2ED9CC3FA}" type="parTrans" cxnId="{FA61CD6B-AEB7-4374-84DA-B7C563834A59}">
      <dgm:prSet/>
      <dgm:spPr/>
      <dgm:t>
        <a:bodyPr/>
        <a:lstStyle/>
        <a:p>
          <a:endParaRPr lang="en-US"/>
        </a:p>
      </dgm:t>
    </dgm:pt>
    <dgm:pt modelId="{C4FA89FA-91E3-4A97-8A4E-5D76FE04363D}" type="sibTrans" cxnId="{FA61CD6B-AEB7-4374-84DA-B7C563834A59}">
      <dgm:prSet/>
      <dgm:spPr/>
      <dgm:t>
        <a:bodyPr/>
        <a:lstStyle/>
        <a:p>
          <a:endParaRPr lang="en-US"/>
        </a:p>
      </dgm:t>
    </dgm:pt>
    <dgm:pt modelId="{3DA27EA8-FF67-4495-B5EF-CD70B26FB64A}">
      <dgm:prSet phldrT="[Text]"/>
      <dgm:spPr/>
      <dgm:t>
        <a:bodyPr/>
        <a:lstStyle/>
        <a:p>
          <a:r>
            <a:rPr lang="en-US" dirty="0" smtClean="0"/>
            <a:t>HH composition/roles</a:t>
          </a:r>
          <a:endParaRPr lang="en-US" dirty="0"/>
        </a:p>
      </dgm:t>
    </dgm:pt>
    <dgm:pt modelId="{26733FFF-CCF0-4E59-8661-375453A37455}" type="parTrans" cxnId="{35EE8FF9-141B-40F1-9760-79FB7DE04FA2}">
      <dgm:prSet/>
      <dgm:spPr/>
      <dgm:t>
        <a:bodyPr/>
        <a:lstStyle/>
        <a:p>
          <a:endParaRPr lang="en-US"/>
        </a:p>
      </dgm:t>
    </dgm:pt>
    <dgm:pt modelId="{812EEDC1-94AC-441C-9021-006255C8D683}" type="sibTrans" cxnId="{35EE8FF9-141B-40F1-9760-79FB7DE04FA2}">
      <dgm:prSet/>
      <dgm:spPr/>
      <dgm:t>
        <a:bodyPr/>
        <a:lstStyle/>
        <a:p>
          <a:endParaRPr lang="en-US"/>
        </a:p>
      </dgm:t>
    </dgm:pt>
    <dgm:pt modelId="{F670C48E-EE2F-4156-A524-0CC1787EA64F}">
      <dgm:prSet phldrT="[Text]"/>
      <dgm:spPr/>
      <dgm:t>
        <a:bodyPr/>
        <a:lstStyle/>
        <a:p>
          <a:r>
            <a:rPr lang="en-US" dirty="0" smtClean="0"/>
            <a:t>Urban/rural, Region</a:t>
          </a:r>
          <a:endParaRPr lang="en-US" dirty="0"/>
        </a:p>
      </dgm:t>
    </dgm:pt>
    <dgm:pt modelId="{1A6A120D-896B-45AA-98EE-10FA31285FDD}" type="parTrans" cxnId="{C3D026B1-13BD-4D29-8BC3-D6D246EF9707}">
      <dgm:prSet/>
      <dgm:spPr/>
      <dgm:t>
        <a:bodyPr/>
        <a:lstStyle/>
        <a:p>
          <a:endParaRPr lang="en-US"/>
        </a:p>
      </dgm:t>
    </dgm:pt>
    <dgm:pt modelId="{6A09710D-CB66-43EC-BF66-85DBE379CA39}" type="sibTrans" cxnId="{C3D026B1-13BD-4D29-8BC3-D6D246EF9707}">
      <dgm:prSet/>
      <dgm:spPr/>
      <dgm:t>
        <a:bodyPr/>
        <a:lstStyle/>
        <a:p>
          <a:endParaRPr lang="en-US"/>
        </a:p>
      </dgm:t>
    </dgm:pt>
    <dgm:pt modelId="{BF012A0B-2102-432E-9BB1-1FFCF5DE023F}">
      <dgm:prSet phldrT="[Text]"/>
      <dgm:spPr/>
      <dgm:t>
        <a:bodyPr/>
        <a:lstStyle/>
        <a:p>
          <a:r>
            <a:rPr lang="en-US" dirty="0" smtClean="0"/>
            <a:t>Gender</a:t>
          </a:r>
          <a:endParaRPr lang="en-US" dirty="0"/>
        </a:p>
      </dgm:t>
    </dgm:pt>
    <dgm:pt modelId="{D8590128-B02A-433C-8FAB-3829BB158EAE}" type="parTrans" cxnId="{4A080F7F-F37A-482F-A37C-D39F6CC4FE6B}">
      <dgm:prSet/>
      <dgm:spPr/>
      <dgm:t>
        <a:bodyPr/>
        <a:lstStyle/>
        <a:p>
          <a:endParaRPr lang="en-US"/>
        </a:p>
      </dgm:t>
    </dgm:pt>
    <dgm:pt modelId="{53082F0C-A223-4D75-B158-A10B93AA4303}" type="sibTrans" cxnId="{4A080F7F-F37A-482F-A37C-D39F6CC4FE6B}">
      <dgm:prSet/>
      <dgm:spPr/>
      <dgm:t>
        <a:bodyPr/>
        <a:lstStyle/>
        <a:p>
          <a:endParaRPr lang="en-US"/>
        </a:p>
      </dgm:t>
    </dgm:pt>
    <dgm:pt modelId="{38369AF8-9D6C-4F34-A1AF-918D7A23D7D8}">
      <dgm:prSet phldrT="[Text]"/>
      <dgm:spPr/>
      <dgm:t>
        <a:bodyPr/>
        <a:lstStyle/>
        <a:p>
          <a:r>
            <a:rPr lang="en-US" dirty="0" smtClean="0"/>
            <a:t>Gender</a:t>
          </a:r>
          <a:endParaRPr lang="en-US" dirty="0"/>
        </a:p>
      </dgm:t>
    </dgm:pt>
    <dgm:pt modelId="{D6B16948-668E-4C57-9F17-5D99394A267D}" type="parTrans" cxnId="{DE0C8974-6B2F-4E9C-AA6B-C6FD4B7664C5}">
      <dgm:prSet/>
      <dgm:spPr/>
      <dgm:t>
        <a:bodyPr/>
        <a:lstStyle/>
        <a:p>
          <a:endParaRPr lang="en-US"/>
        </a:p>
      </dgm:t>
    </dgm:pt>
    <dgm:pt modelId="{C1611938-03A5-4BA6-9E6E-86266234BEFC}" type="sibTrans" cxnId="{DE0C8974-6B2F-4E9C-AA6B-C6FD4B7664C5}">
      <dgm:prSet/>
      <dgm:spPr/>
      <dgm:t>
        <a:bodyPr/>
        <a:lstStyle/>
        <a:p>
          <a:endParaRPr lang="en-US"/>
        </a:p>
      </dgm:t>
    </dgm:pt>
    <dgm:pt modelId="{9074465A-392A-45C5-86E4-57306BE0CC7E}">
      <dgm:prSet phldrT="[Text]"/>
      <dgm:spPr/>
      <dgm:t>
        <a:bodyPr/>
        <a:lstStyle/>
        <a:p>
          <a:r>
            <a:rPr lang="en-US" dirty="0" smtClean="0"/>
            <a:t>Risk aversion</a:t>
          </a:r>
          <a:endParaRPr lang="en-US" dirty="0"/>
        </a:p>
      </dgm:t>
    </dgm:pt>
    <dgm:pt modelId="{434E2606-F877-4A8E-A2D6-347229648349}" type="parTrans" cxnId="{120E785C-912E-42FA-93B2-F16392C93ABB}">
      <dgm:prSet/>
      <dgm:spPr/>
      <dgm:t>
        <a:bodyPr/>
        <a:lstStyle/>
        <a:p>
          <a:endParaRPr lang="en-US"/>
        </a:p>
      </dgm:t>
    </dgm:pt>
    <dgm:pt modelId="{C76B5BAD-82AA-4D12-BB07-BFF7E7EC9D78}" type="sibTrans" cxnId="{120E785C-912E-42FA-93B2-F16392C93ABB}">
      <dgm:prSet/>
      <dgm:spPr/>
      <dgm:t>
        <a:bodyPr/>
        <a:lstStyle/>
        <a:p>
          <a:endParaRPr lang="en-US"/>
        </a:p>
      </dgm:t>
    </dgm:pt>
    <dgm:pt modelId="{1F7101B7-3152-4008-A158-78DEFFCFE16F}">
      <dgm:prSet phldrT="[Text]"/>
      <dgm:spPr/>
      <dgm:t>
        <a:bodyPr/>
        <a:lstStyle/>
        <a:p>
          <a:r>
            <a:rPr lang="en-US" dirty="0" smtClean="0"/>
            <a:t>Physical condition/capacity</a:t>
          </a:r>
          <a:endParaRPr lang="en-US" dirty="0"/>
        </a:p>
      </dgm:t>
    </dgm:pt>
    <dgm:pt modelId="{A1B1C78F-4A94-4D60-AEB2-7451F809C32E}" type="parTrans" cxnId="{55CF9F02-2FAD-4E04-BF54-7225721971DE}">
      <dgm:prSet/>
      <dgm:spPr/>
      <dgm:t>
        <a:bodyPr/>
        <a:lstStyle/>
        <a:p>
          <a:endParaRPr lang="en-US"/>
        </a:p>
      </dgm:t>
    </dgm:pt>
    <dgm:pt modelId="{07215974-C6ED-4C7D-9F0C-0E7AD44C6BA3}" type="sibTrans" cxnId="{55CF9F02-2FAD-4E04-BF54-7225721971DE}">
      <dgm:prSet/>
      <dgm:spPr/>
      <dgm:t>
        <a:bodyPr/>
        <a:lstStyle/>
        <a:p>
          <a:endParaRPr lang="en-US"/>
        </a:p>
      </dgm:t>
    </dgm:pt>
    <dgm:pt modelId="{25777FB8-ADA8-425D-B655-03E002C11B47}" type="pres">
      <dgm:prSet presAssocID="{30D9AC4B-4879-4766-A23A-F1CA66AA083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2C647D-A0AF-4A91-AC90-28F13006A329}" type="pres">
      <dgm:prSet presAssocID="{182E4C61-0836-4347-B1D3-CF78F556588E}" presName="compNode" presStyleCnt="0"/>
      <dgm:spPr/>
    </dgm:pt>
    <dgm:pt modelId="{86D66B51-1009-4076-AB4E-DAC503295058}" type="pres">
      <dgm:prSet presAssocID="{182E4C61-0836-4347-B1D3-CF78F556588E}" presName="aNode" presStyleLbl="bgShp" presStyleIdx="0" presStyleCnt="3"/>
      <dgm:spPr/>
      <dgm:t>
        <a:bodyPr/>
        <a:lstStyle/>
        <a:p>
          <a:endParaRPr lang="en-US"/>
        </a:p>
      </dgm:t>
    </dgm:pt>
    <dgm:pt modelId="{65A8E227-452B-4E8C-A446-DE82FF6081CF}" type="pres">
      <dgm:prSet presAssocID="{182E4C61-0836-4347-B1D3-CF78F556588E}" presName="textNode" presStyleLbl="bgShp" presStyleIdx="0" presStyleCnt="3"/>
      <dgm:spPr/>
      <dgm:t>
        <a:bodyPr/>
        <a:lstStyle/>
        <a:p>
          <a:endParaRPr lang="en-US"/>
        </a:p>
      </dgm:t>
    </dgm:pt>
    <dgm:pt modelId="{DC37D94E-8760-4618-80A8-679EC02D223C}" type="pres">
      <dgm:prSet presAssocID="{182E4C61-0836-4347-B1D3-CF78F556588E}" presName="compChildNode" presStyleCnt="0"/>
      <dgm:spPr/>
    </dgm:pt>
    <dgm:pt modelId="{D2BAE49F-FE48-48D0-ACF4-1F51A4C54613}" type="pres">
      <dgm:prSet presAssocID="{182E4C61-0836-4347-B1D3-CF78F556588E}" presName="theInnerList" presStyleCnt="0"/>
      <dgm:spPr/>
    </dgm:pt>
    <dgm:pt modelId="{6C088AEC-6BF2-4D09-AF01-ED917EB7A5EB}" type="pres">
      <dgm:prSet presAssocID="{855A241C-1329-423A-A14F-16008B2037F2}" presName="child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1DB46A-BBDF-4241-83A2-8FA5A38F0F7A}" type="pres">
      <dgm:prSet presAssocID="{855A241C-1329-423A-A14F-16008B2037F2}" presName="aSpace2" presStyleCnt="0"/>
      <dgm:spPr/>
    </dgm:pt>
    <dgm:pt modelId="{FA2546D4-C8EF-42CE-9920-CEEA5DC3B621}" type="pres">
      <dgm:prSet presAssocID="{539B5FCF-099A-45EC-9366-66A3944CFCBD}" presName="child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78B00-1B30-48F9-A30A-0C9E8096B23D}" type="pres">
      <dgm:prSet presAssocID="{539B5FCF-099A-45EC-9366-66A3944CFCBD}" presName="aSpace2" presStyleCnt="0"/>
      <dgm:spPr/>
    </dgm:pt>
    <dgm:pt modelId="{280D1C36-A7CD-4C89-80E3-4E3C564ED4DF}" type="pres">
      <dgm:prSet presAssocID="{B0FE5BE4-0CBE-4566-A184-5A2A04C3558A}" presName="child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DBDA0-3EB5-4E47-B75A-F04C07EC2177}" type="pres">
      <dgm:prSet presAssocID="{B0FE5BE4-0CBE-4566-A184-5A2A04C3558A}" presName="aSpace2" presStyleCnt="0"/>
      <dgm:spPr/>
    </dgm:pt>
    <dgm:pt modelId="{11FC3954-768A-431E-9538-B01DC5C95732}" type="pres">
      <dgm:prSet presAssocID="{8E1DC84F-F323-42DC-89C1-B1886D0E3E36}" presName="child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444AD-8179-4C6F-B63A-BE1FD6725621}" type="pres">
      <dgm:prSet presAssocID="{8E1DC84F-F323-42DC-89C1-B1886D0E3E36}" presName="aSpace2" presStyleCnt="0"/>
      <dgm:spPr/>
    </dgm:pt>
    <dgm:pt modelId="{48C3817D-6A0A-45F8-8B8D-19649498A9EE}" type="pres">
      <dgm:prSet presAssocID="{FAA3B162-DB3D-413C-9962-91398F042A92}" presName="child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62CA6-EAF6-40C5-BD53-D2F9D1EF368F}" type="pres">
      <dgm:prSet presAssocID="{182E4C61-0836-4347-B1D3-CF78F556588E}" presName="aSpace" presStyleCnt="0"/>
      <dgm:spPr/>
    </dgm:pt>
    <dgm:pt modelId="{7EE56103-73EB-4103-90AA-B591E94C7A47}" type="pres">
      <dgm:prSet presAssocID="{2A37B716-EF05-495B-8C20-E361785697A9}" presName="compNode" presStyleCnt="0"/>
      <dgm:spPr/>
    </dgm:pt>
    <dgm:pt modelId="{F8FD1A73-E5FE-45D0-B4DA-684CDAD36DBC}" type="pres">
      <dgm:prSet presAssocID="{2A37B716-EF05-495B-8C20-E361785697A9}" presName="aNode" presStyleLbl="bgShp" presStyleIdx="1" presStyleCnt="3"/>
      <dgm:spPr/>
      <dgm:t>
        <a:bodyPr/>
        <a:lstStyle/>
        <a:p>
          <a:endParaRPr lang="en-US"/>
        </a:p>
      </dgm:t>
    </dgm:pt>
    <dgm:pt modelId="{BC8BFC8F-5182-45F2-AF7D-8CC806C94B4E}" type="pres">
      <dgm:prSet presAssocID="{2A37B716-EF05-495B-8C20-E361785697A9}" presName="textNode" presStyleLbl="bgShp" presStyleIdx="1" presStyleCnt="3"/>
      <dgm:spPr/>
      <dgm:t>
        <a:bodyPr/>
        <a:lstStyle/>
        <a:p>
          <a:endParaRPr lang="en-US"/>
        </a:p>
      </dgm:t>
    </dgm:pt>
    <dgm:pt modelId="{D1C3A4FF-6883-4437-AACD-E6FDF2CB0538}" type="pres">
      <dgm:prSet presAssocID="{2A37B716-EF05-495B-8C20-E361785697A9}" presName="compChildNode" presStyleCnt="0"/>
      <dgm:spPr/>
    </dgm:pt>
    <dgm:pt modelId="{FD2C6067-C81B-4504-9F43-C6394D0CFADB}" type="pres">
      <dgm:prSet presAssocID="{2A37B716-EF05-495B-8C20-E361785697A9}" presName="theInnerList" presStyleCnt="0"/>
      <dgm:spPr/>
    </dgm:pt>
    <dgm:pt modelId="{50C3D868-663A-49B7-9B13-243B42BACDC2}" type="pres">
      <dgm:prSet presAssocID="{38369AF8-9D6C-4F34-A1AF-918D7A23D7D8}" presName="child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00C95-91B2-4747-B2F8-0A5B7A88FCD6}" type="pres">
      <dgm:prSet presAssocID="{38369AF8-9D6C-4F34-A1AF-918D7A23D7D8}" presName="aSpace2" presStyleCnt="0"/>
      <dgm:spPr/>
    </dgm:pt>
    <dgm:pt modelId="{35535C6A-3365-4E09-B9D0-C0284F3CFF70}" type="pres">
      <dgm:prSet presAssocID="{ED726D79-4D92-4DEC-A18C-CC0F1F64D711}" presName="child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3DCFA-D6D8-488E-B121-8CEB85A27788}" type="pres">
      <dgm:prSet presAssocID="{ED726D79-4D92-4DEC-A18C-CC0F1F64D711}" presName="aSpace2" presStyleCnt="0"/>
      <dgm:spPr/>
    </dgm:pt>
    <dgm:pt modelId="{959FA092-A0E4-45CD-85CB-D76A1652F6B8}" type="pres">
      <dgm:prSet presAssocID="{1F7101B7-3152-4008-A158-78DEFFCFE16F}" presName="child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5426A-67CD-4165-A183-0FFE24900D7E}" type="pres">
      <dgm:prSet presAssocID="{1F7101B7-3152-4008-A158-78DEFFCFE16F}" presName="aSpace2" presStyleCnt="0"/>
      <dgm:spPr/>
    </dgm:pt>
    <dgm:pt modelId="{471C80DD-A648-485F-92F7-44997A1670BA}" type="pres">
      <dgm:prSet presAssocID="{2A63B5CA-8525-426D-AD73-A3A1B84E4B18}" presName="child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83B7CD-593C-4725-8998-097729AE3C48}" type="pres">
      <dgm:prSet presAssocID="{2A63B5CA-8525-426D-AD73-A3A1B84E4B18}" presName="aSpace2" presStyleCnt="0"/>
      <dgm:spPr/>
    </dgm:pt>
    <dgm:pt modelId="{58DF2EBB-9D4E-4B99-B8B8-C952AE13C77F}" type="pres">
      <dgm:prSet presAssocID="{9074465A-392A-45C5-86E4-57306BE0CC7E}" presName="child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BDDFF-FA3D-4F3E-A4FD-C95401F7E7C7}" type="pres">
      <dgm:prSet presAssocID="{2A37B716-EF05-495B-8C20-E361785697A9}" presName="aSpace" presStyleCnt="0"/>
      <dgm:spPr/>
    </dgm:pt>
    <dgm:pt modelId="{0226EA65-C827-4F62-9203-5DB8FE7E1AAA}" type="pres">
      <dgm:prSet presAssocID="{FBF468AA-6628-4253-A05E-2D88829A6183}" presName="compNode" presStyleCnt="0"/>
      <dgm:spPr/>
    </dgm:pt>
    <dgm:pt modelId="{64D2A33C-0D4B-4E98-948D-B8BA50E94D7E}" type="pres">
      <dgm:prSet presAssocID="{FBF468AA-6628-4253-A05E-2D88829A6183}" presName="aNode" presStyleLbl="bgShp" presStyleIdx="2" presStyleCnt="3"/>
      <dgm:spPr/>
      <dgm:t>
        <a:bodyPr/>
        <a:lstStyle/>
        <a:p>
          <a:endParaRPr lang="en-US"/>
        </a:p>
      </dgm:t>
    </dgm:pt>
    <dgm:pt modelId="{B29A5C59-A34B-4459-8EE4-5D96BC7F5F40}" type="pres">
      <dgm:prSet presAssocID="{FBF468AA-6628-4253-A05E-2D88829A6183}" presName="textNode" presStyleLbl="bgShp" presStyleIdx="2" presStyleCnt="3"/>
      <dgm:spPr/>
      <dgm:t>
        <a:bodyPr/>
        <a:lstStyle/>
        <a:p>
          <a:endParaRPr lang="en-US"/>
        </a:p>
      </dgm:t>
    </dgm:pt>
    <dgm:pt modelId="{8145DFA5-C875-4E45-A857-B2320DA12805}" type="pres">
      <dgm:prSet presAssocID="{FBF468AA-6628-4253-A05E-2D88829A6183}" presName="compChildNode" presStyleCnt="0"/>
      <dgm:spPr/>
    </dgm:pt>
    <dgm:pt modelId="{D4800C69-5D51-435A-8D3C-1B8FDDE2C7D8}" type="pres">
      <dgm:prSet presAssocID="{FBF468AA-6628-4253-A05E-2D88829A6183}" presName="theInnerList" presStyleCnt="0"/>
      <dgm:spPr/>
    </dgm:pt>
    <dgm:pt modelId="{50F6512B-C49D-46EB-96CD-02B7155EBF4F}" type="pres">
      <dgm:prSet presAssocID="{20C9AEB2-C289-46FC-9473-CFC62B6A4837}" presName="child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01058-695F-4310-878B-9DA4861DB9F5}" type="pres">
      <dgm:prSet presAssocID="{20C9AEB2-C289-46FC-9473-CFC62B6A4837}" presName="aSpace2" presStyleCnt="0"/>
      <dgm:spPr/>
    </dgm:pt>
    <dgm:pt modelId="{02ED7A89-1B45-41D0-B62B-0EFB57C927D3}" type="pres">
      <dgm:prSet presAssocID="{1EE6ED09-9D1F-46DD-954D-DE3D96CC1602}" presName="child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009DE-2594-4361-B804-C60EF849EE1E}" type="pres">
      <dgm:prSet presAssocID="{1EE6ED09-9D1F-46DD-954D-DE3D96CC1602}" presName="aSpace2" presStyleCnt="0"/>
      <dgm:spPr/>
    </dgm:pt>
    <dgm:pt modelId="{56E1EA72-6CD8-447B-92B8-E347BDFC5C91}" type="pres">
      <dgm:prSet presAssocID="{BF012A0B-2102-432E-9BB1-1FFCF5DE023F}" presName="child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CDEA2-8193-4F18-9D00-5690702D10D5}" type="pres">
      <dgm:prSet presAssocID="{BF012A0B-2102-432E-9BB1-1FFCF5DE023F}" presName="aSpace2" presStyleCnt="0"/>
      <dgm:spPr/>
    </dgm:pt>
    <dgm:pt modelId="{07EBA369-EF33-4C35-B47A-538CA04376AD}" type="pres">
      <dgm:prSet presAssocID="{3DA27EA8-FF67-4495-B5EF-CD70B26FB64A}" presName="child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89448-40C3-4D32-9117-4DA5F7DC0C86}" type="pres">
      <dgm:prSet presAssocID="{3DA27EA8-FF67-4495-B5EF-CD70B26FB64A}" presName="aSpace2" presStyleCnt="0"/>
      <dgm:spPr/>
    </dgm:pt>
    <dgm:pt modelId="{45A9D8E1-5CB2-47C6-A0E2-A3D79115001E}" type="pres">
      <dgm:prSet presAssocID="{F670C48E-EE2F-4156-A524-0CC1787EA64F}" presName="child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01C9B3-14CC-485B-9C27-ECC851F7CB38}" type="presOf" srcId="{8E1DC84F-F323-42DC-89C1-B1886D0E3E36}" destId="{11FC3954-768A-431E-9538-B01DC5C95732}" srcOrd="0" destOrd="0" presId="urn:microsoft.com/office/officeart/2005/8/layout/lProcess2"/>
    <dgm:cxn modelId="{CA9A1F67-6225-4E72-85E7-B99F799133BF}" type="presOf" srcId="{182E4C61-0836-4347-B1D3-CF78F556588E}" destId="{86D66B51-1009-4076-AB4E-DAC503295058}" srcOrd="0" destOrd="0" presId="urn:microsoft.com/office/officeart/2005/8/layout/lProcess2"/>
    <dgm:cxn modelId="{57B76E7C-D9D8-4517-B86E-0B9C757B3563}" srcId="{182E4C61-0836-4347-B1D3-CF78F556588E}" destId="{FAA3B162-DB3D-413C-9962-91398F042A92}" srcOrd="4" destOrd="0" parTransId="{04B5B744-33F7-4807-BF46-C739F1A6A000}" sibTransId="{BDB92B81-C803-414E-AC86-4AC889BA0EEB}"/>
    <dgm:cxn modelId="{120E785C-912E-42FA-93B2-F16392C93ABB}" srcId="{2A37B716-EF05-495B-8C20-E361785697A9}" destId="{9074465A-392A-45C5-86E4-57306BE0CC7E}" srcOrd="4" destOrd="0" parTransId="{434E2606-F877-4A8E-A2D6-347229648349}" sibTransId="{C76B5BAD-82AA-4D12-BB07-BFF7E7EC9D78}"/>
    <dgm:cxn modelId="{C3824E14-B9EF-46A9-A021-01E8C2EB15CF}" type="presOf" srcId="{20C9AEB2-C289-46FC-9473-CFC62B6A4837}" destId="{50F6512B-C49D-46EB-96CD-02B7155EBF4F}" srcOrd="0" destOrd="0" presId="urn:microsoft.com/office/officeart/2005/8/layout/lProcess2"/>
    <dgm:cxn modelId="{46A261AC-3857-4B21-B862-C0CB6C0F22EB}" type="presOf" srcId="{9074465A-392A-45C5-86E4-57306BE0CC7E}" destId="{58DF2EBB-9D4E-4B99-B8B8-C952AE13C77F}" srcOrd="0" destOrd="0" presId="urn:microsoft.com/office/officeart/2005/8/layout/lProcess2"/>
    <dgm:cxn modelId="{130E5A1D-FBB2-402A-B599-69168E1E332D}" type="presOf" srcId="{FBF468AA-6628-4253-A05E-2D88829A6183}" destId="{B29A5C59-A34B-4459-8EE4-5D96BC7F5F40}" srcOrd="1" destOrd="0" presId="urn:microsoft.com/office/officeart/2005/8/layout/lProcess2"/>
    <dgm:cxn modelId="{61C75DE3-0199-4A9C-BD6E-9AEAF4EA8A1F}" type="presOf" srcId="{539B5FCF-099A-45EC-9366-66A3944CFCBD}" destId="{FA2546D4-C8EF-42CE-9920-CEEA5DC3B621}" srcOrd="0" destOrd="0" presId="urn:microsoft.com/office/officeart/2005/8/layout/lProcess2"/>
    <dgm:cxn modelId="{1576B300-12E2-41FF-B16E-E9F8083C2A13}" type="presOf" srcId="{FAA3B162-DB3D-413C-9962-91398F042A92}" destId="{48C3817D-6A0A-45F8-8B8D-19649498A9EE}" srcOrd="0" destOrd="0" presId="urn:microsoft.com/office/officeart/2005/8/layout/lProcess2"/>
    <dgm:cxn modelId="{A3DC00F8-39F9-4FE0-AB57-505BBA54D573}" srcId="{30D9AC4B-4879-4766-A23A-F1CA66AA0833}" destId="{2A37B716-EF05-495B-8C20-E361785697A9}" srcOrd="1" destOrd="0" parTransId="{80D37871-47D1-437F-BF1F-8E477831C24E}" sibTransId="{EB92B651-C45E-4384-88FA-59BF076AA57E}"/>
    <dgm:cxn modelId="{312F1AE0-11ED-4FA5-A05A-B2349ED8216F}" type="presOf" srcId="{2A37B716-EF05-495B-8C20-E361785697A9}" destId="{F8FD1A73-E5FE-45D0-B4DA-684CDAD36DBC}" srcOrd="0" destOrd="0" presId="urn:microsoft.com/office/officeart/2005/8/layout/lProcess2"/>
    <dgm:cxn modelId="{28795E7B-0C87-45EC-8398-F667E56D0C45}" type="presOf" srcId="{ED726D79-4D92-4DEC-A18C-CC0F1F64D711}" destId="{35535C6A-3365-4E09-B9D0-C0284F3CFF70}" srcOrd="0" destOrd="0" presId="urn:microsoft.com/office/officeart/2005/8/layout/lProcess2"/>
    <dgm:cxn modelId="{40F8500E-0922-4820-97AA-B04C49F9A597}" type="presOf" srcId="{1EE6ED09-9D1F-46DD-954D-DE3D96CC1602}" destId="{02ED7A89-1B45-41D0-B62B-0EFB57C927D3}" srcOrd="0" destOrd="0" presId="urn:microsoft.com/office/officeart/2005/8/layout/lProcess2"/>
    <dgm:cxn modelId="{4A080F7F-F37A-482F-A37C-D39F6CC4FE6B}" srcId="{FBF468AA-6628-4253-A05E-2D88829A6183}" destId="{BF012A0B-2102-432E-9BB1-1FFCF5DE023F}" srcOrd="2" destOrd="0" parTransId="{D8590128-B02A-433C-8FAB-3829BB158EAE}" sibTransId="{53082F0C-A223-4D75-B158-A10B93AA4303}"/>
    <dgm:cxn modelId="{5F7C9A43-1727-44DC-81B3-8FDF08D6B65F}" srcId="{182E4C61-0836-4347-B1D3-CF78F556588E}" destId="{B0FE5BE4-0CBE-4566-A184-5A2A04C3558A}" srcOrd="2" destOrd="0" parTransId="{65EC9D94-D0F9-4648-9C88-CF443131636E}" sibTransId="{42C328DB-6591-44E6-9643-A3D3095FFC50}"/>
    <dgm:cxn modelId="{363B1C3A-A899-4D2C-86EF-371E1EC79F3F}" type="presOf" srcId="{855A241C-1329-423A-A14F-16008B2037F2}" destId="{6C088AEC-6BF2-4D09-AF01-ED917EB7A5EB}" srcOrd="0" destOrd="0" presId="urn:microsoft.com/office/officeart/2005/8/layout/lProcess2"/>
    <dgm:cxn modelId="{FA61CD6B-AEB7-4374-84DA-B7C563834A59}" srcId="{FBF468AA-6628-4253-A05E-2D88829A6183}" destId="{1EE6ED09-9D1F-46DD-954D-DE3D96CC1602}" srcOrd="1" destOrd="0" parTransId="{8B281BD2-C62B-48D3-ADDA-0FD2ED9CC3FA}" sibTransId="{C4FA89FA-91E3-4A97-8A4E-5D76FE04363D}"/>
    <dgm:cxn modelId="{E7D5A791-212B-4BFB-866B-37A53518CFAC}" srcId="{2A37B716-EF05-495B-8C20-E361785697A9}" destId="{ED726D79-4D92-4DEC-A18C-CC0F1F64D711}" srcOrd="1" destOrd="0" parTransId="{7E947E0B-5B70-40F0-A665-0B1548D841AB}" sibTransId="{E584D054-5BCC-40F3-B968-2EBA8913A1DD}"/>
    <dgm:cxn modelId="{8F1AD027-7DCD-48D9-9780-B545075CEB09}" type="presOf" srcId="{FBF468AA-6628-4253-A05E-2D88829A6183}" destId="{64D2A33C-0D4B-4E98-948D-B8BA50E94D7E}" srcOrd="0" destOrd="0" presId="urn:microsoft.com/office/officeart/2005/8/layout/lProcess2"/>
    <dgm:cxn modelId="{84476EA3-1B3C-491A-9695-B7E9A79722C6}" type="presOf" srcId="{38369AF8-9D6C-4F34-A1AF-918D7A23D7D8}" destId="{50C3D868-663A-49B7-9B13-243B42BACDC2}" srcOrd="0" destOrd="0" presId="urn:microsoft.com/office/officeart/2005/8/layout/lProcess2"/>
    <dgm:cxn modelId="{5BA4C283-DC71-4328-A164-FA8B080C4F94}" srcId="{182E4C61-0836-4347-B1D3-CF78F556588E}" destId="{8E1DC84F-F323-42DC-89C1-B1886D0E3E36}" srcOrd="3" destOrd="0" parTransId="{374857F3-08E2-4C39-9C98-676811548562}" sibTransId="{522017CE-65E2-4837-BA47-F3E8C14B3924}"/>
    <dgm:cxn modelId="{BB48DDD0-43EB-4AC2-974A-E4A0D07136CF}" type="presOf" srcId="{2A37B716-EF05-495B-8C20-E361785697A9}" destId="{BC8BFC8F-5182-45F2-AF7D-8CC806C94B4E}" srcOrd="1" destOrd="0" presId="urn:microsoft.com/office/officeart/2005/8/layout/lProcess2"/>
    <dgm:cxn modelId="{403FE841-BA31-4D02-8AE2-6CDC348B25E4}" type="presOf" srcId="{B0FE5BE4-0CBE-4566-A184-5A2A04C3558A}" destId="{280D1C36-A7CD-4C89-80E3-4E3C564ED4DF}" srcOrd="0" destOrd="0" presId="urn:microsoft.com/office/officeart/2005/8/layout/lProcess2"/>
    <dgm:cxn modelId="{57E24E9A-2A89-411F-829B-48AFAD4310C1}" type="presOf" srcId="{2A63B5CA-8525-426D-AD73-A3A1B84E4B18}" destId="{471C80DD-A648-485F-92F7-44997A1670BA}" srcOrd="0" destOrd="0" presId="urn:microsoft.com/office/officeart/2005/8/layout/lProcess2"/>
    <dgm:cxn modelId="{46EC94E1-CFD5-415E-BD25-9FA7E94D3CF5}" srcId="{182E4C61-0836-4347-B1D3-CF78F556588E}" destId="{539B5FCF-099A-45EC-9366-66A3944CFCBD}" srcOrd="1" destOrd="0" parTransId="{FCB7FCD1-864D-4CE1-8A12-77E5E26FB1EF}" sibTransId="{9FEDE001-CB6A-4690-8737-48731D93DCEF}"/>
    <dgm:cxn modelId="{3774CEC4-E76C-4A19-8EE8-2ABC3CE79774}" srcId="{30D9AC4B-4879-4766-A23A-F1CA66AA0833}" destId="{FBF468AA-6628-4253-A05E-2D88829A6183}" srcOrd="2" destOrd="0" parTransId="{C6B8FF50-770C-411D-8B3B-AFEE6F9DCC97}" sibTransId="{B773E069-CC1D-463B-9CD3-33275963A77E}"/>
    <dgm:cxn modelId="{EE429A21-A899-4CEF-B45D-169232C05CF5}" srcId="{FBF468AA-6628-4253-A05E-2D88829A6183}" destId="{20C9AEB2-C289-46FC-9473-CFC62B6A4837}" srcOrd="0" destOrd="0" parTransId="{8FAE5655-6C5E-4283-BDBD-6D9440D5745F}" sibTransId="{4F77622F-A3E4-4103-B2CB-EE05CB7EB429}"/>
    <dgm:cxn modelId="{7B03F5A2-E028-4FF2-BC79-B09B2EB56C15}" srcId="{182E4C61-0836-4347-B1D3-CF78F556588E}" destId="{855A241C-1329-423A-A14F-16008B2037F2}" srcOrd="0" destOrd="0" parTransId="{E16A34DF-9499-4A6E-A89A-F1F99111AC85}" sibTransId="{42264C17-AC4E-4E3F-B464-706279BBF079}"/>
    <dgm:cxn modelId="{1048990D-8960-4D4B-8481-CCC65EDA14BE}" type="presOf" srcId="{1F7101B7-3152-4008-A158-78DEFFCFE16F}" destId="{959FA092-A0E4-45CD-85CB-D76A1652F6B8}" srcOrd="0" destOrd="0" presId="urn:microsoft.com/office/officeart/2005/8/layout/lProcess2"/>
    <dgm:cxn modelId="{3C1238FC-AEC9-4658-9252-3DBB86D0288F}" type="presOf" srcId="{3DA27EA8-FF67-4495-B5EF-CD70B26FB64A}" destId="{07EBA369-EF33-4C35-B47A-538CA04376AD}" srcOrd="0" destOrd="0" presId="urn:microsoft.com/office/officeart/2005/8/layout/lProcess2"/>
    <dgm:cxn modelId="{E40C3D86-2197-4D4C-80CE-B2F9DA8433B7}" type="presOf" srcId="{30D9AC4B-4879-4766-A23A-F1CA66AA0833}" destId="{25777FB8-ADA8-425D-B655-03E002C11B47}" srcOrd="0" destOrd="0" presId="urn:microsoft.com/office/officeart/2005/8/layout/lProcess2"/>
    <dgm:cxn modelId="{4DD30117-4539-45C2-8B5E-91ED366F2620}" type="presOf" srcId="{F670C48E-EE2F-4156-A524-0CC1787EA64F}" destId="{45A9D8E1-5CB2-47C6-A0E2-A3D79115001E}" srcOrd="0" destOrd="0" presId="urn:microsoft.com/office/officeart/2005/8/layout/lProcess2"/>
    <dgm:cxn modelId="{C3D026B1-13BD-4D29-8BC3-D6D246EF9707}" srcId="{FBF468AA-6628-4253-A05E-2D88829A6183}" destId="{F670C48E-EE2F-4156-A524-0CC1787EA64F}" srcOrd="4" destOrd="0" parTransId="{1A6A120D-896B-45AA-98EE-10FA31285FDD}" sibTransId="{6A09710D-CB66-43EC-BF66-85DBE379CA39}"/>
    <dgm:cxn modelId="{295E5C15-E527-4F08-A423-38EFE2B726F6}" type="presOf" srcId="{182E4C61-0836-4347-B1D3-CF78F556588E}" destId="{65A8E227-452B-4E8C-A446-DE82FF6081CF}" srcOrd="1" destOrd="0" presId="urn:microsoft.com/office/officeart/2005/8/layout/lProcess2"/>
    <dgm:cxn modelId="{B141D48D-272E-44E4-82A5-C5B4A7A0E521}" srcId="{2A37B716-EF05-495B-8C20-E361785697A9}" destId="{2A63B5CA-8525-426D-AD73-A3A1B84E4B18}" srcOrd="3" destOrd="0" parTransId="{C69DAC9A-1B34-4213-9366-4661FCFC552A}" sibTransId="{458D1BD3-E300-4EB6-A904-B281717BCDD1}"/>
    <dgm:cxn modelId="{35EE8FF9-141B-40F1-9760-79FB7DE04FA2}" srcId="{FBF468AA-6628-4253-A05E-2D88829A6183}" destId="{3DA27EA8-FF67-4495-B5EF-CD70B26FB64A}" srcOrd="3" destOrd="0" parTransId="{26733FFF-CCF0-4E59-8661-375453A37455}" sibTransId="{812EEDC1-94AC-441C-9021-006255C8D683}"/>
    <dgm:cxn modelId="{FCE1F053-9247-4EDD-B538-F6CA63263571}" type="presOf" srcId="{BF012A0B-2102-432E-9BB1-1FFCF5DE023F}" destId="{56E1EA72-6CD8-447B-92B8-E347BDFC5C91}" srcOrd="0" destOrd="0" presId="urn:microsoft.com/office/officeart/2005/8/layout/lProcess2"/>
    <dgm:cxn modelId="{DE0C8974-6B2F-4E9C-AA6B-C6FD4B7664C5}" srcId="{2A37B716-EF05-495B-8C20-E361785697A9}" destId="{38369AF8-9D6C-4F34-A1AF-918D7A23D7D8}" srcOrd="0" destOrd="0" parTransId="{D6B16948-668E-4C57-9F17-5D99394A267D}" sibTransId="{C1611938-03A5-4BA6-9E6E-86266234BEFC}"/>
    <dgm:cxn modelId="{55CF9F02-2FAD-4E04-BF54-7225721971DE}" srcId="{2A37B716-EF05-495B-8C20-E361785697A9}" destId="{1F7101B7-3152-4008-A158-78DEFFCFE16F}" srcOrd="2" destOrd="0" parTransId="{A1B1C78F-4A94-4D60-AEB2-7451F809C32E}" sibTransId="{07215974-C6ED-4C7D-9F0C-0E7AD44C6BA3}"/>
    <dgm:cxn modelId="{773289D4-B857-4F76-B05A-D1214652900C}" srcId="{30D9AC4B-4879-4766-A23A-F1CA66AA0833}" destId="{182E4C61-0836-4347-B1D3-CF78F556588E}" srcOrd="0" destOrd="0" parTransId="{C0B81D0D-E839-4C67-9E7D-292673D278BA}" sibTransId="{2E515633-4698-4A1B-9EF2-0BE3ED611E05}"/>
    <dgm:cxn modelId="{AE20039D-A247-4925-956C-4D7D9B7026F3}" type="presParOf" srcId="{25777FB8-ADA8-425D-B655-03E002C11B47}" destId="{C22C647D-A0AF-4A91-AC90-28F13006A329}" srcOrd="0" destOrd="0" presId="urn:microsoft.com/office/officeart/2005/8/layout/lProcess2"/>
    <dgm:cxn modelId="{F3CDB8C0-135C-4EE6-9A92-221B388F48BF}" type="presParOf" srcId="{C22C647D-A0AF-4A91-AC90-28F13006A329}" destId="{86D66B51-1009-4076-AB4E-DAC503295058}" srcOrd="0" destOrd="0" presId="urn:microsoft.com/office/officeart/2005/8/layout/lProcess2"/>
    <dgm:cxn modelId="{5211D22A-1B6B-4FD7-A7A1-DA7EC86F1588}" type="presParOf" srcId="{C22C647D-A0AF-4A91-AC90-28F13006A329}" destId="{65A8E227-452B-4E8C-A446-DE82FF6081CF}" srcOrd="1" destOrd="0" presId="urn:microsoft.com/office/officeart/2005/8/layout/lProcess2"/>
    <dgm:cxn modelId="{3E5D9A0F-904E-4274-BA42-926CB823A089}" type="presParOf" srcId="{C22C647D-A0AF-4A91-AC90-28F13006A329}" destId="{DC37D94E-8760-4618-80A8-679EC02D223C}" srcOrd="2" destOrd="0" presId="urn:microsoft.com/office/officeart/2005/8/layout/lProcess2"/>
    <dgm:cxn modelId="{952ED6AE-036F-46A2-A888-8FE78A0E8234}" type="presParOf" srcId="{DC37D94E-8760-4618-80A8-679EC02D223C}" destId="{D2BAE49F-FE48-48D0-ACF4-1F51A4C54613}" srcOrd="0" destOrd="0" presId="urn:microsoft.com/office/officeart/2005/8/layout/lProcess2"/>
    <dgm:cxn modelId="{D177F0DF-C035-400D-ACA4-99C1B2F62EE4}" type="presParOf" srcId="{D2BAE49F-FE48-48D0-ACF4-1F51A4C54613}" destId="{6C088AEC-6BF2-4D09-AF01-ED917EB7A5EB}" srcOrd="0" destOrd="0" presId="urn:microsoft.com/office/officeart/2005/8/layout/lProcess2"/>
    <dgm:cxn modelId="{1C779275-E63F-4448-AFEA-16DB90ABFB80}" type="presParOf" srcId="{D2BAE49F-FE48-48D0-ACF4-1F51A4C54613}" destId="{7E1DB46A-BBDF-4241-83A2-8FA5A38F0F7A}" srcOrd="1" destOrd="0" presId="urn:microsoft.com/office/officeart/2005/8/layout/lProcess2"/>
    <dgm:cxn modelId="{031B6209-943C-49E6-86DF-7FF4AA0F3255}" type="presParOf" srcId="{D2BAE49F-FE48-48D0-ACF4-1F51A4C54613}" destId="{FA2546D4-C8EF-42CE-9920-CEEA5DC3B621}" srcOrd="2" destOrd="0" presId="urn:microsoft.com/office/officeart/2005/8/layout/lProcess2"/>
    <dgm:cxn modelId="{41EC9C62-AB35-418F-B2ED-636956F8B75A}" type="presParOf" srcId="{D2BAE49F-FE48-48D0-ACF4-1F51A4C54613}" destId="{68E78B00-1B30-48F9-A30A-0C9E8096B23D}" srcOrd="3" destOrd="0" presId="urn:microsoft.com/office/officeart/2005/8/layout/lProcess2"/>
    <dgm:cxn modelId="{55B3AB9E-3BEA-46FF-AE0E-20728CA410BC}" type="presParOf" srcId="{D2BAE49F-FE48-48D0-ACF4-1F51A4C54613}" destId="{280D1C36-A7CD-4C89-80E3-4E3C564ED4DF}" srcOrd="4" destOrd="0" presId="urn:microsoft.com/office/officeart/2005/8/layout/lProcess2"/>
    <dgm:cxn modelId="{F39C25AF-FEA2-4D75-9E11-77581FB4034E}" type="presParOf" srcId="{D2BAE49F-FE48-48D0-ACF4-1F51A4C54613}" destId="{7D8DBDA0-3EB5-4E47-B75A-F04C07EC2177}" srcOrd="5" destOrd="0" presId="urn:microsoft.com/office/officeart/2005/8/layout/lProcess2"/>
    <dgm:cxn modelId="{643D5433-92B6-4931-AB04-429EFA2EDDBD}" type="presParOf" srcId="{D2BAE49F-FE48-48D0-ACF4-1F51A4C54613}" destId="{11FC3954-768A-431E-9538-B01DC5C95732}" srcOrd="6" destOrd="0" presId="urn:microsoft.com/office/officeart/2005/8/layout/lProcess2"/>
    <dgm:cxn modelId="{5FDF3358-D881-4834-990E-2E468B5B9DCB}" type="presParOf" srcId="{D2BAE49F-FE48-48D0-ACF4-1F51A4C54613}" destId="{AC4444AD-8179-4C6F-B63A-BE1FD6725621}" srcOrd="7" destOrd="0" presId="urn:microsoft.com/office/officeart/2005/8/layout/lProcess2"/>
    <dgm:cxn modelId="{8D51D3BB-BBB3-42B8-8E5D-41EB198AF2BD}" type="presParOf" srcId="{D2BAE49F-FE48-48D0-ACF4-1F51A4C54613}" destId="{48C3817D-6A0A-45F8-8B8D-19649498A9EE}" srcOrd="8" destOrd="0" presId="urn:microsoft.com/office/officeart/2005/8/layout/lProcess2"/>
    <dgm:cxn modelId="{F943B7A2-D531-4610-B317-6C93A02506F5}" type="presParOf" srcId="{25777FB8-ADA8-425D-B655-03E002C11B47}" destId="{5D762CA6-EAF6-40C5-BD53-D2F9D1EF368F}" srcOrd="1" destOrd="0" presId="urn:microsoft.com/office/officeart/2005/8/layout/lProcess2"/>
    <dgm:cxn modelId="{81097702-FA9C-4BA4-B792-D2A0485CA7C6}" type="presParOf" srcId="{25777FB8-ADA8-425D-B655-03E002C11B47}" destId="{7EE56103-73EB-4103-90AA-B591E94C7A47}" srcOrd="2" destOrd="0" presId="urn:microsoft.com/office/officeart/2005/8/layout/lProcess2"/>
    <dgm:cxn modelId="{DE931A14-4B0E-43D2-80F1-270067DAC579}" type="presParOf" srcId="{7EE56103-73EB-4103-90AA-B591E94C7A47}" destId="{F8FD1A73-E5FE-45D0-B4DA-684CDAD36DBC}" srcOrd="0" destOrd="0" presId="urn:microsoft.com/office/officeart/2005/8/layout/lProcess2"/>
    <dgm:cxn modelId="{FC2F2130-734B-4A3B-BE9A-C13DCED28C78}" type="presParOf" srcId="{7EE56103-73EB-4103-90AA-B591E94C7A47}" destId="{BC8BFC8F-5182-45F2-AF7D-8CC806C94B4E}" srcOrd="1" destOrd="0" presId="urn:microsoft.com/office/officeart/2005/8/layout/lProcess2"/>
    <dgm:cxn modelId="{8C90F078-F4FA-427B-A29B-D68C657A77C6}" type="presParOf" srcId="{7EE56103-73EB-4103-90AA-B591E94C7A47}" destId="{D1C3A4FF-6883-4437-AACD-E6FDF2CB0538}" srcOrd="2" destOrd="0" presId="urn:microsoft.com/office/officeart/2005/8/layout/lProcess2"/>
    <dgm:cxn modelId="{F7FFF929-B60E-495B-AE86-A74B7ECB9C7D}" type="presParOf" srcId="{D1C3A4FF-6883-4437-AACD-E6FDF2CB0538}" destId="{FD2C6067-C81B-4504-9F43-C6394D0CFADB}" srcOrd="0" destOrd="0" presId="urn:microsoft.com/office/officeart/2005/8/layout/lProcess2"/>
    <dgm:cxn modelId="{1C960958-5965-4CEE-95A9-15737927CE2F}" type="presParOf" srcId="{FD2C6067-C81B-4504-9F43-C6394D0CFADB}" destId="{50C3D868-663A-49B7-9B13-243B42BACDC2}" srcOrd="0" destOrd="0" presId="urn:microsoft.com/office/officeart/2005/8/layout/lProcess2"/>
    <dgm:cxn modelId="{12D424BC-E835-4689-84BE-594626F20070}" type="presParOf" srcId="{FD2C6067-C81B-4504-9F43-C6394D0CFADB}" destId="{CA800C95-91B2-4747-B2F8-0A5B7A88FCD6}" srcOrd="1" destOrd="0" presId="urn:microsoft.com/office/officeart/2005/8/layout/lProcess2"/>
    <dgm:cxn modelId="{BCCE3DDF-FA23-49B5-AF35-84283A9035EC}" type="presParOf" srcId="{FD2C6067-C81B-4504-9F43-C6394D0CFADB}" destId="{35535C6A-3365-4E09-B9D0-C0284F3CFF70}" srcOrd="2" destOrd="0" presId="urn:microsoft.com/office/officeart/2005/8/layout/lProcess2"/>
    <dgm:cxn modelId="{1D4E30A5-5D87-4357-8672-DB7C72777984}" type="presParOf" srcId="{FD2C6067-C81B-4504-9F43-C6394D0CFADB}" destId="{87C3DCFA-D6D8-488E-B121-8CEB85A27788}" srcOrd="3" destOrd="0" presId="urn:microsoft.com/office/officeart/2005/8/layout/lProcess2"/>
    <dgm:cxn modelId="{9F967B97-A619-4A76-892C-D5859DA52D30}" type="presParOf" srcId="{FD2C6067-C81B-4504-9F43-C6394D0CFADB}" destId="{959FA092-A0E4-45CD-85CB-D76A1652F6B8}" srcOrd="4" destOrd="0" presId="urn:microsoft.com/office/officeart/2005/8/layout/lProcess2"/>
    <dgm:cxn modelId="{25DD8044-E4DB-42B6-96C9-AA38445D0B25}" type="presParOf" srcId="{FD2C6067-C81B-4504-9F43-C6394D0CFADB}" destId="{8D25426A-67CD-4165-A183-0FFE24900D7E}" srcOrd="5" destOrd="0" presId="urn:microsoft.com/office/officeart/2005/8/layout/lProcess2"/>
    <dgm:cxn modelId="{C98EA521-7B5F-41ED-BBAE-B91C83678212}" type="presParOf" srcId="{FD2C6067-C81B-4504-9F43-C6394D0CFADB}" destId="{471C80DD-A648-485F-92F7-44997A1670BA}" srcOrd="6" destOrd="0" presId="urn:microsoft.com/office/officeart/2005/8/layout/lProcess2"/>
    <dgm:cxn modelId="{575B8638-A57E-456B-8DE2-5ABB6722E3BF}" type="presParOf" srcId="{FD2C6067-C81B-4504-9F43-C6394D0CFADB}" destId="{9183B7CD-593C-4725-8998-097729AE3C48}" srcOrd="7" destOrd="0" presId="urn:microsoft.com/office/officeart/2005/8/layout/lProcess2"/>
    <dgm:cxn modelId="{D87B634A-90C3-440E-8C45-62192D42C21C}" type="presParOf" srcId="{FD2C6067-C81B-4504-9F43-C6394D0CFADB}" destId="{58DF2EBB-9D4E-4B99-B8B8-C952AE13C77F}" srcOrd="8" destOrd="0" presId="urn:microsoft.com/office/officeart/2005/8/layout/lProcess2"/>
    <dgm:cxn modelId="{DA68AABF-71C9-4D12-BE44-55598D31616C}" type="presParOf" srcId="{25777FB8-ADA8-425D-B655-03E002C11B47}" destId="{97ABDDFF-FA3D-4F3E-A4FD-C95401F7E7C7}" srcOrd="3" destOrd="0" presId="urn:microsoft.com/office/officeart/2005/8/layout/lProcess2"/>
    <dgm:cxn modelId="{CE5ED140-CCC4-413D-B388-C466DB130C54}" type="presParOf" srcId="{25777FB8-ADA8-425D-B655-03E002C11B47}" destId="{0226EA65-C827-4F62-9203-5DB8FE7E1AAA}" srcOrd="4" destOrd="0" presId="urn:microsoft.com/office/officeart/2005/8/layout/lProcess2"/>
    <dgm:cxn modelId="{EE30AA29-9D16-41C0-8D81-DD4AF5DC61A4}" type="presParOf" srcId="{0226EA65-C827-4F62-9203-5DB8FE7E1AAA}" destId="{64D2A33C-0D4B-4E98-948D-B8BA50E94D7E}" srcOrd="0" destOrd="0" presId="urn:microsoft.com/office/officeart/2005/8/layout/lProcess2"/>
    <dgm:cxn modelId="{C0C14D90-42E6-4469-B62E-EF1098C9CA2F}" type="presParOf" srcId="{0226EA65-C827-4F62-9203-5DB8FE7E1AAA}" destId="{B29A5C59-A34B-4459-8EE4-5D96BC7F5F40}" srcOrd="1" destOrd="0" presId="urn:microsoft.com/office/officeart/2005/8/layout/lProcess2"/>
    <dgm:cxn modelId="{DAFAC3EA-04DF-4BDA-9464-04E0B3074E9D}" type="presParOf" srcId="{0226EA65-C827-4F62-9203-5DB8FE7E1AAA}" destId="{8145DFA5-C875-4E45-A857-B2320DA12805}" srcOrd="2" destOrd="0" presId="urn:microsoft.com/office/officeart/2005/8/layout/lProcess2"/>
    <dgm:cxn modelId="{F55FDC1F-F4C5-4D83-9B32-120361C2DA75}" type="presParOf" srcId="{8145DFA5-C875-4E45-A857-B2320DA12805}" destId="{D4800C69-5D51-435A-8D3C-1B8FDDE2C7D8}" srcOrd="0" destOrd="0" presId="urn:microsoft.com/office/officeart/2005/8/layout/lProcess2"/>
    <dgm:cxn modelId="{E719A44F-EED8-4320-913E-91C617E14657}" type="presParOf" srcId="{D4800C69-5D51-435A-8D3C-1B8FDDE2C7D8}" destId="{50F6512B-C49D-46EB-96CD-02B7155EBF4F}" srcOrd="0" destOrd="0" presId="urn:microsoft.com/office/officeart/2005/8/layout/lProcess2"/>
    <dgm:cxn modelId="{F21C4C14-51BD-435E-A1C2-E0885A89ADD3}" type="presParOf" srcId="{D4800C69-5D51-435A-8D3C-1B8FDDE2C7D8}" destId="{10901058-695F-4310-878B-9DA4861DB9F5}" srcOrd="1" destOrd="0" presId="urn:microsoft.com/office/officeart/2005/8/layout/lProcess2"/>
    <dgm:cxn modelId="{04120900-640D-4775-85D6-7ADAA3097423}" type="presParOf" srcId="{D4800C69-5D51-435A-8D3C-1B8FDDE2C7D8}" destId="{02ED7A89-1B45-41D0-B62B-0EFB57C927D3}" srcOrd="2" destOrd="0" presId="urn:microsoft.com/office/officeart/2005/8/layout/lProcess2"/>
    <dgm:cxn modelId="{F95A7F91-B858-4CE9-89DC-C89ABBE3741E}" type="presParOf" srcId="{D4800C69-5D51-435A-8D3C-1B8FDDE2C7D8}" destId="{A03009DE-2594-4361-B804-C60EF849EE1E}" srcOrd="3" destOrd="0" presId="urn:microsoft.com/office/officeart/2005/8/layout/lProcess2"/>
    <dgm:cxn modelId="{EF3FA12D-F76F-4D12-BBD9-16A94D26337B}" type="presParOf" srcId="{D4800C69-5D51-435A-8D3C-1B8FDDE2C7D8}" destId="{56E1EA72-6CD8-447B-92B8-E347BDFC5C91}" srcOrd="4" destOrd="0" presId="urn:microsoft.com/office/officeart/2005/8/layout/lProcess2"/>
    <dgm:cxn modelId="{EAC3B9D3-6CFE-4491-BA0E-68EFA81C60F0}" type="presParOf" srcId="{D4800C69-5D51-435A-8D3C-1B8FDDE2C7D8}" destId="{CD1CDEA2-8193-4F18-9D00-5690702D10D5}" srcOrd="5" destOrd="0" presId="urn:microsoft.com/office/officeart/2005/8/layout/lProcess2"/>
    <dgm:cxn modelId="{B4F1BDC7-A093-42E7-B46E-0E5FADD88642}" type="presParOf" srcId="{D4800C69-5D51-435A-8D3C-1B8FDDE2C7D8}" destId="{07EBA369-EF33-4C35-B47A-538CA04376AD}" srcOrd="6" destOrd="0" presId="urn:microsoft.com/office/officeart/2005/8/layout/lProcess2"/>
    <dgm:cxn modelId="{DB73E0A3-0E95-4C6A-A188-55DBAE8653AC}" type="presParOf" srcId="{D4800C69-5D51-435A-8D3C-1B8FDDE2C7D8}" destId="{94689448-40C3-4D32-9117-4DA5F7DC0C86}" srcOrd="7" destOrd="0" presId="urn:microsoft.com/office/officeart/2005/8/layout/lProcess2"/>
    <dgm:cxn modelId="{735AC3A9-A85F-4513-BD78-53103036C088}" type="presParOf" srcId="{D4800C69-5D51-435A-8D3C-1B8FDDE2C7D8}" destId="{45A9D8E1-5CB2-47C6-A0E2-A3D79115001E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53322A-0E82-4D71-93C7-76A4616A8358}" type="doc">
      <dgm:prSet loTypeId="urn:microsoft.com/office/officeart/2005/8/layout/arrow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D256B6-B046-4D82-8F15-33DB9D4F3144}">
      <dgm:prSet/>
      <dgm:spPr/>
      <dgm:t>
        <a:bodyPr/>
        <a:lstStyle/>
        <a:p>
          <a:pPr rtl="0"/>
          <a:r>
            <a:rPr lang="en-CA" dirty="0" smtClean="0"/>
            <a:t>Risks</a:t>
          </a:r>
          <a:endParaRPr lang="en-CA" dirty="0"/>
        </a:p>
      </dgm:t>
    </dgm:pt>
    <dgm:pt modelId="{E5A92CA8-F6CE-4344-B03D-3B0771FDF83B}" type="parTrans" cxnId="{BAB84F58-9FCB-4AAA-9477-F49177DF0780}">
      <dgm:prSet/>
      <dgm:spPr/>
      <dgm:t>
        <a:bodyPr/>
        <a:lstStyle/>
        <a:p>
          <a:endParaRPr lang="en-US"/>
        </a:p>
      </dgm:t>
    </dgm:pt>
    <dgm:pt modelId="{EE7CBB2B-927B-405C-B115-05979FAF3663}" type="sibTrans" cxnId="{BAB84F58-9FCB-4AAA-9477-F49177DF0780}">
      <dgm:prSet/>
      <dgm:spPr/>
      <dgm:t>
        <a:bodyPr/>
        <a:lstStyle/>
        <a:p>
          <a:endParaRPr lang="en-US"/>
        </a:p>
      </dgm:t>
    </dgm:pt>
    <dgm:pt modelId="{31770373-C5FF-46F2-9724-98C74CC832E9}">
      <dgm:prSet/>
      <dgm:spPr/>
      <dgm:t>
        <a:bodyPr/>
        <a:lstStyle/>
        <a:p>
          <a:pPr rtl="0"/>
          <a:r>
            <a:rPr lang="en-CA" dirty="0" smtClean="0"/>
            <a:t>Mitigation</a:t>
          </a:r>
          <a:endParaRPr lang="en-CA" dirty="0"/>
        </a:p>
      </dgm:t>
    </dgm:pt>
    <dgm:pt modelId="{5942C7F9-EC96-4E17-B36B-B2556D8A5E11}" type="parTrans" cxnId="{C4FD2728-2828-410A-860C-DD296C943F2B}">
      <dgm:prSet/>
      <dgm:spPr/>
      <dgm:t>
        <a:bodyPr/>
        <a:lstStyle/>
        <a:p>
          <a:endParaRPr lang="en-US"/>
        </a:p>
      </dgm:t>
    </dgm:pt>
    <dgm:pt modelId="{23759B96-E7CE-47B3-A86D-BA0DA323DE52}" type="sibTrans" cxnId="{C4FD2728-2828-410A-860C-DD296C943F2B}">
      <dgm:prSet/>
      <dgm:spPr/>
      <dgm:t>
        <a:bodyPr/>
        <a:lstStyle/>
        <a:p>
          <a:endParaRPr lang="en-US"/>
        </a:p>
      </dgm:t>
    </dgm:pt>
    <dgm:pt modelId="{6926BC81-4FA9-40E8-B4E6-9B811D6B1D30}">
      <dgm:prSet/>
      <dgm:spPr/>
      <dgm:t>
        <a:bodyPr/>
        <a:lstStyle/>
        <a:p>
          <a:pPr rtl="0"/>
          <a:r>
            <a:rPr lang="en-CA" dirty="0" smtClean="0"/>
            <a:t>Prefer low-dose speed/exertion</a:t>
          </a:r>
          <a:br>
            <a:rPr lang="en-CA" dirty="0" smtClean="0"/>
          </a:br>
          <a:r>
            <a:rPr lang="en-CA" dirty="0" smtClean="0"/>
            <a:t>(moderate MET</a:t>
          </a:r>
          <a:r>
            <a:rPr lang="en-US" dirty="0" smtClean="0"/>
            <a:t>)</a:t>
          </a:r>
          <a:endParaRPr lang="en-CA" dirty="0"/>
        </a:p>
      </dgm:t>
    </dgm:pt>
    <dgm:pt modelId="{95ED3BAF-4518-4616-8560-3B84935F4B9B}" type="parTrans" cxnId="{2EBAA323-4D03-4B12-98F7-47D3D5A5B545}">
      <dgm:prSet/>
      <dgm:spPr/>
      <dgm:t>
        <a:bodyPr/>
        <a:lstStyle/>
        <a:p>
          <a:endParaRPr lang="en-US"/>
        </a:p>
      </dgm:t>
    </dgm:pt>
    <dgm:pt modelId="{57DC67A0-5F31-419B-B767-0572FEF7212C}" type="sibTrans" cxnId="{2EBAA323-4D03-4B12-98F7-47D3D5A5B545}">
      <dgm:prSet/>
      <dgm:spPr/>
      <dgm:t>
        <a:bodyPr/>
        <a:lstStyle/>
        <a:p>
          <a:endParaRPr lang="en-US"/>
        </a:p>
      </dgm:t>
    </dgm:pt>
    <dgm:pt modelId="{E7255359-3B7A-4209-9CC6-99587250DBDA}">
      <dgm:prSet/>
      <dgm:spPr/>
      <dgm:t>
        <a:bodyPr/>
        <a:lstStyle/>
        <a:p>
          <a:pPr rtl="0"/>
          <a:r>
            <a:rPr lang="en-US" dirty="0" smtClean="0"/>
            <a:t>Elevated ventilation</a:t>
          </a:r>
          <a:endParaRPr lang="en-CA" dirty="0"/>
        </a:p>
      </dgm:t>
    </dgm:pt>
    <dgm:pt modelId="{832E0E56-0564-4C48-85E1-887FB73A0A40}" type="parTrans" cxnId="{5E397A6D-2D0F-497B-AE26-4A7D604AB229}">
      <dgm:prSet/>
      <dgm:spPr/>
      <dgm:t>
        <a:bodyPr/>
        <a:lstStyle/>
        <a:p>
          <a:endParaRPr lang="en-US"/>
        </a:p>
      </dgm:t>
    </dgm:pt>
    <dgm:pt modelId="{20445D00-245B-4D0F-9780-0611DAAF6944}" type="sibTrans" cxnId="{5E397A6D-2D0F-497B-AE26-4A7D604AB229}">
      <dgm:prSet/>
      <dgm:spPr/>
      <dgm:t>
        <a:bodyPr/>
        <a:lstStyle/>
        <a:p>
          <a:endParaRPr lang="en-US"/>
        </a:p>
      </dgm:t>
    </dgm:pt>
    <dgm:pt modelId="{5DBF832E-0685-47AA-B9B8-548A5A706094}">
      <dgm:prSet/>
      <dgm:spPr/>
      <dgm:t>
        <a:bodyPr/>
        <a:lstStyle/>
        <a:p>
          <a:pPr rtl="0"/>
          <a:r>
            <a:rPr lang="en-US" dirty="0" smtClean="0"/>
            <a:t>Prefer low-traffic routes</a:t>
          </a:r>
          <a:endParaRPr lang="en-CA" dirty="0"/>
        </a:p>
      </dgm:t>
    </dgm:pt>
    <dgm:pt modelId="{15F3F991-8719-478D-8E54-F7EE980F0D63}" type="sibTrans" cxnId="{B117D6EC-15A7-4C4B-A896-03D6AD07737E}">
      <dgm:prSet/>
      <dgm:spPr/>
      <dgm:t>
        <a:bodyPr/>
        <a:lstStyle/>
        <a:p>
          <a:endParaRPr lang="en-US"/>
        </a:p>
      </dgm:t>
    </dgm:pt>
    <dgm:pt modelId="{7C7EFAA4-689B-4718-8D94-912B78742E67}" type="parTrans" cxnId="{B117D6EC-15A7-4C4B-A896-03D6AD07737E}">
      <dgm:prSet/>
      <dgm:spPr/>
      <dgm:t>
        <a:bodyPr/>
        <a:lstStyle/>
        <a:p>
          <a:endParaRPr lang="en-US"/>
        </a:p>
      </dgm:t>
    </dgm:pt>
    <dgm:pt modelId="{3C9E58AD-17F0-4DBA-AAE7-7A09CC3B1D44}">
      <dgm:prSet/>
      <dgm:spPr/>
      <dgm:t>
        <a:bodyPr/>
        <a:lstStyle/>
        <a:p>
          <a:pPr rtl="0"/>
          <a:r>
            <a:rPr lang="en-US" dirty="0" smtClean="0"/>
            <a:t>Near exhaust</a:t>
          </a:r>
          <a:endParaRPr lang="en-CA" dirty="0"/>
        </a:p>
      </dgm:t>
    </dgm:pt>
    <dgm:pt modelId="{0AAF108E-57C2-4681-B1DC-79164A436CEE}" type="sibTrans" cxnId="{9FF1FAB3-13BD-4D61-8B46-5AEA60AE3541}">
      <dgm:prSet/>
      <dgm:spPr/>
      <dgm:t>
        <a:bodyPr/>
        <a:lstStyle/>
        <a:p>
          <a:endParaRPr lang="en-US"/>
        </a:p>
      </dgm:t>
    </dgm:pt>
    <dgm:pt modelId="{B65F9E61-6AF2-4F93-A5A9-23264619675F}" type="parTrans" cxnId="{9FF1FAB3-13BD-4D61-8B46-5AEA60AE3541}">
      <dgm:prSet/>
      <dgm:spPr/>
      <dgm:t>
        <a:bodyPr/>
        <a:lstStyle/>
        <a:p>
          <a:endParaRPr lang="en-US"/>
        </a:p>
      </dgm:t>
    </dgm:pt>
    <dgm:pt modelId="{22F88B00-D866-4405-BB0D-CDF6E6682480}">
      <dgm:prSet/>
      <dgm:spPr/>
      <dgm:t>
        <a:bodyPr/>
        <a:lstStyle/>
        <a:p>
          <a:pPr rtl="0"/>
          <a:r>
            <a:rPr lang="en-US" dirty="0" smtClean="0"/>
            <a:t>No vehicle shell</a:t>
          </a:r>
          <a:endParaRPr lang="en-CA" dirty="0"/>
        </a:p>
      </dgm:t>
    </dgm:pt>
    <dgm:pt modelId="{8DE5A996-A899-4A7E-BCF9-DA14534D8632}" type="parTrans" cxnId="{17465E6E-0836-4439-992F-FB6A88755B83}">
      <dgm:prSet/>
      <dgm:spPr/>
      <dgm:t>
        <a:bodyPr/>
        <a:lstStyle/>
        <a:p>
          <a:endParaRPr lang="en-US"/>
        </a:p>
      </dgm:t>
    </dgm:pt>
    <dgm:pt modelId="{8284E07D-ED98-4FAB-AAB3-F67A2CAEC394}" type="sibTrans" cxnId="{17465E6E-0836-4439-992F-FB6A88755B83}">
      <dgm:prSet/>
      <dgm:spPr/>
      <dgm:t>
        <a:bodyPr/>
        <a:lstStyle/>
        <a:p>
          <a:endParaRPr lang="en-US"/>
        </a:p>
      </dgm:t>
    </dgm:pt>
    <dgm:pt modelId="{D219FE49-5532-4368-BC87-EAD99FA46E89}">
      <dgm:prSet/>
      <dgm:spPr/>
      <dgm:t>
        <a:bodyPr/>
        <a:lstStyle/>
        <a:p>
          <a:pPr rtl="0"/>
          <a:r>
            <a:rPr lang="en-CA" dirty="0" smtClean="0"/>
            <a:t>Limited duration</a:t>
          </a:r>
          <a:endParaRPr lang="en-CA" dirty="0"/>
        </a:p>
      </dgm:t>
    </dgm:pt>
    <dgm:pt modelId="{5B467401-C479-4171-A776-8067DC86C4DD}" type="parTrans" cxnId="{AA18B30D-9028-494B-8AE9-0B522160320B}">
      <dgm:prSet/>
      <dgm:spPr/>
      <dgm:t>
        <a:bodyPr/>
        <a:lstStyle/>
        <a:p>
          <a:endParaRPr lang="en-US"/>
        </a:p>
      </dgm:t>
    </dgm:pt>
    <dgm:pt modelId="{2568E087-B823-475F-B2DE-B1FB2177B7D6}" type="sibTrans" cxnId="{AA18B30D-9028-494B-8AE9-0B522160320B}">
      <dgm:prSet/>
      <dgm:spPr/>
      <dgm:t>
        <a:bodyPr/>
        <a:lstStyle/>
        <a:p>
          <a:endParaRPr lang="en-US"/>
        </a:p>
      </dgm:t>
    </dgm:pt>
    <dgm:pt modelId="{09E12480-975D-40EC-94FF-78B9C74DE3E2}" type="pres">
      <dgm:prSet presAssocID="{7D53322A-0E82-4D71-93C7-76A4616A835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5E0AEB-4508-4759-9F77-1944001971C0}" type="pres">
      <dgm:prSet presAssocID="{41D256B6-B046-4D82-8F15-33DB9D4F3144}" presName="upArrow" presStyleLbl="node1" presStyleIdx="0" presStyleCnt="2"/>
      <dgm:spPr/>
    </dgm:pt>
    <dgm:pt modelId="{CD15F7E2-54B6-45BC-97EE-3ED518DB864B}" type="pres">
      <dgm:prSet presAssocID="{41D256B6-B046-4D82-8F15-33DB9D4F3144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660A18-1CBE-4AAF-AFD0-C87513E73461}" type="pres">
      <dgm:prSet presAssocID="{31770373-C5FF-46F2-9724-98C74CC832E9}" presName="downArrow" presStyleLbl="node1" presStyleIdx="1" presStyleCnt="2"/>
      <dgm:spPr/>
    </dgm:pt>
    <dgm:pt modelId="{24C3802F-89E1-46BD-B743-6CA3C1EE4FF3}" type="pres">
      <dgm:prSet presAssocID="{31770373-C5FF-46F2-9724-98C74CC832E9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D98B30-80C6-4476-A622-E09AB300BD7F}" type="presOf" srcId="{5DBF832E-0685-47AA-B9B8-548A5A706094}" destId="{24C3802F-89E1-46BD-B743-6CA3C1EE4FF3}" srcOrd="0" destOrd="1" presId="urn:microsoft.com/office/officeart/2005/8/layout/arrow4"/>
    <dgm:cxn modelId="{F233FD86-619E-4927-B4DB-E4C4DAD1FFD0}" type="presOf" srcId="{E7255359-3B7A-4209-9CC6-99587250DBDA}" destId="{CD15F7E2-54B6-45BC-97EE-3ED518DB864B}" srcOrd="0" destOrd="3" presId="urn:microsoft.com/office/officeart/2005/8/layout/arrow4"/>
    <dgm:cxn modelId="{DB65DE22-4C0C-4DDE-9266-C2C7EE29F558}" type="presOf" srcId="{22F88B00-D866-4405-BB0D-CDF6E6682480}" destId="{CD15F7E2-54B6-45BC-97EE-3ED518DB864B}" srcOrd="0" destOrd="2" presId="urn:microsoft.com/office/officeart/2005/8/layout/arrow4"/>
    <dgm:cxn modelId="{C4FD2728-2828-410A-860C-DD296C943F2B}" srcId="{7D53322A-0E82-4D71-93C7-76A4616A8358}" destId="{31770373-C5FF-46F2-9724-98C74CC832E9}" srcOrd="1" destOrd="0" parTransId="{5942C7F9-EC96-4E17-B36B-B2556D8A5E11}" sibTransId="{23759B96-E7CE-47B3-A86D-BA0DA323DE52}"/>
    <dgm:cxn modelId="{3CF9CB4A-2EC4-42BF-B092-92DA98204CF6}" type="presOf" srcId="{D219FE49-5532-4368-BC87-EAD99FA46E89}" destId="{24C3802F-89E1-46BD-B743-6CA3C1EE4FF3}" srcOrd="0" destOrd="3" presId="urn:microsoft.com/office/officeart/2005/8/layout/arrow4"/>
    <dgm:cxn modelId="{8065EE7A-42B1-41C1-99F2-DC46A57A9E61}" type="presOf" srcId="{7D53322A-0E82-4D71-93C7-76A4616A8358}" destId="{09E12480-975D-40EC-94FF-78B9C74DE3E2}" srcOrd="0" destOrd="0" presId="urn:microsoft.com/office/officeart/2005/8/layout/arrow4"/>
    <dgm:cxn modelId="{9FF1FAB3-13BD-4D61-8B46-5AEA60AE3541}" srcId="{41D256B6-B046-4D82-8F15-33DB9D4F3144}" destId="{3C9E58AD-17F0-4DBA-AAE7-7A09CC3B1D44}" srcOrd="0" destOrd="0" parTransId="{B65F9E61-6AF2-4F93-A5A9-23264619675F}" sibTransId="{0AAF108E-57C2-4681-B1DC-79164A436CEE}"/>
    <dgm:cxn modelId="{17465E6E-0836-4439-992F-FB6A88755B83}" srcId="{41D256B6-B046-4D82-8F15-33DB9D4F3144}" destId="{22F88B00-D866-4405-BB0D-CDF6E6682480}" srcOrd="1" destOrd="0" parTransId="{8DE5A996-A899-4A7E-BCF9-DA14534D8632}" sibTransId="{8284E07D-ED98-4FAB-AAB3-F67A2CAEC394}"/>
    <dgm:cxn modelId="{E695F72A-1749-4533-AD0A-A5FB4B130C92}" type="presOf" srcId="{3C9E58AD-17F0-4DBA-AAE7-7A09CC3B1D44}" destId="{CD15F7E2-54B6-45BC-97EE-3ED518DB864B}" srcOrd="0" destOrd="1" presId="urn:microsoft.com/office/officeart/2005/8/layout/arrow4"/>
    <dgm:cxn modelId="{AA18B30D-9028-494B-8AE9-0B522160320B}" srcId="{31770373-C5FF-46F2-9724-98C74CC832E9}" destId="{D219FE49-5532-4368-BC87-EAD99FA46E89}" srcOrd="2" destOrd="0" parTransId="{5B467401-C479-4171-A776-8067DC86C4DD}" sibTransId="{2568E087-B823-475F-B2DE-B1FB2177B7D6}"/>
    <dgm:cxn modelId="{221BB2F6-572C-460D-8211-775B2BB61ED3}" type="presOf" srcId="{41D256B6-B046-4D82-8F15-33DB9D4F3144}" destId="{CD15F7E2-54B6-45BC-97EE-3ED518DB864B}" srcOrd="0" destOrd="0" presId="urn:microsoft.com/office/officeart/2005/8/layout/arrow4"/>
    <dgm:cxn modelId="{5E397A6D-2D0F-497B-AE26-4A7D604AB229}" srcId="{41D256B6-B046-4D82-8F15-33DB9D4F3144}" destId="{E7255359-3B7A-4209-9CC6-99587250DBDA}" srcOrd="2" destOrd="0" parTransId="{832E0E56-0564-4C48-85E1-887FB73A0A40}" sibTransId="{20445D00-245B-4D0F-9780-0611DAAF6944}"/>
    <dgm:cxn modelId="{B117D6EC-15A7-4C4B-A896-03D6AD07737E}" srcId="{31770373-C5FF-46F2-9724-98C74CC832E9}" destId="{5DBF832E-0685-47AA-B9B8-548A5A706094}" srcOrd="0" destOrd="0" parTransId="{7C7EFAA4-689B-4718-8D94-912B78742E67}" sibTransId="{15F3F991-8719-478D-8E54-F7EE980F0D63}"/>
    <dgm:cxn modelId="{62954BC6-137E-466B-81C3-1F2002A36467}" type="presOf" srcId="{6926BC81-4FA9-40E8-B4E6-9B811D6B1D30}" destId="{24C3802F-89E1-46BD-B743-6CA3C1EE4FF3}" srcOrd="0" destOrd="2" presId="urn:microsoft.com/office/officeart/2005/8/layout/arrow4"/>
    <dgm:cxn modelId="{942E7A4D-E092-46A1-9170-FF20BCF89FB7}" type="presOf" srcId="{31770373-C5FF-46F2-9724-98C74CC832E9}" destId="{24C3802F-89E1-46BD-B743-6CA3C1EE4FF3}" srcOrd="0" destOrd="0" presId="urn:microsoft.com/office/officeart/2005/8/layout/arrow4"/>
    <dgm:cxn modelId="{BAB84F58-9FCB-4AAA-9477-F49177DF0780}" srcId="{7D53322A-0E82-4D71-93C7-76A4616A8358}" destId="{41D256B6-B046-4D82-8F15-33DB9D4F3144}" srcOrd="0" destOrd="0" parTransId="{E5A92CA8-F6CE-4344-B03D-3B0771FDF83B}" sibTransId="{EE7CBB2B-927B-405C-B115-05979FAF3663}"/>
    <dgm:cxn modelId="{2EBAA323-4D03-4B12-98F7-47D3D5A5B545}" srcId="{31770373-C5FF-46F2-9724-98C74CC832E9}" destId="{6926BC81-4FA9-40E8-B4E6-9B811D6B1D30}" srcOrd="1" destOrd="0" parTransId="{95ED3BAF-4518-4616-8560-3B84935F4B9B}" sibTransId="{57DC67A0-5F31-419B-B767-0572FEF7212C}"/>
    <dgm:cxn modelId="{AB3C318B-5869-4DA7-8357-0EF9BC6BB578}" type="presParOf" srcId="{09E12480-975D-40EC-94FF-78B9C74DE3E2}" destId="{8E5E0AEB-4508-4759-9F77-1944001971C0}" srcOrd="0" destOrd="0" presId="urn:microsoft.com/office/officeart/2005/8/layout/arrow4"/>
    <dgm:cxn modelId="{CB7E38E4-3054-44FE-B6F7-968335E0FB98}" type="presParOf" srcId="{09E12480-975D-40EC-94FF-78B9C74DE3E2}" destId="{CD15F7E2-54B6-45BC-97EE-3ED518DB864B}" srcOrd="1" destOrd="0" presId="urn:microsoft.com/office/officeart/2005/8/layout/arrow4"/>
    <dgm:cxn modelId="{67D00810-B9CD-4436-9125-3C47FDD6D173}" type="presParOf" srcId="{09E12480-975D-40EC-94FF-78B9C74DE3E2}" destId="{65660A18-1CBE-4AAF-AFD0-C87513E73461}" srcOrd="2" destOrd="0" presId="urn:microsoft.com/office/officeart/2005/8/layout/arrow4"/>
    <dgm:cxn modelId="{336F6F06-7097-4FCC-93B2-9AA7EAAFB100}" type="presParOf" srcId="{09E12480-975D-40EC-94FF-78B9C74DE3E2}" destId="{24C3802F-89E1-46BD-B743-6CA3C1EE4FF3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66B51-1009-4076-AB4E-DAC503295058}">
      <dsp:nvSpPr>
        <dsp:cNvPr id="0" name=""/>
        <dsp:cNvSpPr/>
      </dsp:nvSpPr>
      <dsp:spPr>
        <a:xfrm>
          <a:off x="1391" y="0"/>
          <a:ext cx="3617252" cy="482179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Factor</a:t>
          </a:r>
          <a:endParaRPr lang="en-US" sz="4000" kern="1200" dirty="0"/>
        </a:p>
      </dsp:txBody>
      <dsp:txXfrm>
        <a:off x="1391" y="0"/>
        <a:ext cx="3617252" cy="1446539"/>
      </dsp:txXfrm>
    </dsp:sp>
    <dsp:sp modelId="{6C088AEC-6BF2-4D09-AF01-ED917EB7A5EB}">
      <dsp:nvSpPr>
        <dsp:cNvPr id="0" name=""/>
        <dsp:cNvSpPr/>
      </dsp:nvSpPr>
      <dsp:spPr>
        <a:xfrm>
          <a:off x="363116" y="1447452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Safe &amp; comfortable facilities</a:t>
          </a:r>
          <a:endParaRPr lang="en-US" sz="1900" kern="1200" dirty="0"/>
        </a:p>
      </dsp:txBody>
      <dsp:txXfrm>
        <a:off x="379454" y="1463790"/>
        <a:ext cx="2861126" cy="525138"/>
      </dsp:txXfrm>
    </dsp:sp>
    <dsp:sp modelId="{FA2546D4-C8EF-42CE-9920-CEEA5DC3B621}">
      <dsp:nvSpPr>
        <dsp:cNvPr id="0" name=""/>
        <dsp:cNvSpPr/>
      </dsp:nvSpPr>
      <dsp:spPr>
        <a:xfrm>
          <a:off x="363116" y="2091084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803590"/>
            <a:satOff val="-1206"/>
            <a:lumOff val="-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Distance/time</a:t>
          </a:r>
          <a:endParaRPr lang="en-US" sz="1900" kern="1200" dirty="0"/>
        </a:p>
      </dsp:txBody>
      <dsp:txXfrm>
        <a:off x="379454" y="2107422"/>
        <a:ext cx="2861126" cy="525138"/>
      </dsp:txXfrm>
    </dsp:sp>
    <dsp:sp modelId="{280D1C36-A7CD-4C89-80E3-4E3C564ED4DF}">
      <dsp:nvSpPr>
        <dsp:cNvPr id="0" name=""/>
        <dsp:cNvSpPr/>
      </dsp:nvSpPr>
      <dsp:spPr>
        <a:xfrm>
          <a:off x="363116" y="2734716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1607181"/>
            <a:satOff val="-2411"/>
            <a:lumOff val="-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Weather</a:t>
          </a:r>
          <a:endParaRPr lang="en-US" sz="1900" kern="1200" dirty="0" smtClean="0"/>
        </a:p>
      </dsp:txBody>
      <dsp:txXfrm>
        <a:off x="379454" y="2751054"/>
        <a:ext cx="2861126" cy="525138"/>
      </dsp:txXfrm>
    </dsp:sp>
    <dsp:sp modelId="{11FC3954-768A-431E-9538-B01DC5C95732}">
      <dsp:nvSpPr>
        <dsp:cNvPr id="0" name=""/>
        <dsp:cNvSpPr/>
      </dsp:nvSpPr>
      <dsp:spPr>
        <a:xfrm>
          <a:off x="363116" y="3378349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2410771"/>
            <a:satOff val="-3617"/>
            <a:lumOff val="-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Effort, perspiration</a:t>
          </a:r>
        </a:p>
      </dsp:txBody>
      <dsp:txXfrm>
        <a:off x="379454" y="3394687"/>
        <a:ext cx="2861126" cy="525138"/>
      </dsp:txXfrm>
    </dsp:sp>
    <dsp:sp modelId="{48C3817D-6A0A-45F8-8B8D-19649498A9EE}">
      <dsp:nvSpPr>
        <dsp:cNvPr id="0" name=""/>
        <dsp:cNvSpPr/>
      </dsp:nvSpPr>
      <dsp:spPr>
        <a:xfrm>
          <a:off x="363116" y="4021981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3214361"/>
            <a:satOff val="-4823"/>
            <a:lumOff val="-7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Cargo, equipment, parking </a:t>
          </a:r>
        </a:p>
      </dsp:txBody>
      <dsp:txXfrm>
        <a:off x="379454" y="4038319"/>
        <a:ext cx="2861126" cy="525138"/>
      </dsp:txXfrm>
    </dsp:sp>
    <dsp:sp modelId="{F8FD1A73-E5FE-45D0-B4DA-684CDAD36DBC}">
      <dsp:nvSpPr>
        <dsp:cNvPr id="0" name=""/>
        <dsp:cNvSpPr/>
      </dsp:nvSpPr>
      <dsp:spPr>
        <a:xfrm>
          <a:off x="3889938" y="0"/>
          <a:ext cx="3617252" cy="482179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Preference variation</a:t>
          </a:r>
          <a:endParaRPr lang="en-US" sz="4000" kern="1200" dirty="0"/>
        </a:p>
      </dsp:txBody>
      <dsp:txXfrm>
        <a:off x="3889938" y="0"/>
        <a:ext cx="3617252" cy="1446539"/>
      </dsp:txXfrm>
    </dsp:sp>
    <dsp:sp modelId="{50C3D868-663A-49B7-9B13-243B42BACDC2}">
      <dsp:nvSpPr>
        <dsp:cNvPr id="0" name=""/>
        <dsp:cNvSpPr/>
      </dsp:nvSpPr>
      <dsp:spPr>
        <a:xfrm>
          <a:off x="4251663" y="1447452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4017952"/>
            <a:satOff val="-6029"/>
            <a:lumOff val="-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Gender</a:t>
          </a:r>
          <a:endParaRPr lang="en-US" sz="1900" kern="1200" dirty="0"/>
        </a:p>
      </dsp:txBody>
      <dsp:txXfrm>
        <a:off x="4268001" y="1463790"/>
        <a:ext cx="2861126" cy="525138"/>
      </dsp:txXfrm>
    </dsp:sp>
    <dsp:sp modelId="{35535C6A-3365-4E09-B9D0-C0284F3CFF70}">
      <dsp:nvSpPr>
        <dsp:cNvPr id="0" name=""/>
        <dsp:cNvSpPr/>
      </dsp:nvSpPr>
      <dsp:spPr>
        <a:xfrm>
          <a:off x="4251663" y="2091084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4821541"/>
            <a:satOff val="-7234"/>
            <a:lumOff val="-11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Age</a:t>
          </a:r>
          <a:endParaRPr lang="en-US" sz="1900" kern="1200" dirty="0"/>
        </a:p>
      </dsp:txBody>
      <dsp:txXfrm>
        <a:off x="4268001" y="2107422"/>
        <a:ext cx="2861126" cy="525138"/>
      </dsp:txXfrm>
    </dsp:sp>
    <dsp:sp modelId="{959FA092-A0E4-45CD-85CB-D76A1652F6B8}">
      <dsp:nvSpPr>
        <dsp:cNvPr id="0" name=""/>
        <dsp:cNvSpPr/>
      </dsp:nvSpPr>
      <dsp:spPr>
        <a:xfrm>
          <a:off x="4251663" y="2734716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Physical condition/capacity</a:t>
          </a:r>
          <a:endParaRPr lang="en-US" sz="1900" kern="1200" dirty="0"/>
        </a:p>
      </dsp:txBody>
      <dsp:txXfrm>
        <a:off x="4268001" y="2751054"/>
        <a:ext cx="2861126" cy="525138"/>
      </dsp:txXfrm>
    </dsp:sp>
    <dsp:sp modelId="{471C80DD-A648-485F-92F7-44997A1670BA}">
      <dsp:nvSpPr>
        <dsp:cNvPr id="0" name=""/>
        <dsp:cNvSpPr/>
      </dsp:nvSpPr>
      <dsp:spPr>
        <a:xfrm>
          <a:off x="4251663" y="3378349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6428722"/>
            <a:satOff val="-9646"/>
            <a:lumOff val="-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Experience</a:t>
          </a:r>
          <a:endParaRPr lang="en-US" sz="1900" kern="1200" dirty="0"/>
        </a:p>
      </dsp:txBody>
      <dsp:txXfrm>
        <a:off x="4268001" y="3394687"/>
        <a:ext cx="2861126" cy="525138"/>
      </dsp:txXfrm>
    </dsp:sp>
    <dsp:sp modelId="{58DF2EBB-9D4E-4B99-B8B8-C952AE13C77F}">
      <dsp:nvSpPr>
        <dsp:cNvPr id="0" name=""/>
        <dsp:cNvSpPr/>
      </dsp:nvSpPr>
      <dsp:spPr>
        <a:xfrm>
          <a:off x="4251663" y="4021981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7232312"/>
            <a:satOff val="-10851"/>
            <a:lumOff val="-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Risk aversion</a:t>
          </a:r>
          <a:endParaRPr lang="en-US" sz="1900" kern="1200" dirty="0"/>
        </a:p>
      </dsp:txBody>
      <dsp:txXfrm>
        <a:off x="4268001" y="4038319"/>
        <a:ext cx="2861126" cy="525138"/>
      </dsp:txXfrm>
    </dsp:sp>
    <dsp:sp modelId="{64D2A33C-0D4B-4E98-948D-B8BA50E94D7E}">
      <dsp:nvSpPr>
        <dsp:cNvPr id="0" name=""/>
        <dsp:cNvSpPr/>
      </dsp:nvSpPr>
      <dsp:spPr>
        <a:xfrm>
          <a:off x="7778484" y="0"/>
          <a:ext cx="3617252" cy="482179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Exposure variation</a:t>
          </a:r>
          <a:endParaRPr lang="en-US" sz="4000" kern="1200" dirty="0"/>
        </a:p>
      </dsp:txBody>
      <dsp:txXfrm>
        <a:off x="7778484" y="0"/>
        <a:ext cx="3617252" cy="1446539"/>
      </dsp:txXfrm>
    </dsp:sp>
    <dsp:sp modelId="{50F6512B-C49D-46EB-96CD-02B7155EBF4F}">
      <dsp:nvSpPr>
        <dsp:cNvPr id="0" name=""/>
        <dsp:cNvSpPr/>
      </dsp:nvSpPr>
      <dsp:spPr>
        <a:xfrm>
          <a:off x="8140210" y="1447452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8035903"/>
            <a:satOff val="-12057"/>
            <a:lumOff val="-19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Income/wealth</a:t>
          </a:r>
          <a:endParaRPr lang="en-US" sz="1900" kern="1200" dirty="0"/>
        </a:p>
      </dsp:txBody>
      <dsp:txXfrm>
        <a:off x="8156548" y="1463790"/>
        <a:ext cx="2861126" cy="525138"/>
      </dsp:txXfrm>
    </dsp:sp>
    <dsp:sp modelId="{02ED7A89-1B45-41D0-B62B-0EFB57C927D3}">
      <dsp:nvSpPr>
        <dsp:cNvPr id="0" name=""/>
        <dsp:cNvSpPr/>
      </dsp:nvSpPr>
      <dsp:spPr>
        <a:xfrm>
          <a:off x="8140210" y="2091084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8839492"/>
            <a:satOff val="-13263"/>
            <a:lumOff val="-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Race/ethnicity</a:t>
          </a:r>
          <a:endParaRPr lang="en-US" sz="1900" kern="1200" dirty="0"/>
        </a:p>
      </dsp:txBody>
      <dsp:txXfrm>
        <a:off x="8156548" y="2107422"/>
        <a:ext cx="2861126" cy="525138"/>
      </dsp:txXfrm>
    </dsp:sp>
    <dsp:sp modelId="{56E1EA72-6CD8-447B-92B8-E347BDFC5C91}">
      <dsp:nvSpPr>
        <dsp:cNvPr id="0" name=""/>
        <dsp:cNvSpPr/>
      </dsp:nvSpPr>
      <dsp:spPr>
        <a:xfrm>
          <a:off x="8140210" y="2734716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9643083"/>
            <a:satOff val="-14469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Gender</a:t>
          </a:r>
          <a:endParaRPr lang="en-US" sz="1900" kern="1200" dirty="0"/>
        </a:p>
      </dsp:txBody>
      <dsp:txXfrm>
        <a:off x="8156548" y="2751054"/>
        <a:ext cx="2861126" cy="525138"/>
      </dsp:txXfrm>
    </dsp:sp>
    <dsp:sp modelId="{07EBA369-EF33-4C35-B47A-538CA04376AD}">
      <dsp:nvSpPr>
        <dsp:cNvPr id="0" name=""/>
        <dsp:cNvSpPr/>
      </dsp:nvSpPr>
      <dsp:spPr>
        <a:xfrm>
          <a:off x="8140210" y="3378349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10446673"/>
            <a:satOff val="-15674"/>
            <a:lumOff val="-2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HH composition/roles</a:t>
          </a:r>
          <a:endParaRPr lang="en-US" sz="1900" kern="1200" dirty="0"/>
        </a:p>
      </dsp:txBody>
      <dsp:txXfrm>
        <a:off x="8156548" y="3394687"/>
        <a:ext cx="2861126" cy="525138"/>
      </dsp:txXfrm>
    </dsp:sp>
    <dsp:sp modelId="{45A9D8E1-5CB2-47C6-A0E2-A3D79115001E}">
      <dsp:nvSpPr>
        <dsp:cNvPr id="0" name=""/>
        <dsp:cNvSpPr/>
      </dsp:nvSpPr>
      <dsp:spPr>
        <a:xfrm>
          <a:off x="8140210" y="4021981"/>
          <a:ext cx="2893802" cy="55781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Urban/rural, Region</a:t>
          </a:r>
          <a:endParaRPr lang="en-US" sz="1900" kern="1200" dirty="0"/>
        </a:p>
      </dsp:txBody>
      <dsp:txXfrm>
        <a:off x="8156548" y="4038319"/>
        <a:ext cx="2861126" cy="525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E0AEB-4508-4759-9F77-1944001971C0}">
      <dsp:nvSpPr>
        <dsp:cNvPr id="0" name=""/>
        <dsp:cNvSpPr/>
      </dsp:nvSpPr>
      <dsp:spPr>
        <a:xfrm>
          <a:off x="4969" y="0"/>
          <a:ext cx="2981521" cy="2411705"/>
        </a:xfrm>
        <a:prstGeom prst="up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5F7E2-54B6-45BC-97EE-3ED518DB864B}">
      <dsp:nvSpPr>
        <dsp:cNvPr id="0" name=""/>
        <dsp:cNvSpPr/>
      </dsp:nvSpPr>
      <dsp:spPr>
        <a:xfrm>
          <a:off x="3075936" y="0"/>
          <a:ext cx="5059551" cy="241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200" kern="1200" dirty="0" smtClean="0"/>
            <a:t>Risks</a:t>
          </a:r>
          <a:endParaRPr lang="en-CA" sz="32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Near exhaust</a:t>
          </a:r>
          <a:endParaRPr lang="en-CA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No vehicle shell</a:t>
          </a:r>
          <a:endParaRPr lang="en-CA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Elevated ventilation</a:t>
          </a:r>
          <a:endParaRPr lang="en-CA" sz="2500" kern="1200" dirty="0"/>
        </a:p>
      </dsp:txBody>
      <dsp:txXfrm>
        <a:off x="3075936" y="0"/>
        <a:ext cx="5059551" cy="2411705"/>
      </dsp:txXfrm>
    </dsp:sp>
    <dsp:sp modelId="{65660A18-1CBE-4AAF-AFD0-C87513E73461}">
      <dsp:nvSpPr>
        <dsp:cNvPr id="0" name=""/>
        <dsp:cNvSpPr/>
      </dsp:nvSpPr>
      <dsp:spPr>
        <a:xfrm>
          <a:off x="899425" y="2612681"/>
          <a:ext cx="2981521" cy="2411705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3802F-89E1-46BD-B743-6CA3C1EE4FF3}">
      <dsp:nvSpPr>
        <dsp:cNvPr id="0" name=""/>
        <dsp:cNvSpPr/>
      </dsp:nvSpPr>
      <dsp:spPr>
        <a:xfrm>
          <a:off x="3970392" y="2612681"/>
          <a:ext cx="5059551" cy="2411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227584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3200" kern="1200" dirty="0" smtClean="0"/>
            <a:t>Mitigation</a:t>
          </a:r>
          <a:endParaRPr lang="en-CA" sz="32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 smtClean="0"/>
            <a:t>Prefer low-traffic routes</a:t>
          </a:r>
          <a:endParaRPr lang="en-CA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500" kern="1200" dirty="0" smtClean="0"/>
            <a:t>Prefer low-dose speed/exertion</a:t>
          </a:r>
          <a:br>
            <a:rPr lang="en-CA" sz="2500" kern="1200" dirty="0" smtClean="0"/>
          </a:br>
          <a:r>
            <a:rPr lang="en-CA" sz="2500" kern="1200" dirty="0" smtClean="0"/>
            <a:t>(moderate MET</a:t>
          </a:r>
          <a:r>
            <a:rPr lang="en-US" sz="2500" kern="1200" dirty="0" smtClean="0"/>
            <a:t>)</a:t>
          </a:r>
          <a:endParaRPr lang="en-CA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500" kern="1200" dirty="0" smtClean="0"/>
            <a:t>Limited duration</a:t>
          </a:r>
          <a:endParaRPr lang="en-CA" sz="2500" kern="1200" dirty="0"/>
        </a:p>
      </dsp:txBody>
      <dsp:txXfrm>
        <a:off x="3970392" y="2612681"/>
        <a:ext cx="5059551" cy="24117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0.22313</cdr:x>
      <cdr:y>0.46331</cdr:y>
    </cdr:from>
    <cdr:to>
      <cdr:x>0.5</cdr:x>
      <cdr:y>0.55165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10944" y="2273427"/>
          <a:ext cx="1750742" cy="433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accent6"/>
              </a:solidFill>
            </a:rPr>
            <a:t>w/ pedestrians</a:t>
          </a:r>
          <a:endParaRPr lang="en-US" sz="1800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0.57045</cdr:x>
      <cdr:y>0.46294</cdr:y>
    </cdr:from>
    <cdr:to>
      <cdr:x>0.84732</cdr:x>
      <cdr:y>0.55128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07196" y="2271624"/>
          <a:ext cx="1750742" cy="4334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chemeClr val="accent5"/>
              </a:solidFill>
            </a:rPr>
            <a:t>w/ cyclists</a:t>
          </a:r>
          <a:endParaRPr lang="en-US" sz="1800" dirty="0">
            <a:solidFill>
              <a:schemeClr val="accent5"/>
            </a:solidFill>
          </a:endParaRPr>
        </a:p>
      </cdr:txBody>
    </cdr:sp>
  </cdr:relSizeAnchor>
  <cdr:relSizeAnchor xmlns:cdr="http://schemas.openxmlformats.org/drawingml/2006/chartDrawing">
    <cdr:from>
      <cdr:x>0.77702</cdr:x>
      <cdr:y>0.41625</cdr:y>
    </cdr:from>
    <cdr:to>
      <cdr:x>1</cdr:x>
      <cdr:y>0.5776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913386" y="2042532"/>
          <a:ext cx="1409986" cy="7917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 anchorCtr="0"/>
        <a:lstStyle xmlns:a="http://schemas.openxmlformats.org/drawingml/2006/main"/>
        <a:p xmlns:a="http://schemas.openxmlformats.org/drawingml/2006/main">
          <a:pPr algn="ctr"/>
          <a:r>
            <a:rPr lang="en-US" sz="1800" dirty="0" smtClean="0">
              <a:solidFill>
                <a:schemeClr val="accent4"/>
              </a:solidFill>
            </a:rPr>
            <a:t>None/fixed object</a:t>
          </a:r>
          <a:endParaRPr lang="en-US" sz="1800" dirty="0">
            <a:solidFill>
              <a:schemeClr val="accent4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59325-9D11-43E3-9FC8-978084940EC3}" type="datetimeFigureOut">
              <a:rPr lang="en-CA" smtClean="0"/>
              <a:t>2023-03-29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75DB-D9F5-49EE-8FBD-B2DD10012CD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0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379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E-assist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14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 smtClean="0"/>
              <a:t>WRT cars, b/c we’re in a completely auto-dominated transport system</a:t>
            </a:r>
          </a:p>
          <a:p>
            <a:pPr lvl="1"/>
            <a:r>
              <a:rPr lang="en-US" sz="2400" dirty="0" smtClean="0"/>
              <a:t>Useful for short/moderate distance trips </a:t>
            </a:r>
          </a:p>
          <a:p>
            <a:pPr lvl="2"/>
            <a:r>
              <a:rPr lang="en-US" dirty="0" smtClean="0"/>
              <a:t>A large share of urban trips (high LU/BE determined, and co-causal)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558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Social/cultural norms &amp; risks (visibility, status)</a:t>
            </a:r>
            <a:endParaRPr lang="en-US" sz="2000" dirty="0" smtClean="0"/>
          </a:p>
          <a:p>
            <a:r>
              <a:rPr lang="en-US" dirty="0" smtClean="0"/>
              <a:t>Gender influences the experience of highly visible physical activity in public</a:t>
            </a:r>
          </a:p>
          <a:p>
            <a:r>
              <a:rPr lang="en-CA" dirty="0" smtClean="0"/>
              <a:t>People of colour experience</a:t>
            </a:r>
          </a:p>
          <a:p>
            <a:pPr lvl="1"/>
            <a:r>
              <a:rPr lang="en-CA" dirty="0" smtClean="0"/>
              <a:t>Less safe facilities</a:t>
            </a:r>
          </a:p>
          <a:p>
            <a:pPr lvl="1"/>
            <a:r>
              <a:rPr lang="en-CA" dirty="0" smtClean="0"/>
              <a:t>Higher injury &amp; fatality rates when walking or cycling</a:t>
            </a:r>
          </a:p>
          <a:p>
            <a:pPr lvl="1"/>
            <a:r>
              <a:rPr lang="en-CA" dirty="0" smtClean="0"/>
              <a:t>Excessive enforcement &amp; harassment by police &amp; others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448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 speeds 10-30% higher than conventional bicycles</a:t>
            </a:r>
          </a:p>
          <a:p>
            <a:pPr lvl="1"/>
            <a:r>
              <a:rPr lang="en-US" dirty="0" smtClean="0"/>
              <a:t>Greater on (steeper) up-grades</a:t>
            </a:r>
          </a:p>
          <a:p>
            <a:pPr lvl="1"/>
            <a:r>
              <a:rPr lang="en-US" dirty="0" smtClean="0"/>
              <a:t>Less difference in maximum speeds (e-bikes limited ~32 </a:t>
            </a:r>
            <a:r>
              <a:rPr lang="en-US" dirty="0" err="1" smtClean="0"/>
              <a:t>kph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Longer trips</a:t>
            </a:r>
          </a:p>
          <a:p>
            <a:r>
              <a:rPr lang="en-US" dirty="0" smtClean="0"/>
              <a:t>Less deterrence from hills, perspiration, effort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765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E-assist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83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25% of hospitalizations from cycling injuries involve a head injury</a:t>
            </a:r>
          </a:p>
          <a:p>
            <a:r>
              <a:rPr lang="en-US" dirty="0" smtClean="0"/>
              <a:t>Yet evidence consistently shows that </a:t>
            </a:r>
            <a:r>
              <a:rPr lang="en-US" u="sng" dirty="0" smtClean="0"/>
              <a:t>helmet laws</a:t>
            </a:r>
            <a:r>
              <a:rPr lang="en-US" dirty="0" smtClean="0"/>
              <a:t> do not improve cyclist safety</a:t>
            </a:r>
          </a:p>
          <a:p>
            <a:pPr lvl="2"/>
            <a:r>
              <a:rPr lang="en-US" dirty="0" smtClean="0"/>
              <a:t>Limited impact on helmet use</a:t>
            </a:r>
          </a:p>
          <a:p>
            <a:pPr lvl="2"/>
            <a:r>
              <a:rPr lang="en-US" dirty="0" smtClean="0"/>
              <a:t>Limited impact on crash outcomes</a:t>
            </a:r>
          </a:p>
          <a:p>
            <a:pPr lvl="2"/>
            <a:r>
              <a:rPr lang="en-US" dirty="0" smtClean="0"/>
              <a:t>Risk compensation by riders &amp; drivers</a:t>
            </a:r>
          </a:p>
          <a:p>
            <a:pPr lvl="2"/>
            <a:r>
              <a:rPr lang="en-US" dirty="0" smtClean="0"/>
              <a:t>Suppress cycling activity</a:t>
            </a:r>
          </a:p>
          <a:p>
            <a:pPr lvl="3"/>
            <a:r>
              <a:rPr lang="en-US" dirty="0" smtClean="0"/>
              <a:t>No helmet available</a:t>
            </a:r>
          </a:p>
          <a:p>
            <a:pPr lvl="3"/>
            <a:r>
              <a:rPr lang="en-US" dirty="0" smtClean="0"/>
              <a:t>Perceptions of risk</a:t>
            </a:r>
          </a:p>
          <a:p>
            <a:pPr lvl="3"/>
            <a:r>
              <a:rPr lang="en-US" dirty="0" err="1" smtClean="0"/>
              <a:t>Bikeshare</a:t>
            </a:r>
            <a:r>
              <a:rPr lang="en-US" dirty="0" smtClean="0"/>
              <a:t> systems</a:t>
            </a:r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149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Health recommendation: &gt;150 min/week of moderate-to-vigorous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1559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4-6 MET,</a:t>
            </a:r>
            <a:r>
              <a:rPr lang="en-US" baseline="0" dirty="0" smtClean="0"/>
              <a:t> </a:t>
            </a:r>
            <a:r>
              <a:rPr lang="en-US" dirty="0" smtClean="0"/>
              <a:t>15-20 </a:t>
            </a:r>
            <a:r>
              <a:rPr lang="en-US" dirty="0" err="1" smtClean="0"/>
              <a:t>kph</a:t>
            </a:r>
            <a:r>
              <a:rPr lang="en-US" dirty="0" smtClean="0"/>
              <a:t>  on level ground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Little health of repeated short-term exposure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There are </a:t>
            </a:r>
            <a:r>
              <a:rPr lang="en-CA" dirty="0" smtClean="0"/>
              <a:t>places where they could start to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6781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Highly contextual: cycling is safer than walking in BC, but less safe in the USA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A75DB-D9F5-49EE-8FBD-B2DD10012CD3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674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3284" y="-17463"/>
            <a:ext cx="12331701" cy="6932613"/>
          </a:xfrm>
          <a:prstGeom prst="rect">
            <a:avLst/>
          </a:prstGeom>
          <a:solidFill>
            <a:srgbClr val="0720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9607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379200" y="6400801"/>
            <a:ext cx="8128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3BBF503-CCCC-449A-97C1-8384B029DFE7}" type="slidenum">
              <a:rPr lang="en-CA" smtClean="0"/>
              <a:t>‹#›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197600" y="6400800"/>
            <a:ext cx="5080000" cy="457200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2680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8382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cap="small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6400801"/>
            <a:ext cx="812800" cy="4572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7600" y="6400801"/>
            <a:ext cx="508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415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21" y="1596638"/>
            <a:ext cx="6780613" cy="2639471"/>
          </a:xfrm>
          <a:prstGeom prst="rect">
            <a:avLst/>
          </a:prstGeom>
        </p:spPr>
        <p:txBody>
          <a:bodyPr anchor="ctr" anchorCtr="0"/>
          <a:lstStyle>
            <a:lvl1pPr algn="l">
              <a:defRPr sz="5400" cap="small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6400801"/>
            <a:ext cx="812800" cy="4572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97600" y="6400801"/>
            <a:ext cx="508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dirty="0" smtClean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138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Slide -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/>
          <p:cNvSpPr txBox="1">
            <a:spLocks/>
          </p:cNvSpPr>
          <p:nvPr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A9E67533-EC57-4217-86B4-591C8A8E7CAC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8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24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4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24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4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2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6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title"/>
          </p:nvPr>
        </p:nvSpPr>
        <p:spPr>
          <a:xfrm>
            <a:off x="2249833" y="523867"/>
            <a:ext cx="76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1"/>
          </p:nvPr>
        </p:nvSpPr>
        <p:spPr>
          <a:xfrm>
            <a:off x="1502412" y="3496451"/>
            <a:ext cx="224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rgbClr val="F6B26B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2"/>
          </p:nvPr>
        </p:nvSpPr>
        <p:spPr>
          <a:xfrm>
            <a:off x="1320833" y="3897449"/>
            <a:ext cx="2609600" cy="12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3"/>
          </p:nvPr>
        </p:nvSpPr>
        <p:spPr>
          <a:xfrm>
            <a:off x="4972612" y="3496451"/>
            <a:ext cx="224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rgbClr val="F6B26B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4"/>
          </p:nvPr>
        </p:nvSpPr>
        <p:spPr>
          <a:xfrm>
            <a:off x="4791200" y="3897449"/>
            <a:ext cx="2609600" cy="12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5"/>
          </p:nvPr>
        </p:nvSpPr>
        <p:spPr>
          <a:xfrm>
            <a:off x="8442812" y="3496451"/>
            <a:ext cx="22468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2400" b="1">
                <a:solidFill>
                  <a:srgbClr val="F6B26B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2400" b="1">
                <a:solidFill>
                  <a:srgbClr val="F6B26B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6"/>
          </p:nvPr>
        </p:nvSpPr>
        <p:spPr>
          <a:xfrm>
            <a:off x="8261567" y="3897449"/>
            <a:ext cx="2609600" cy="12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4" name="Google Shape;134;p15"/>
          <p:cNvSpPr/>
          <p:nvPr/>
        </p:nvSpPr>
        <p:spPr>
          <a:xfrm rot="4369112" flipH="1">
            <a:off x="10940673" y="-197068"/>
            <a:ext cx="2153035" cy="1370584"/>
          </a:xfrm>
          <a:custGeom>
            <a:avLst/>
            <a:gdLst/>
            <a:ahLst/>
            <a:cxnLst/>
            <a:rect l="l" t="t" r="r" b="b"/>
            <a:pathLst>
              <a:path w="156780" h="99750" extrusionOk="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solidFill>
            <a:srgbClr val="B4A7D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15"/>
          <p:cNvSpPr/>
          <p:nvPr/>
        </p:nvSpPr>
        <p:spPr>
          <a:xfrm rot="4370985">
            <a:off x="11059647" y="470483"/>
            <a:ext cx="496476" cy="496476"/>
          </a:xfrm>
          <a:prstGeom prst="ellipse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5"/>
          <p:cNvSpPr/>
          <p:nvPr/>
        </p:nvSpPr>
        <p:spPr>
          <a:xfrm rot="2716857" flipH="1">
            <a:off x="10865810" y="-299726"/>
            <a:ext cx="2260836" cy="1439143"/>
          </a:xfrm>
          <a:custGeom>
            <a:avLst/>
            <a:gdLst/>
            <a:ahLst/>
            <a:cxnLst/>
            <a:rect l="l" t="t" r="r" b="b"/>
            <a:pathLst>
              <a:path w="156780" h="99750" extrusionOk="0">
                <a:moveTo>
                  <a:pt x="78442" y="1"/>
                </a:moveTo>
                <a:cubicBezTo>
                  <a:pt x="38913" y="1"/>
                  <a:pt x="0" y="20209"/>
                  <a:pt x="10798" y="53477"/>
                </a:cubicBezTo>
                <a:cubicBezTo>
                  <a:pt x="16027" y="69606"/>
                  <a:pt x="25323" y="73597"/>
                  <a:pt x="36170" y="73597"/>
                </a:cubicBezTo>
                <a:cubicBezTo>
                  <a:pt x="46794" y="73597"/>
                  <a:pt x="58906" y="69768"/>
                  <a:pt x="70140" y="69768"/>
                </a:cubicBezTo>
                <a:cubicBezTo>
                  <a:pt x="75093" y="69768"/>
                  <a:pt x="79875" y="70512"/>
                  <a:pt x="84284" y="72657"/>
                </a:cubicBezTo>
                <a:cubicBezTo>
                  <a:pt x="98093" y="79362"/>
                  <a:pt x="96492" y="99276"/>
                  <a:pt x="116673" y="99743"/>
                </a:cubicBezTo>
                <a:cubicBezTo>
                  <a:pt x="116864" y="99747"/>
                  <a:pt x="117055" y="99749"/>
                  <a:pt x="117244" y="99749"/>
                </a:cubicBezTo>
                <a:cubicBezTo>
                  <a:pt x="135157" y="99749"/>
                  <a:pt x="147886" y="81163"/>
                  <a:pt x="150164" y="65418"/>
                </a:cubicBezTo>
                <a:cubicBezTo>
                  <a:pt x="156779" y="19541"/>
                  <a:pt x="117312" y="1"/>
                  <a:pt x="78442" y="1"/>
                </a:cubicBezTo>
                <a:close/>
              </a:path>
            </a:pathLst>
          </a:custGeom>
          <a:noFill/>
          <a:ln w="9525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 rot="2700000" flipH="1">
            <a:off x="-846986" y="5676604"/>
            <a:ext cx="2945305" cy="1537809"/>
          </a:xfrm>
          <a:custGeom>
            <a:avLst/>
            <a:gdLst/>
            <a:ahLst/>
            <a:cxnLst/>
            <a:rect l="l" t="t" r="r" b="b"/>
            <a:pathLst>
              <a:path w="263626" h="137645" extrusionOk="0">
                <a:moveTo>
                  <a:pt x="75120" y="1"/>
                </a:moveTo>
                <a:cubicBezTo>
                  <a:pt x="68706" y="1"/>
                  <a:pt x="61958" y="879"/>
                  <a:pt x="54916" y="2857"/>
                </a:cubicBezTo>
                <a:cubicBezTo>
                  <a:pt x="12926" y="14572"/>
                  <a:pt x="1" y="57071"/>
                  <a:pt x="4171" y="85436"/>
                </a:cubicBezTo>
                <a:cubicBezTo>
                  <a:pt x="7164" y="105810"/>
                  <a:pt x="18083" y="123096"/>
                  <a:pt x="32950" y="136340"/>
                </a:cubicBezTo>
                <a:cubicBezTo>
                  <a:pt x="33427" y="136785"/>
                  <a:pt x="33937" y="137199"/>
                  <a:pt x="34446" y="137645"/>
                </a:cubicBezTo>
                <a:lnTo>
                  <a:pt x="222558" y="136976"/>
                </a:lnTo>
                <a:cubicBezTo>
                  <a:pt x="222558" y="136976"/>
                  <a:pt x="263625" y="118735"/>
                  <a:pt x="262670" y="81902"/>
                </a:cubicBezTo>
                <a:cubicBezTo>
                  <a:pt x="261989" y="56448"/>
                  <a:pt x="243231" y="40404"/>
                  <a:pt x="222985" y="40404"/>
                </a:cubicBezTo>
                <a:cubicBezTo>
                  <a:pt x="213910" y="40404"/>
                  <a:pt x="204537" y="43627"/>
                  <a:pt x="196358" y="50672"/>
                </a:cubicBezTo>
                <a:cubicBezTo>
                  <a:pt x="187785" y="58047"/>
                  <a:pt x="180194" y="61025"/>
                  <a:pt x="173382" y="61025"/>
                </a:cubicBezTo>
                <a:cubicBezTo>
                  <a:pt x="159200" y="61025"/>
                  <a:pt x="148399" y="48116"/>
                  <a:pt x="139151" y="35105"/>
                </a:cubicBezTo>
                <a:cubicBezTo>
                  <a:pt x="127871" y="19261"/>
                  <a:pt x="105156" y="1"/>
                  <a:pt x="75120" y="1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 rot="486435">
            <a:off x="392264" y="5686684"/>
            <a:ext cx="850904" cy="850904"/>
          </a:xfrm>
          <a:prstGeom prst="ellipse">
            <a:avLst/>
          </a:prstGeom>
          <a:noFill/>
          <a:ln w="9525" cap="flat" cmpd="sng">
            <a:solidFill>
              <a:srgbClr val="2012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087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file:///\\localhost\Users\anngoncalves\Desktop\UBC%20PPT%20Templates%20explore\graphic%20objects\shiel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5946778"/>
            <a:ext cx="12293600" cy="911225"/>
            <a:chOff x="0" y="0"/>
            <a:chExt cx="9220200" cy="911225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0"/>
              <a:ext cx="763588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/>
                <a:t> 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26805" y="0"/>
              <a:ext cx="8393395" cy="9112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/>
                <a:t> </a:t>
              </a:r>
            </a:p>
          </p:txBody>
        </p:sp>
        <p:pic>
          <p:nvPicPr>
            <p:cNvPr id="1030" name="shield.png" descr="/Users/anngoncalves/Desktop/UBC PPT Templates explore/graphic objects/shield.png"/>
            <p:cNvPicPr>
              <a:picLocks noChangeAspect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13" y="185738"/>
              <a:ext cx="304963" cy="54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873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9" r:id="rId2"/>
    <p:sldLayoutId id="2147483736" r:id="rId3"/>
    <p:sldLayoutId id="2147483739" r:id="rId4"/>
    <p:sldLayoutId id="2147483741" r:id="rId5"/>
    <p:sldLayoutId id="2147483742" r:id="rId6"/>
  </p:sldLayoutIdLst>
  <p:hf hdr="0" ftr="0" dt="0"/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0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sciencedirect.com/science/article/abs/pii/S136192092030599X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emf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17981"/>
            <a:ext cx="12192000" cy="232568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Whitney Bold"/>
              </a:rPr>
              <a:t>All you need is a shove: </a:t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Whitney Bold"/>
              </a:rPr>
            </a:b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Whitney Bold"/>
              </a:rPr>
              <a:t>Active travel with </a:t>
            </a:r>
            <a:b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Whitney Bold"/>
              </a:rPr>
            </a:b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Whitney Bold"/>
              </a:rPr>
              <a:t>human-electric hybrid vehicles</a:t>
            </a:r>
            <a:endParaRPr lang="en-CA" sz="4800" b="1" dirty="0">
              <a:solidFill>
                <a:schemeClr val="accent1">
                  <a:lumMod val="50000"/>
                </a:schemeClr>
              </a:solidFill>
              <a:latin typeface="Whitney Bold"/>
            </a:endParaRPr>
          </a:p>
        </p:txBody>
      </p:sp>
      <p:sp>
        <p:nvSpPr>
          <p:cNvPr id="7" name="Subtitle 2"/>
          <p:cNvSpPr>
            <a:spLocks noGrp="1"/>
          </p:cNvSpPr>
          <p:nvPr>
            <p:ph idx="4294967295"/>
          </p:nvPr>
        </p:nvSpPr>
        <p:spPr>
          <a:xfrm>
            <a:off x="500495" y="3623685"/>
            <a:ext cx="7818805" cy="21971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2000" dirty="0" smtClean="0"/>
              <a:t>Alex Bigazzi &amp; REACT Lab team</a:t>
            </a:r>
            <a:endParaRPr lang="en-CA" sz="2000" dirty="0"/>
          </a:p>
          <a:p>
            <a:pPr marL="472679" indent="-472679">
              <a:buNone/>
            </a:pPr>
            <a:r>
              <a:rPr lang="en-CA" sz="2000" dirty="0" smtClean="0"/>
              <a:t>University </a:t>
            </a:r>
            <a:r>
              <a:rPr lang="en-CA" sz="2000" dirty="0"/>
              <a:t>of British Columbia</a:t>
            </a:r>
            <a:br>
              <a:rPr lang="en-CA" sz="2000" dirty="0"/>
            </a:br>
            <a:r>
              <a:rPr lang="en-CA" sz="2000" dirty="0"/>
              <a:t>Department of Civil Engineering </a:t>
            </a:r>
            <a:endParaRPr lang="en-CA" sz="2000" dirty="0" smtClean="0"/>
          </a:p>
          <a:p>
            <a:pPr marL="472679" indent="-472679">
              <a:buNone/>
            </a:pPr>
            <a:r>
              <a:rPr lang="en-CA" sz="2000" dirty="0" smtClean="0"/>
              <a:t>BC</a:t>
            </a:r>
            <a:r>
              <a:rPr lang="en-US" sz="2000" dirty="0" smtClean="0"/>
              <a:t> Lung Foundation Air </a:t>
            </a:r>
            <a:r>
              <a:rPr lang="en-US" sz="2000" dirty="0"/>
              <a:t>Quality and Health Workshop</a:t>
            </a:r>
            <a:endParaRPr lang="en-CA" sz="2000" dirty="0" smtClean="0"/>
          </a:p>
          <a:p>
            <a:pPr marL="472679" indent="-472679">
              <a:buNone/>
            </a:pPr>
            <a:r>
              <a:rPr lang="en-CA" sz="2000" dirty="0" smtClean="0"/>
              <a:t>March 30, 2023</a:t>
            </a:r>
            <a:endParaRPr lang="en-CA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BF503-CCCC-449A-97C1-8384B029DFE7}" type="slidenum">
              <a:rPr lang="en-CA" smtClean="0"/>
              <a:t>1</a:t>
            </a:fld>
            <a:endParaRPr lang="en-C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69E00D-5C7C-CF71-E93E-64F90EF8F48C}"/>
              </a:ext>
            </a:extLst>
          </p:cNvPr>
          <p:cNvGrpSpPr>
            <a:grpSpLocks noChangeAspect="1"/>
          </p:cNvGrpSpPr>
          <p:nvPr/>
        </p:nvGrpSpPr>
        <p:grpSpPr>
          <a:xfrm>
            <a:off x="6620833" y="3998051"/>
            <a:ext cx="5378411" cy="1958612"/>
            <a:chOff x="4699000" y="2165350"/>
            <a:chExt cx="4394200" cy="16002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r="8999" b="52930"/>
            <a:stretch/>
          </p:blipFill>
          <p:spPr>
            <a:xfrm>
              <a:off x="7524749" y="2165350"/>
              <a:ext cx="1568451" cy="15811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2" t="51215" r="80885" b="6251"/>
            <a:stretch/>
          </p:blipFill>
          <p:spPr>
            <a:xfrm>
              <a:off x="5604312" y="2330449"/>
              <a:ext cx="565150" cy="14287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5" r="74181" b="52553"/>
            <a:stretch/>
          </p:blipFill>
          <p:spPr>
            <a:xfrm>
              <a:off x="4699000" y="2171700"/>
              <a:ext cx="922234" cy="15938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8" r="44443" b="52741"/>
            <a:stretch/>
          </p:blipFill>
          <p:spPr>
            <a:xfrm>
              <a:off x="6235700" y="2165350"/>
              <a:ext cx="1267034" cy="158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802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aymak Arrow 72V-30AH Electric Scooter | The eBike Cent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032" y="160338"/>
            <a:ext cx="2390293" cy="179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Electric-assist and speed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E-assist speeds in low 20’s </a:t>
            </a:r>
            <a:r>
              <a:rPr lang="en-US" sz="2800" dirty="0" err="1" smtClean="0"/>
              <a:t>kph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Relatively little speeding (&gt;32 </a:t>
            </a:r>
            <a:r>
              <a:rPr lang="en-US" sz="2800" dirty="0" err="1" smtClean="0"/>
              <a:t>kph</a:t>
            </a:r>
            <a:r>
              <a:rPr lang="en-US" sz="2800" dirty="0" smtClean="0"/>
              <a:t>)</a:t>
            </a:r>
            <a:r>
              <a:rPr lang="en-US" sz="2800" dirty="0"/>
              <a:t> </a:t>
            </a:r>
            <a:r>
              <a:rPr lang="en-US" sz="2800" dirty="0" smtClean="0"/>
              <a:t> -  </a:t>
            </a:r>
            <a:r>
              <a:rPr lang="en-US" sz="2800" i="1" dirty="0" smtClean="0"/>
              <a:t>except for sit-down scooters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AutoShape 2" descr="data:image/png;base64,iVBORw0KGgoAAAANSUhEUgAAAiEAAAPWCAYAAAA290iSAAAABHNCSVQICAgIfAhkiAAAAAlwSFlzAAALEgAACxIB0t1+/AAAADl0RVh0U29mdHdhcmUAbWF0cGxvdGxpYiB2ZXJzaW9uIDIuMi4yLCBodHRwOi8vbWF0cGxvdGxpYi5vcmcvhp/UCwAAIABJREFUeJzs3Xd83Xd9LvDn7H20bXlK3nvEK3Gc4exNAkloUxIo0N5yCxQKpbfclvbS2xbS25ZRZoCEFch2iBM73luesvbee0tnz9+4f5xhyZZl2Zb0O+N5v14B+eiMz5Hlc57zHZ+vSpZlGUREREQzTK10AURERJSeGEKIiIhIEQwhREREpAiGECIiIlIEQwgREREpgiGEiIiIFMEQQkRERIpgCCEiIiJFMIQQERGRIhhCiIiISBEMIURERKQIhhAiIiJSBEMIERERKYIhhIiIiBTBEEJERESKYAghIiIiRTCEEBERkSIYQoiIiEgRDCFERESkCIYQIiIiUgRDCBERESmCIYSIiIgUwRBCREREimAIISIiIkUwhBAREZEiGEKIiIhIEQwhREREpAiGECIiIlIEQwgREREpgiGEiIiIFMEQQkRERIpgCCEiIiJFMIQQERGRIhhCiIiISBEMIURERKQIhhAiIiJSBEMIERERKYIhhIiIiBTBEEJERESKYAghIiIiRTCEEBERkSIYQoiIiEgRDCFERESkCIYQIiIiUgRDCBERESmCIYSIiIgUwRBCREREimAIISIiIkUwhBAREZEiGEKIiIhIEQwhREREpAiGECIiIlIEQwhNKVmWIUmS0mUQEVESYAihGybLMoZcXrh8gfhlKpUKanXk18rh8aHP4UZYEJQqkYiIEphKlmVZ6SIouciyjEGXF3kZ1vhlHn8QDq8fgVAYsgwUzMqCXqeNf3/A6UG2zQyNmrmXiIgiGELounj8QajVKpgNegTDAi40dOBUVTOq2nsx+ldJq1FjcX4ONi1dgPs2LodBp4UkyRj2eJFrt07wCERElC4YQmjShlxe5NgtAICK1m78Yt8ZDLt917xdhsWEp7avxd3rlkGrUWPY7UOm1QS1SjXdJRMRUQJjCKFJiQWQQCiM3x+9iCPlDdd9H4Wzs/FXT96FXLsV3kAIGrUKRr1uGqolIqJkwBBC1xQLIB5/EC++eQht/cM3fF9WkwGff/wOrCmYA0EUEQqLMBv1U1gtERElC4YQmlAsgLh8Abz4xkF0DDpu+j7VKhWev3cL7r9lBcKCCEEUYTIwiBARpRuGELqqQZcXuXYLHF4/XnzjILqGnFN6/5+6fxvu27gcIUGEKEowGTg1Q0SUTrhfksbl9PmRa7cgJIj4zq6jUx5AAODXB8/hWEUj9FoNNGoVwoI45Y9BRESJiyGErhAKC7BEp0d+ffAcWnqHpuVxZAAv7z+L0zUt0Ou08IfC4MAcEVH6YAihMWRZRkgQodVocKi0Dscrm6b98X6+7wyaegZhNxsnteWXiIhSA0MIjTHo8sJqMqChawC/PVw8I48ZFkR8/w/H4PD4kWO3YMjlnZHHJSIiZTGEUJw3EERehhXBsICf7DkFcQYPohvx+PH9945BEMXoduDAtW9ERERJjSGErvDG8RIMOD0z/riN3YP4zeELAACtRgOJ60OIiFIaQwgBiBwwZzEaUN/Zj4MldYrVcaSsARcbO2DU6zDC9SFERCmNIYTgD4aQl2FFKCzg5/tOQ+nxh1/sOwOHN7I+ZMTDIEJElKoYQgihaH+OXafL0TviVrgawO0P4ucfngYA2ExGhMOCwhUREdF0YAhJcw6vHxkWE3pHXPjwQq3S5cSVt3TjQEkdtBo1PMGQ0uUQEdE0YAhJcwadFgDw+6MXZ3Q3zGTEFshmWc2cliEiSkEMIWlswOmBSa9DVVsPSpo6lS7nCsGwgF8dPAcAsBgNkBIsJBER0c1hCElTgigh22aGJEn43ZGZaUp2I8pbuiNt3bUaDHM0hIgopTCEpKkRjw8atRpHyxvRMehQupwJ/fbIBXj8QeTarXCziRkRUcpgCElDYUGMd0bdVVSudDnX5PYF8ftjkdEatYq/skREqYKv6GnI4fUDAA6W1MHpS46RhZOVzWjoGoDFqMcgz5YhIkoJDCFpJiQIyMuwwh8K44Pz1UqXM2kygN8cPg9JlpFlNSXcTh4iIrp+DCFpxuWNjHzsL66Fxx9UuJrr09o3jGPljdCo1WzpTkSUAhhC0kgwLCA3wwpvIIS9F2qULueGvHWyFN5ACLkZVvjYxIyIKKkxhKSR2M6SD4trkvYN3O0P4p1TZQAi24yJiCh5MYSkibAgINceGQXZX5w47dlvxOGyenQPOWE3G+GMLrIlIqLkwxCSJhyeyJv1odI6+ENhhau5OaIk440TJQAAnVajcDVERHSjGELSgChJyMu0IRQWsO9ico+CxFxs7ER9Vz/MBj2GuGWXiCgpMYSkgdib9LHKJrh9ybUjZiKvHbsIALCZDZBlWeFqiIjoejGEpDhZlpFjt0CUJOy9kDx9QSajsXsQF+rboddq2cCMiCgJMYSkuAGnBxq1Gmdq2zDoTL036jdOlEKUJOTYLGxgRkSUZBhCUlyW1QwA+OBclcKVTI/eEReOlTdCrVZhmA3MiIiSCkNICht2e6HTalDe0o3OBD8p92bsKipHIBSOH8pHRETJgSEkhRl0WgDAvuLk7I46WU5fIN4B1htInYW3RESpjiEkRXn8QViMBnQOOlDR2qN0OdNu7/lqOL1+ZNssDCJEREmCISRFhQQRAJK+O+pkBcIC3j1dAYDt3ImIkgVDSAoKCQKybWa4fAGcqmlRupwZc7S8Ab3DLmRYTPHTgomIKHExhKSgWIv2I2UNCEdHRNKBKMl461QpAECtUSlcDRERXQtDSIqRZRm5GVYIooiDpfVKlzPjzte1o6V3CFajASMebtklIkpkDCEpZsjlhVqlwtm69rQ8YVYG8NbJyGiIUa9TthgiIpoQQ0iKsRgNAIBDJXUKV6KcitYeVLf3wqTX8XA7IqIExhCSQjz+IEwGHVr7htHYM6h0OYp680RkNISH2xERJS6GkBQS6xZ6KA3XglyuqWcQxQ0dPNyOiCiBMYSkCEEUkWO3wBsI4XQabcudyFunSiHJMrKsZkgcDSEiSjgMISkidnjbicqmeKOydNc16ERRdTO0GjVHQ4iIEhBDSIqInZZ7uIxTMaO9c6ocgigi126BIDKcERElEoaQFDDi8UGn1aCitRu9I26ly0kogy4vDpc1QK1SYcSTfluWiYgSGUNICtCoI3+Nh0o4CjKe985UIhAKIy/DilB08S4RESmPISTJBUNh2M1GDLm8KG3uUrqchOTyBbAvepCf288TdomIEgVDSJJz+iIHtR0uq+cOkAnsOV8Njz+IHLsFgVBI6XKIiAgMIUlNlmXk2iPnxBytaFS6nITmD4Wx+2xl9GtOyRARJQKGkCQ25PJCrVbhXF073D5OM1zLwdJ6DLu9yLKa4Qnw50VEpDSGkCRmNuoBAAdL0/ecmOsRFkS8W1QBAJAkTl0RESmNISRJefxBmA16tPUPo7E7vc+JuR7HK5vQM+yC3WyEyxtQuhwiorTGEJKk4ufEcFvudZFkGW+djBxup9Hw15+ISEl8FU5CgijFz4kpquU5MdfrfH07GrsHYDHqMcR27kREimEISULD7sgb58mqJoTCbEV+I353tBgAYDcbIXNrMxGRIhhCklDsnJhDpQ0KV5K8GrsHca6uDTqthofbEREphCEkyTg8fui0GlS29qB3xKV0OUntjeMlEEQROXYLwjx5mIhoxjGEJBmVSgUAOFTKBak3q9/pwcGSeqhVKrh83ClDRDTTGEKSSDAsIMMSOSempKlT6XJSwh/OVMTbuXvZwIyIaEYxhCQRpzdyFP2R8gaeEzNFvIEQ3j5VBoANzIiIZhpDSJIYc05MOc+JmUpHyhrQPjACm9mIYbdP6XKIiNIGQ0iSiJ0Tc76+nesXppgky/jt4QsAAJvJwC27REQzhCEkScTOieGC1OlR29GHs9yyS0Q0oxhCkoA3EDknpr1/BPVdA0qXk7JeO3YRwbCAvAwr/KGw0uUQEaU8hpAkEAhFz4nhKMi0GnJ58YfTkVN22YmWiGj6MYQkuNg5Mb5gCEU1PCdmuu29UIPOQQcyLFykSkQ03RhCEtylc2Ka4yfn0vQRJQm/OngOAGA3GyBKksIVERGlLoaQBHfpnBhOxcyUus5+HK9ohFajwYjHr3Q5REQpiyEkgQ27fdBpNShv6UbPMM+JmUmvHS+B2xdArt0Cl49BhIhoOjCEJDC9VgMA2H+xVuFK0o/HH4z3DtFrtexQS0Q0DRhCEpQ3EITVZEDPsAsVLd1Kl5OWTte2orihA0a9jotUiYimAUNIgoptyz1QUgt+BlfOLw+eg8cfjE7LsFMtEdFUYghJQIIoxrflnqxsVrqctOb0+vHbI7FpGQ2nZYiIphBDSAKKDf0fr2hCgNtyFVdU3YKLjZ0w6nUY4bQMEdGUYQhJMLIsI9tmgSRJOFBSp3Q5FPWL/afh9PqRY7cwiBARTRGt0gXQWIMuL/IyrDhb14YBp0fpcijK7Qvipb1F+Noz98FuMSIkCNBr+c+HJu+dU2V4N3oswOW0GjVsJiMW5mXisW1rsHLB7BmubvJe2luEk1WRaeL/+8lHUTAre0Ye90RlE3724ekrLlcB0Go1sJkMWDY3D0/dvh7zcjLGXOeT//FbAMDCvCz8y6cem4lyJy2Ra5sJHAlJMHazEQCw53y1wpXQ5Spae/DhhRpo1Or4wmGiqSCIEkY8PpS1dONbrx9ASVOn0iUlDRlAWBAx7PbhbF0bvvnqh+gcdChdFk0SP8olkGG3D9k2M6rbe9HSO6R0OTSON0+UYPXCfCyclYVBpwe5GValS6Ik9MAtK7B6YT4AQIaMkCDieEUTqtt7IQN49cgFbFw8DyqVStlCE9StKwpw28pCAIAkywiFBZyoakZ1ey8CoTDeOlmKLz+1M379Lz15NwDAZNApUC1NhCEkgRh0kb+OD85VKVwJXU1YlPDD90/g/zz/CHIzrHB4fMiMttYnmqzC2dnYvGzBmMu2LluIL//0Hbj9QfQ7POhzuJGfZVeowsQ2J9t+xc9vy7KF+PyP3kRIEK/4EHf5dSlxMIQkCLcvAJvZiPb+EVS09ihdDk2gZ9iFn394Gl/8yF2wmY0IhoV4gCS6UTqtBrMybXD7gwAAXyA05vvn6tqw90INOgZGoFGrUTg7G49uXY0Ni+ddcV91nf1462QpWnqHYNLrcPvqRXjmjo347Hd/DwC4Y81i/I9HbgcA/Ntr+1Hb2Q8A+PEXPg6LUQ8AaOsfxjd+veeK61+NLMs4XNaAYxWNGHB6EAoLsJoMWDF/Fj56+3rMyb60TuMrL+3CoMuL1Qvzcde6JXj92EV4AiFsWjIfn3/izhv58UGv00Cr0SAkiLAYDWO+N9G6iwsN7dhfXIu2/hHIsozcDCu2ryrEg5tWwqDToqSpE9/ZdRQAcM/6pfj0g7eNuf3XX9mNriEnjDot/vsvn4m/FrT1D+O9M5Wo6+yHPxhCls2MtQVz8MSta5Fjt1zz+QiiiL0XanCyqhkDTg9Meh1WL8wfd81LMuMrZ4IQo/0nPjjPUZBkcL6+HXsvVOORLavhD4ah12o4dE43JRgS0Dty6YyovExb/OtdReXYVVQ+6toiajr6UNPRh+fv3YIHN62Mf6e8pRvf2XU0fgJ0SIi8mY2+7+nw2rGL2HuhZsxlIx4/ztS2obKtF9/+0ydgtxjHfL9ryIGX9hTF++/MvYE3V1mW4Q2EsOd8NXzBSHC7a+2SSd327ZNl+MOZsYuFOwcdePNEKWra+/CVj92D9YvmwmYywO0PorixE5+6X4JaHVlO2TPsQteQE0BktCUWQMqau/D9PxxDWLx0Cne/w4PDjgaUNnfhH//kIWTbrh5EREnCf71zFJVtlz6Quv1BnK1rQ1lzF7727H1YNjdvUs8x0TGEJABvIIhMiwmDLg/O1bUpXQ5N0hvHS7Bodg5WLpiNYbd3whcVotFa+4ZhNkRGHERJgicQxKmqFnijox+3LJkHmynyab65dwjvRgPI/NxMPLBpBTQqNQ6W1qG1bxivHbuIjYvnYVamDaIk4eX9Z+IBZOuyhbhl6Xw0dPXjSHnjtD0fh8cXP+MqP8uGx7atgU6jwanqZlS09sDjD6KspQt3XhYOnN7IIZFPbV+Pfqcbt60smNTjvXu6YtydRioA921cjoc2r7zyRpdp6hnEe9EAYjHq8fi2NciwmHDgYi1a+oZR2daD0zUtuHPtEmxfVYj9F+vg8gVQ19mPVdH1PBca2uP3t33VIgCRMPnS3iKERQlqlQr337ICi/NzUNrchTO1rRh2+/DWybIJR5b2X6yNB5BblszHthUL4fIFsOdcNZy+AF7aW4QXP/MRqFPggw9DSAIIC5EXjPfOVEKUkrMjp91shEmvQ5/DrXQpM0aUZPxwd2R9SI7dgkGXF7mTGGYlOlBSd9U+QAWzsvCp+7fF/3y8ojF+dMPfPH1PPOxuWjofn//RWxBECSermvGxHRtQ39kfb3a4asFsfPHJuwBEplNUKhUOlzVMy/Mx6fX46tP3or1/BOsK52BBXlb8uXz9l+8DiIyKjOeF+7biliXzp6QOGUD3sGtS62mOjfq5/tnD27F5aWTdyNqCfLz45iEsyMuKj2zcsWYx9l+M/H2dr2+/FELqIyHEbjZibUHksuKmjviU2gObVuAT92wBAGxfVQi3PwC9VoM52RPXdjQaGGdn2fClp+6Oh41ZGTZ87w/H0DfiRm1HX3xxczJjCFGYNxBEptWEAacHJ5KwRfv6wjm4d8NybFwyD2q1GkMuD8qau/H2qbL4P8RU5vQF8F+7juAfnnsIuXYLR0Tohs3OsuGZHRtxy9L58RO0AYxZZPnln+4a97aNPYMAgI5RW1O3Ll845jq3rSycthBi0GuxtmAOVi2Yjda+YewrrkVj9wCq23vj14mNzlxuxfxZ1/14l++O8QVDqO3ox6nqyA6Zf3vtAF78zBMwRUebxtPaNxz/el3h3PjXmVYzvvXpJ8Zct3B2DubnZqJz0IHixg68cN9WDLt9aInex20rC+JTNK2949+vSqXC/3r2/ms+t0AojJ7hyNRZ34gbf/qfr457vaaeQYYQunmxOcPdZyqv+o80UX3k1rV45s6NACKLqDxeP3LsVty7cTlWLZiNF988iOGrfPpJJR0DDvzo/ZP466fuRrbNArc/AJvJeO0bUtr684e347aVhWjuHcJLe4sw4PREPt129mHrirHhwRsMXeVeLnFE/52N7l9z+e9grAfRxC6NxF7vqOzR8ga8fbIMzuhBjxajHvNzM1EXXfQqj3Pukkatik9LXY/xdsfcvW4pVCrgZFUzHF4/TlQ1j1krc7nY+hGjTjsm9F3NjtWL8PrxEox4/GjoHkDLqLARm4oBAH/o0t9XbErtevgm8fcNXH1kKdkwhCjIE10LMuD04ERVco2CPLZ1NZ65cyMkScLrRy/iUHEt3L4ACvJz8LmP3InFc3LxD889hG+/cRD9adD5tay5C68eKcYL922F2aCHLxCC2Xj9L66UPnRaDVbMn4Wvfuwe/ONv9iAkiDhUWg+r0YCn79gQv55RH+ltoVap8IWP3AkVrlwHEJs2yBi18PPyU5+d3vHftEYvqBbFS0EhEApP+rlUt/fi5f1nAUSmiZ7esQHzczPR7/Tgaz//w1Vvp5virsNL5+TGu7l2D028EDcWfoKCiJAgjgkinYMO5Not8Z89ANy+ehHePFEKSZZxvr49PpIyO8uGJXNy49cz6S/9u/cExo4GDzg8MOi0VyzQHW30Yy7IzcTHdmwY93qT2WGTDNgxVUGiOHotSPKMgty9bgn+6O5NkGQZP3z3OHadKIXLF4AMoLV3CP/8qz2obe9DboYVX37qbmjU6fFrdqCkDh+cq4JGrYZOq7muF3FKX3NzMvDczs3xP+8+W4mm6PQKgHhbdEmWYTMZsXnZAmxetgBzc+y42NiBfoc7vq129FqD0YsmAeBUdcu4j68ftb18xHvpXKS2UdMV11Lc0BH/+qFNK7EgLwsqleqa96Ge4nWVo6ejrKaJPwTEfq6yLKOipTt+udsXwD/+Zg/+4vuv43t/OBa/PMtqxurouo8zNa1o6BoAANw+ahQEiPSAiSlr7h7zvf/efRxf+PFb+NJP3kFIEMety2zQIy/aBHHY48PKBbPjf+eSLKOqrQcOr/+GRlkSEUdCFOLyBZARHQU5WdWkdDmTlm01xRda/XT3CZyouHLFvS8Ywr/+di9e/IuPYn5eFh7ZvBLvp0kb+tePl8Bs0OOeDcsghiSEwsKYF3mi8dy7YRnO17ejur0Xkizj5X1n8M+ffBQatRp3rV2CE5WR14j/fu84Htu6GjazEXsvVKNjIPKm+4Un7sSi/Bwsm5uHudkZ6B52oqajDz947zg2LpmPmvbeq462zs681PX390cv4tk7N6Jr0IldVznnZjyjO5H+7mgxHt6yCgNOD/aev7RlVxCn7oNWz7BrTPAJiyIauwfHrHnZtHTiBmV3rVuCY9HXr5/uLcLjQ2uQYzPjYGl9vNa1BXPG3OaO1YtR2doTn3ICIgtOR9u8dAGsJgM8/iAOXKyFKElYNi8PFS3d8dGTZfPyJpwCunPtYrxzqhzeQAjffuMA7r9lBYJhAbuKIpdpNWrcsuTK/jDJiK+OCtFEPwK8dbI0qXbEfPK+bTDqdThT3YIjJfVXvV4wLODnH5zCP37yUTy1Yz3O1renzYF8vzx4DiaDDretLIQ/GGIQoWtSqVT4s4duw//+1QcIhMLoGHRg7/kaPH7rGqyYPwsPbV6JfcW1cPkC+P2xi2Nuu235QmyJLkJVqVT4k3s24z/fOQJZlnGuvh3nojs4VsyfFV+fMXoKZsfqxThYUg9JllHd3otvvvohAGDj4nkob+mO9/CYyPaVhdh7vhphUUJb/wh+uqco8jiITCNJsoxhz9SdPn22rg1nJ2hncO+GZVicnzPhfSybm4cnbl2D3Wer4q3eR1tbOAc71y8dc9nmZQtg1Ovio5yL83Ou2IVj0Gvx5w9vx3+/dxyCKOFQaT0OlV56rcyymvH8PZsxkUe3rEZ5SzcauwfR1j+CX+w7M+b7z929OWUWwKfHOHmCGXZ7YTEa0Nw7hDM1rUqXM2lbli7ApmUL4AuE8MreK0+zvFxlSzeOldZDr9XiT0dtOUx1sizjp3uKcLGxEyaDHpIsIxDmgXc0sdwMK567e1P8z++eLseAIxLcP3HPFnzu0R1YNi8PRr0OBp0WC/Oy8Py9W/C5x+4Y0y9i/aK5+Noz92LJnFzotBpk28x4escGPH/vlvh1DKM+hS/Kz8Fff3QnCmdnQ6fVINduwdM7NuCvouetTMa83Ez87bP3Y8X8WTDqdbCbjVi1YDa++vS98SmM8pbuaZt2VqtUMOq0KJydjefv3YJPTvL15tk7b8EXnrgTy+flwajTwqjXYWFeFp67exO+/NTOK6aSDTotNo7qUHv76kWX3yWASG+Pbzz3EDYvi4yK6LQa5GfZ8MAtK/DN5x++5lEPep0Wf/fs/Xh6xwbMy8mAXquBxajHqgWz8ZWP7sQDm1ZM6vklA5U83pJlmjayLCMsitBrtfiX3+9DfXReMdHpNGr8+2efRI7dgp+9fxIHimsndTub2Yjvfv4Z2MxG/Otr++OfxNKBRq3G/3x8B7YtL0AwLECW5TGLzoimmi8Ywvn6dmRaTMiymrFwVlb8e5VtPfj3Nw8BAJ7esQFPbl+nVJlJS5QkfP2V3egdcUOtUuF7n/sYMiwmpctKahwjnmGDTi/yMq04X9+eNAEEiDTrybFb0No7hIOTDCBAZJHX3nNV+PjOzXhky6q0CiGiJOFHu08i/IiEHasXISSI8PqDsKTIgjJKTC/vPxvfDvvYtjVYNDsbLl8AHxZfWp+xfF5qtPyeKeUt3RBEEUXVLegdiTRkXL9oLgPIFGAImUFhQUROhgWCKOL14xevfYMEoVGr8fitawEA75woxfUOne07X4OndmzApqULMCfbHm/Ekw4kWcZLe4sQDAu4d8MyaDVqODx+ZFr54kVTz2zQY+e6JfEW7eOdyL16YX684ydNzocXasac46LTqPHR29crWFHq4JqQGeQJBKFWqXCwpB79juRZpHn7qkLkZVjROTCCs1fZ5jcRty+AI9GFWY9sXjXV5SU8WZbxywNn8eaJUqhVKmRaTRhye5Uui1LUp+7fhufv3YKlc3NhNuihVqnia0ieuWMjvvKxe5QuMekUzMqCUa+D2aDDyvmz8DdP34tF11j4SpPDNSEzZMTjQ5bVjCGXF19/ZXfSLFRUq1T49qefQH62Hd9/5whOVtzYduLZWXZ874vPQhQl/PVLu65opJQutq8qxJ89tB06rQZDLi+ybWaevktEaYsjITNAkiRYjJF1AK8cOJs0AQSIdD/Mz7ajd9iJops426ZvxIXzNa3QaTXYuW5yx2ynotM1rXjxzYNwev3IsVvgDYQQTKLfByKiqcQQMgNGPH7otRoUVbegvKX72jdIIPdtWA4A2HO2alL9AiZyMHrU947Vi2+6rmRW3zWAb/x6D+q7+mE1GaBRqzEyhT0UiIiSBUPINHP5AsixW+D2BfDqkQtKl3Nd8rNsWFM4B4FQGMem4PTNiuZuDLu9mJOTcc1GQqnO4fXjW68fwL7iGmg16vhUnZRE7fuJiG4WQ8g0CgtivC/Eb49cSLqj7e9ZvwwAcKqyCf7gzZ+DIslyfE3Jjqs0+UknoiTj1SPF+M93jsARnZ4Ji1LarpchovTDEDKNfMEQ9FoNTlQ24XQSdUYFAL1WgzvXRtZu7B91/sPNio2obF+1CFoNf/2AyAm8f//L93Ghvj1ywqbZiGG3F4I4/gFXRESpgu8C02TQ5UGGxYTOQQd+deic0uVct20rCmA1GVDf2Y+W3qEpu9+O/hG09AzCajJgw6K5U3a/yc7tD+L77x3HD3efgMPjR7bNApVKhcE0OW+HiNITQ8g0cHkDyLVbEQwL+MHuEwiFk+8T7V3RUZAfJE5BAAAgAElEQVQDF6ZuFCTmeLSR0uVHYFPkYK6/e+U9HCypg0qlQm6GFf5gGA6vX+nSiIimHEPIFPMFQrCY9AAi23G7h5wKV3T98jKsWLlgNgKhMM7cQHOya4lt9d2weB70uqsfZ52ufMEwfn3oPP7pN3tR3d4Lk0GHTIsJLl8Abq4XIaIUwhAyhYJhAVqtBhq1Gu+dqUDRNLyBz4Q7ootGz1a3TEsPixGPD/Wd/dDrtFhXMGfK7z9VtPUP49tvHMR3dh1F95ATdrMRNrORYYSIUgZDyBQRRBGSJEOv1eBYRSPeOlmmdEk3RIXIYXUAcHQKtuVezfnaVgDApqULpu0xUkVJUyf+9y/fx08+OIXeYVc8jHgDQfYXIaKkxhAyBcJhAcGwAJNBh4uNnXhl/1mlS7phy+flIS/ThkGnB9WtPde+wQ06F90tdMuS+dCo2bb8WiRZRlFNC/7uld34yZ5T6BgYgcVoQJbVjGBYQL/Dzd00RJR0eIruTfIHQ1Cr1bAYDahq68GP3j9x051FlbQjOgpyvLzxuk/LvR49wy509I9gwawsrJw/G1XtvdP4aKlDkmUUVbegqLoF6wrn4NGtq7GmYA5mZdoAACNuHzRqNewWo8KVEhFdG0PITXD7AzDp9dBq1Dhd04KffXgagpi8HS91GjW2rSgAgCnpkHot52pbsWBWFjYtnc8QcgMqWntQ0dqDudl27Fy/DHesWYwsmxkAEBJEODw+ZFrN0Gu5+JeIEhOnY27QoNMDm8kIrUaNPeer8ZMPTiV1AAGAdYvmwmzQo7l7ED0zsKvnXHRdyOZlC8EJmRvXPezC744W40s/eRs/ev8kqtt7oddqMCvTBr1WA18whH6HGyGB0zVElFg4EnKdQmEBgbCA3AwrQoKI3x25gMMzMGowE25dHhkFKaq68dNyr0dLzxAGnR7kZlixcFYW2vpHZuRxU1VYlHCmthVnaluRn2XHHWsWY9uKhcjPssNsiGwb9wVD8PiDyLSYoNfxnz8RKYuvQpMkyzIGnV7k2C2w67Ro7x/Bjz84ia4k7AMyHr1Og1uWzgcAnJ6hEAIAJY0deGDzKqwvnMsQMoV6R1x462Qp3jpZioV5Wdi2YiG2LS9AfvalQCKIEkY8PqhVKmRZTVCrOTBKRDOLIeQaZFnGkNuHDLMReZlWCKKEveeq8fapsqSffhlt46J5MOp1qO/ow8AMtgovbeiMhJBFc7H7XNWMPW46aR8YQfvACN46WYYFuZnYumIh1hXOxaL8HORlWOPX84fCcPsC0GrUsJtNPNuHiKYdQ8hVhAQhfoZHrt0CINJS+80TJeh3pN55HrEFqTM1FRNT0dINQRSxbF4eLEY9vIHQjD5+uukYdKBj0IF3TpXDatRj1cJ8rC2Yg7WFc5CXYYUpeuozAEiSDKfPj1BYhEmvg9VsgFrF1TtENHUYQkYJhgU4vH5YjXpYjAbMyrRBkiQUN3Tg/XNVaOoZVLrEaWHU67BxyTxIsozTM9zlNRAKo7a9D2sXzcXagjk4W9c2o4+fzjyBEM7Xt+N8fTsAYHamDSvmz8Li/BwsnpOLBXmZyLKar7idNxCCLxiKNOfTaWA1GaDTcAcOEV2/tA0hsizDGwjBGwxBq1Yj02qCQafF7Gi/hWG3Fycqm3GkvAHD7tTuSnnL4nnQa7WobuvBiALPtaSxA2sXzcW6QoYQJfU53OhzuHG8sgkAoNdqUDArG4vn5GDR7BzMy8lAfrYdFqMeFqN+3PvwBUPwB8ORxmkqFbRqNQw6DUx6HTQMKkR0mZQOIcFwGL5AGGFRhCTL0KjVMOi0sBoNUKtVsJoMsJoMAABJktDaN4zS5k5cbOxEa9+wwtXPnFujUzEzuSB1tJKGDrzwwK1Yv2geVMC0NkmjyQsJIhq6B9DQPRC/TAUgJ8OCudkZmJuTgbnZGZiVaUWO3YIcmwVmgz6+8PVqREmCPxhGUBAgihJkWYZKpYJapYJWo4Feq4FBp4WGa1KIUl5ChxBRFBESJAiSBFEUIUoyJFmGJMmQIUOtUkGtvvTCZdRpx6zwN+h0MOh0V96vJKF7yIXOQQc6Bhxo6B5Ac88gAtNwWFuiMxv0WL94LiRJwpnqVkVq6BxwcKtukpABDDq9GHR6Ud7SPeZ7KpUKmRYTcu0W5GZYkG0zI8NsQobFiAxL9P/Npnj4t8Iw6ccVJQnBkICQIEKQIuc0ybHOxNEAEwkxamg0aug0Gug0au74IUpwVw0hbn8Q/mAIkXVolxajxb9SqUZ9Hbt81P+OukylQvyTjlqtgkatjvy/KvL/V6PRaGCa5BDuf759GGWXvSjStW1aMh9ajQYVzV1wev2K1VHa2In7N6/EuoI5DCFJSpZljHh8GPH4xoyeEE3WhkVz8dWn71W6DJpBVw0hobAQP49iOkmSDEGSIEmREQ9BkBAWRQiiBFGK/CdJMkRJgixHXuhiw/WxlfqSLMPjD057rano1pXK7Iq5XEVzF+7fvBKrF+bj/fPVitZCREQzQyXLVz9tTRSlyIhGdNRDxe15KUeUIr1O/sd/vAq3gkHOZjbiF197HmFBhI5nnRAllNFvE/KlC8f+eew34xdxQTJNZMIJU41GHZk6UakYQFKQ0+uHRq1GRXOXogEEANy+AFp7h6DTahDmGSdECUUVfQ9QjVp/o1ZH1txoRv+nif2nif9HNBGu2kpjwehC3FOVyk7FxFRE1/QosU2YiIhmHkNIGsu1WxEWRJyvTYzeHJXNXQAw4WJlIiJKHQwhacrh8UGtVqGsqRO+YGK0Sq9u64UgSsi2WZQuhYiIZgBDSJqKrbtQelfMaMGwgMaufqjVKgRCYaXLISKiacYQkqZyMqwIhQVcqGtXupQxYutClOxZQkREM4MhJA2NuL1Qq1QoaehIuBGHyuZICNFrE7qZLxERTQGGkDQkSpE9/Ik0FRPT0NWPYFhAlu3K01uJiCi1MISkGVmWkZthRSAUxsWGDqXLuYIgSqhp6wUAeAPsgktElMoYQtLMsNsLALhQ1xbvE5JoKqPrQty+gMKVEBHRdGIISTOxYwcTpUHZeCpaIv1CzIbJn7JKRETJhyEkjUiyjGy7BR5/EGVNnUqXc1WtvcPw+AOwW4yY4GgjIiJKcgwhaWTIGZmKOVfbCkGUFK7m6mRZRlVLDwDAxSkZIqKUxRCSRvTR02kTeSomJtYvxB9MrC3EREQ0dRhC0oQoSciwmuDw+FEVfYNPZLEQYjcbFa6EiIimC0NImohNxZypboaUBOsseoacGHJ5YTbquS6EiChFMYSkCZNBByA5pmJiqlsj60IcHrZwJyJKRQwhaUAQRNjMRgw6Pajv6FO6nEmrbI1MySRqPxMiIro5DCFpYCjaoKyoqhnJNLER2yGTYeG6ECKiVMQQkgaspsib+KnKJoUruT79DjcGHG6YDPqkWMdCRETXhyEkxYXCAixGPbqHnGjpGVK6nOtWFV8X4lO4EiIimmoMISluxB158y5KslGQmFgICYdFhSshIqKpxhCS4jJtZgDAiYrkDiEZVpPClRAR0VRjCElhHn8ABp0W9Z396BlyKl3ODRl0etA34oJRr4MkJW6reSIiun4MISnMF4i0PD9W1qBwJTcnNhoywn4hREQphSEkRcmyjNwMKwRRRFESNSgbTyyECCLXhRARpRKGkBQ14vZBrVahuK4d3kBQ6XJuSuysm0yrWeFKiIhoKjGEpCiVSgUAOJrkUzEAMOz2oWfICYNOC5HrQoiIUgZDSAoSRAlZNjNcXj9KGzuVLmdKxNeFuNkvhIgoVTCEpKAhlwdA5LC6VBk5qIqeI5Mqz4eIiBhCUpIt2qY92XfFjBYbCcniuhAiopTBEJJi/MEwzEY9OvpH0NwzqHQ5U8bh8aNr0AG9TgtB5GgIEVEqYAhJMU5vpJfG8fLUGQWJ4TkyRESphSEkxeTYLZBkGSfKG5UuZcrFtupKEk/UJSJKBQwhKcTh8UGn1aCyuRvDKbiLpLqtFwCQZeO6ECKiVMAQkkJiIwSHSuoUrmR6OL1+dPSPQKfVsHsqEVEKYAhJEYIoIttugdsXwPnaVqXLmTaxrbrsF0JElPwYQlLEkNMLILIgNZV3j8QWp3JVCBFR8mMISREZVhMA4NDF1JyKialmvxAiopTBEJIC3L4AjHod6jr60DngULqcaeX2B9HWNxxZFyJwXQgRUTJjCEkBgZAAADic4qMgMfF1IewXQkSU1BhCkpwkScjLtMIfDKGoqlnpcmZEVUuP0iUQEdEUYAhJcoPRBamnKpsRDAsKVzMzqtt6Icky+4UQESU5hpAkZzUbAKT+gtTRvIEg2nqHoNVoEGa/ECKipMUQksS8gSDMBj3a+obR1D2gdDkzKrZVd8TFdSFERMmKISSJef0hAMChi7UKVzLzYiFEpVIpXAkREd0ohpAkJcsycjOtCAkCTpQ3KV3OjKtp64UkSVwXQkSUxBhCktSg0wO1SoXTlc3wBoJKlzPjfMEQWnqHoNWoEWK/ECKipMQQkqQsxsiC1P3F6TcVExObknHwHBkioqTEEJKEPP4gzEY9WnuH0NDZr3Q5iqlqiTQtU6u5LoSIKBkxhCQhfzCyIPVAGo+CAEBNex9ErgshIkpaDCFJJtIh1YZAKIyT5Y1Kl6OoQCiMpu5BaNRqhNKkURsRUSphCEkyg04PAOBERSP8obDC1SgvNiUzwnUhRERJhyEkydgtJgDAgQvpPRUTU9bUBQDQ67QKV0JERNeLISSJuHx+GPU6NHT2o7V3SOlyEkJ9Zx8CoTDXhRARJSGGkCQSCkf6YRworlG4ksQhiFJ8q67bF1C4GiIiuh4MIUlCECXkZljh8QdRVNmsdDkJpaypEwDgDYQUroSIiK4HQ0iSGHJFFqQeK2tgh9DLxNaF2C1GhSshIqLrwRCSJLKskTUPB9O8N8h4eoacGHC4YTboIUmS0uUQEdEkMYQkAYfHD71Oi6rWHnQNOpQuJyGVN0dGQ4a5VZeIKGkwhCQBWZYBAAcucEHq1cSmZKToz4qIiBIfQ0iCCwsCsmxmOL1+nKttVbqchFXR3A1JkpBtsyhdChERTRJDSIIbdkWmF46U1EMQud7haryBIBq7B6HVqBEIs5MsEVEyYAhJcNl2CyRZxqGLXJB6LeXRrbpOt1/hSoiIaDIYQhLYsMsLnVaD0sZO9I24lS4n4cXWhRj0bOFORJQMGEISmFYT+evZf75a4UqSQ2NXP3zBEDKtbOFORJQMGEISVCAUht1iQv+IGyWNnUqXkxRESY6fquvyckqGiCjRMYQkKJc3cg7KgeKa+BZdurbYlIwvyMWpRESJjiEkAUmyjNxMK0KCgMMX65QuJ6nEzpHJsJgUroSIiK6FISQBDTo8UKtUOF3ZDLc/qHQ5SaVvxI3eYSdMBh0EkWfsEBElMoaQBGQzGwAA+9gh9YYU13cAuNRjhYiIEhNDSIJx+wIwGfRo6h5AY9eA0uUkpYv17QAAnVajcCVERDQRhpAEExIiUwj7z3MU5EZVt/XCFwwhy2bmol4iogTGEJJABEFEjt0Cjz+AU5VNSpeTtERJQll0W7OTW3WJiBIWQ0gCGXJ5AQBHShviIyJ0Yy42RNaFBMOCwpUQEdHVMIQkkGx75ARYTsXcvJKGDkiyjBw7T9UlIkpUDCEJ4tI5MR3oG3EpXU7Sc/kCaOzsh1ajgT8YUrocIiIaB0NIgoidE7OPoyBT5kJ0l4wz2n2WiIgSC0NIAoifE+Nwx9cy0M07W9MKAMi0snsqEVEiYghJALHD1g5c4DkxU6lnyImO/hEY9TqEuECViCjhMIQoLHJOjA0hQcCRknqly0k552pbAQDDbnZPJSJKNAwhCht0uKFWqXCyogkuH9cuTLVz0SmZWCt8IiJKHAwhCsu0mgEAH5ypVLiS1NTSO4R+hxsWo4EH2hERJRit0gWks2GXF9l2C8qbu9DRP6J0OSnrXE0rHt++DkMuL2Zn2ZUuh9KYLMs4Ud6IY+UNaOsdhjcQhFGvx/y8TGxfvQgPbl0FrebSmUdVrd345q/2AAAevXUN/vTh7UqVflM+/s2fAwAKZmfj/33uYxNe9/PffQ0DTs8Vl2vUKhh0OuRn23HHuiV49La1UKtU8e+/cbQYbx0rAQD8zR/dj20rC6fuCdykRK5NaQwhCoodsMZRkOl1NhpCzAa90qVQGpNkGd996zDOVLeMudwbCKKuow91HX0oqmrGP7zwCIx6nUJVJi5RkuELhtDcM4jmnkG094/gL5+8S+my6CYxhCjEGwjCZjaia9CBUm7LnVb1HX0YdHqQm2FFWBCg0/LXnmbeyYrGeACZk5OB+zetQI7dgn6HB3vOVsLh8aO+sx/vnSrHx+/ZrHC1ieFv/uj+yBdyJMR1Dzqw62QZgmEBR0vr8eita1CYnwMA2LF2SfzrZfNmKVUyXSe+GivEHwzDYjRgz9kqcFPu9JIBnKpsxpM71mPY5cPsbE7J0My7UNce//rvnnsQc3Iy4n9eVZCPb7y8GwBwvq6NISRqvGkLQZTw1vHI1EZj10A8eMzLzcS83MyZLI+mAEOIAsKCgNwMKzz+AI6XNShdTlo4VdmEJ3esh81sVLoUSlOjD1Msrm/HY7ethSq6pmHFgtn4yyfvgihJMOiu/rJc39mPVw+eQ1PXACxGA7avWYw/vnfzmOkbWZZx4EINDpfUo2/EjVBYgNVswKqCfHz87k2YO+qNOrb+Yt2iubjnluX4zYFz8PiD2LqiAF9+5l4AQGVLN945UYrGrgHIsoyFs7Lw0NbVuGvDsivqa+kZxGuHL6C2vQ9qtQpbVxbghQduvemf3Whm46VpVavp0q63idZdOL1+vHO8FBfq2zDi9sFuNmLx3Fx89I6NWDY/Mmryv17ahZaeIagA/PgrzyHbduncqdNVzfjOW4cBAB/fuRnP3H0LAEAQRew5W4UT5Y3oGXLCoNNibm4GHtq6BnesWzKp59PSM4g3j11ETVsvQoKIuTkZuGfjcjy8bTXU6tTfO8IQooBhtw+zs+w4WFzHU15nSGvvEDoHHJifl4lgKAwD59xphq1cMBsl0anXX+8/i33nq7FlRQHWLZqL1YVzsHPj8glvX9fRh/0XaiCIEgAg5PFhz9lKuP0BfPGjO+PX+82Bc3j/dMWY2464fSiqbEZFUxf+6/PPIMMytotwx8AIfrDrGKRos8TYiMKRknr8ZPeJMU0UG7oG0NB1DK19w/jkg5cCRn1HH/7513vGnAB+tLQBTV2Dk/0RTUiUJLT0DGLv2SoAkU7ItyxbcM3bDTo9+MbLu+OnlAOR1+DhunaUNHTi63/yINYvmY+71y9DS88QZABnq1vxyK1r4tc/G+03BCAeLgRRwrde3YeKlu7490KCiLqOftR19KNnyIlnd26asLaypk78++8PIDxq515b3zB+ue8Majv68JVn77vm80t2DCEzTJZl5GZYIYgSPjxXpXQ5aeVUZRP+6J7NcHj8mJ3NEEIz6+Ftq3GsrAHdQ04AQN+IGx+cqcQHZyqh02iwecVCPHP3LVg4K3vc2zd1D2JN4Rzcc8tydA868c6JUgBAUWUzPv3wbbCajBhx+7D3bGSh+5ycDDy5Yz10Gg2OlzeirKkTbn8QJQ0dVwQeh8ePvEwrnrlrE/pGXNixdjGG3V78fM8pyLKMvAwrHt++DhajHsfKGlDR0o33T1dg64oCrCrIBwD87INT8QCypnAO7t6wDL3DLrxXVH7DP7PYrprL5WVY8dfP3jfhqFHMz94/GQ8gW1YsxG2rFqFn2IVdJ0ohShJ+9sEpfO+LH8cd65bgNwfOQpRknK1piYeQsCDGw+Oy+bOQH53O/eBMRTyALMjLwiO3roEginj7eCmcXj/eOl6CuzYsveqOvFBYwA92HUVYFGEzGfDE7euRm2HB+bo2nK5qwZnqFhwvb8Bd668ccUolDCEzbMDpwaxMG05WNLKL5wyLhZBYbxaimWQy6PHNTz+OX+07g6LK5vioAwCERRFnqltQXN+Or/3R/di49MpP+Dl2C/7++YfjW3hbe4dwsaEDoiShd9iNpfOMMBl0+PonHkZr7xA2LpmPhbMjgWbRnBx85UedAK7ePfgzj9yOzcsXxv/87skyhKOh4osf24mVCyNh4/a1S/C5//odXL4ADpXUYVVBPrqHnGjrGwYQCT//8MIj0ESnEmxmI36178xN/ewu5w+FUd3ag6Xz8ia83rDLi5LGyPNelJ+Dv/3jB+PfE0QRjV0DWJSfA48/CLvFhI1LF6C4vh017X1weHzItJpR0dwFfzAMALhz1BTL4Yt1ACK7HL/xyUfiryvZNgt2nSxFYX4OvP4QkDV+bRfq2uKHa37q4dviYeOOdUvRM7QLrb1DOHSxjiGEplZmdBh092XDpTT9eoddqO/sx/L5s+DxB8fMJxPNhAyLCX/1sXvwwgO3ori+HWVNnahs6YE3EAQQ+dT9w3eP48d//cdj+oUAkcWroy/LzbDGvw4JkWldo16H9YvnYU3hHLT0DGLPmUrUd/aPmTIQo9M5l1sVDRkxzT2XplH+8ZX3x71NQ2c/AKBzVJ+jrSsK4gEEAG5dVXjDISS+OwaRn82Q04t9F6ox4PDgtwfPASrgI7evv+rtRz+HDUvmj/neJ+7fdsX1796wDMX17ZBlGedr2/DAllXxgzA1ahVuX7MYAOAPhtAz7AIAFObnjPlgs21VIbatKrzmc2vqvlTbD3Ydww92HbvyOl0DkCQppdeGMITMoNg20dLGTrT0DCldTlo6UlKH5fNnwR8MMYTQjPP4gxAlCVk2M+7fvBL3b14JSZJQXN+Bn7x3HG5/EE6vH7XtfVi7aO6Y217++6rVXHpjGr1m49DFWrx2uBjO6MGYFqMBC2dnoaatN3LdcfbjadSqMQs+AcDrD17z+YxER1UC4XD8ssuPSLh8/cn1GG93zLZVhfjSD96ELMt492TZhCHEFwxdta7xbF6+EBajAd5AEGdqWnDfphW4UB/Z1bR+8TzYo8/FF7z6852sWPCcSEgQ4Q2EUnpBPUPIDLIYI7+su06WKlxJ+iqqbManHroNeZk2SLI8puMi0XQZcLjx5R+8hbAoYsncPHzrz5+Mf0+tVmPrygLUtC3D+9HGhbGTtUebzO9qZUs3frr7JABgy4oC/PE9m7FgVhb6Rtz4q/9+46q304/TO8douLRu6i+euGPcN0IVIjWNbgTo8o49A8s5znO5GfnZdtjNRji9fniioe1qQWd0Xe7LQpXL60cgJCAv0xrfpaTTanD7mkU4UFyL6tYenKttgzt6pted65eOut9LPxuPb+z9CqKE7iEH5uZkXDGaNZpRf6m2P753C+bnjb+9eDLrXpJZ6o7xJJgRtw8mgw51HX3xTyQ08/yhcLxh1NA4raGJpkNuhhXW6Cfm5u4BVI6aHgEASZJQF53aAIBZWbYbepxzo3ZxPHbbGiycnQ2VSoXW3olHXlXjBJxF0f4bAKDTaLBtZSG2rSzE6oI5OFvTiq4BByzR0ZPCUdctrm+HKF2a8imqar6h53I1I25fPBho1KoJOyEvmpMb/7qssXPMiNG7J8vwhe+/jk9+61eoH/Wzvzu69ViUZLzy4WkAkSCwZUVB/Domgz6+QLWlZwgOz6V1NqWNHfibH7+DF/7tl1fsUhpb26WfmSTJ8Z/v5uULcaGuHe19w9Co1dCneAhJ7WeXQGIt2ned4CiI0g6X1GHnxuUwsY07zRCVSoVHb12DVw+ehwzgxd/vx4NbVmHRnBz4AiGcqGiKr69YkJeFJXMnXnB5NaPfkH+97ywe274W/SMe7D59aYeKIIy/JuRyd65firePR3aQ/HxPEfodbuRn23GguDb+Qer5+7dhdeEc5GZYsaZwDqpae9A95MS3Xt2HnRuXob1/BLuLbnz92+hQJcsynN4A9p2vji/q3bB0fvy1dTw5dgs2LJmPsqZOtPQO4d9e3Yc71i1B34gLe89VA4j0HVk691JYWb5gNuZk29Ez7IpPN21dWXBFK/17b1mB3x06j7Ao4p9++QEev20tJFmO71qSJBkbl45dhzLa1pUF8amft4+XwBcMYfGcXJypbsa52jYAwINbVo1ZLJyKGEJmwIjbiyybBc09g7jIFu2Kq23vQ/egA3NzM+EPhhhGaEY8vn0dGjr7ca62DcGwMO7idIvRgC89fc+4IxOTcce6JdhdVIGwKKKldyi+2FGFyHSOJMsYcnsnvpOo2Vl2vPDANvxy3xkEQmG8cfTimO+vWpiPh7etjv/5s4/ejm+8/D68gSDKm7tQ3twFILJbRpZl9EYXcl6P/3j94FW/ZzHqJ9UI7c8f34FvvLwbI24fypo6UdbUGf+eRq3CFz+684qFn3dtWIbXjxTH/3znuqW43OPb16K0sQPVbb3oGXLiZx+cGvP9Z3duxvy8q2yNQSQwfu4jd+C/3jwMUZKuGDWZl5uRFp1zOR0zA2LDaW+M+qUmZR2Mbq/zTGLxHdFU0KjV+OrH78cXP7oTG5bMg91sjE8nFMzOxkduX4/vfuGZ+LbaGzE/Lwv/8MIjWLUwHya9DhkWI9YUzsHXP/Ew1i2OLHQtjW7rnYxHb1uLr//JQ1i3eC4sRgN0Wk3kzXHnJnz9Ew+NmSqYn5eFf/3sE9iyYiGMeh2sJgPu2bgc//czT0zJ4ZEqRBbjZlnN2LF2Cf71sx+ZVJv2WZk2fPvPn8KDW1Yhx26BVqNGjt2CbasK8W9/9uQVC4ABYHt0FwwA2M1GrF8y74rraDUa/P3zj+BP7tuKBXlZ0Gk0sJuNWFWQj69+/L54V9WJ3LpqEf7lM09gy4oC2MxG6DQa5Gfb8fhta/HNTz8BewovSI1RyaMnyWjKDbu9yLZZ0NDZj7//xXtKl0NRZoMeP/nKczDqdRBEacxOAyJKb8fKGvDDdyOjSA9tXY3PPnq7whWlLr7yTrPYPOIbRzkKkkh8wWGKaLAAACAASURBVBCOlNYDAIZcXKBKlO4GnR5cqGvDgQs1+PWovib3XKOdPt0crgmZRrG+IDVtvShr6lK6HLrM3rNVeGTbmjEHVRFRehpyefHvrx0Yc9ltqxdh8ahFqzT1OBIyTSRZju9d/+2BswpXQ+PpHXahuK4dOq2G23WJ0lxephVZNjN0Gg3yMiNn5XzhqbuVLivlcU3INOkfcWNWlg2nKpvwvbePKF0OXcWawjn4p089xl0yREQK4EjINAgLAmZl2RASBPzu4Hmly6EJVLX2oKatFyaDfsxR30RENP0YQqaBO9rGd+/ZKgxwmD/hxRYNT8U2QiIimjyGkCnm8PiQbbdg0OnB28fZHTUZVLX2oKq1ByaDjjtliIhmEEPIFJJkOb6u4Bd7ihAIha9xC0oUsdEQi9EALpMiIpoZDCFTaMjpgUGnxdmaVhRHj3+m5FDT1ovSxg4Y9TpOoRERzRCGkCni9PiRl2mDLxDCy3uLlC6HbsAre09DEEXMyowsKiYiounFEDIFBFGEyRjpjPrS+yfjJy9ScukZdsVP/PT4eKYMEdF0YwiZAi5fAHqtFkdL61FU1ax0OXQT3jlRikGnB9l2C0YmedooERHdGIaQmzTo9CDbZkHvsBMv7z2tdDl0k4JhIX4kt91sQjDMaRkiounCEHIThlxe5GZY4QuG8P9eO8jdMCmipKEDe85WQqNR8++UiGgaMYTcIKfXjxy7BZIk4TtvHkbHwIjSJdEU+u2Bc2jpGUSGxYRB7pYhIpoWDCE3wOHxxQ+ne+XD0yhr6lS4Ippqgijhu28fgccfRG6GlUGEiGgaMIRcpxG3D5lWMwDgV/vOYN/5GoUrounSM+TEi7/fj1BYQG6GFcM8W4aIaEoxhFyHAYcHWbZIAPnFnlP44EylwhXRdKvr6MN33joMUZLi7fiJiGhqqGT2qL6mYFiALxBCls2MQCiMH/3hOM5UtyhdFs2grSsK8MWP7YRRr4tv4VWrVEqXRUSU1BhCJiDJMgadHszKtAEAOgcc+M83DqJr0KFwZaSERfk5+NvnHkSO3YJQWIA3EESWzaJ0WURESYshZByBcDjehl2tUiEkCHjvVDnePVmGkCAqXR4pKMNiwmce2Y7taxYDANy+AEKCgBy7VeHK/j979xkeV32nffw7XdJoRl1yxd3YxhhjTG/GdAgJECAVkmyy2U3ZZLPZZEPY3WSTZ0m2hZCQAGkQQowptsEV3I0r7r13W7bVNb3PeV6MNFi4ybako3J/rsuXZWnmnN85kjX3/KuISNejEAJEYgkC4SgGBkWePJx2OwCJZIoVW/fx1vsbqGoImFyldCZjh/bjibuuo19ZIZBpNWvwh0il0+TlOHHnuLCou0ZE5Ky6XAhJGwahaJxILE46nQbAggWr1YrdZsViyfwbC1gsFiw0/W2xYLNasNus2G22s55j/7FaVu88yIL1u/CFIh1wVdIVWYAxQ/pyz9WXMWZIXxz2s/9cdXaGYRBLJIknU8TiSVLpFGDBYbeS53KR63KYXaKIdDOdMoSkDYNQJEYkliBtpHHYbLhzXeQ42+6XYDyZJBpLUB8IU+cPcaS6gQMn6th1+AT12oBOzpPTbmPkgN6MuKSCvqWF9C4pwJuXgyfPddrQm0ylSCRTJFNpkqk0iVTzxymSyczfacMALE3BGsiG6uajWFqGbmjR+tIcwml6zKnPyzzG5bST53K26v9XOm0QiESJxDIryeY47XjycrBZNdFORM6faSEknU4TjMaIxJIYRhqH3U5+rguXw37G54RjcU7U+TlR7+dEg5+GQIhQNE4oGiccjROOxUml0hiGQbr5Tzrzt2EYJJIp4okUyVSKTpe8RExmtVjIdTnIz82h2JtHiddNscdNSYGbiiIvfUoKKC/Mx3qGwBGNJwhGYiRTKWw2G/k5aj0RkbNr8xCSNgxi8SSxRIJEMkUqbQAGNquVHKcDd47zjL/EAELRGMfr/FTV+zle78sEjno/x+v9BMLRtixVRM6Tw2ajothDn5JC+pYW0KekgN6lmY/dOa4zPi8aTxCOxkkkMy08ma5RG067jRyXA5vVqjE0Ij3QGUNIfSCE3WbD2jSewmr5cGyFtWl8xdnCxNk0BMLU+IJUNQWMzB8fx+v9BCOxi7ogERHpmq4c1p8nP3u32WVIBzpj34eRNvB6cs765EQy06+daO7HTqdIpdKk0pl+bqOpT9tqsWC3W0mnDZKpzGBSu9VK39JC+pYWtsmFvPTuSnYdqWqTY4mIiEj765QDU0VERKT705B2ERERMYVCiIiIiJhCIURERERMoRAiIiIiplAIEREREVMohIiIiIgpFEJERETEFAohIiIiYgqFEBERETGFQoiIiIiYQiFERERETKEQIiIiIqZQCBERERFTKISIiIiIKRRCRERExBQKISIiImIKhRARERExhUKIiIiImEIhREREREyhECIiIiKmUAgRERERUyiEiIiIiCkUQkRERMQUCiEiIiJiCoUQERERMYVCiIiIiJhCIURERERMoRAiIiIiplAIEREREVMohIiIiIgpFEJERETEFAohIiIiYgqFEBERETGFQoiIiIiYQiFERERETGE3uwCRjmQYBg3+EMlUmpLCfIy0QSgaJxpP4HXnkOtyml2iiEiPYTEMwzC7CJGOUOcL4nXn4rDbAEinDaxWS4vHVDf4KcrPw+FQPhcRaW8KIdLtJZIp/KEIJQX5AKzaup9lm/awfuchkqk0xQVurh89hE9OvIr8XBfxRJJEMoU712Vy5SIi3ZtCiHRr0VgCA4Ncl5Oqej/PT1nMht2HT/vY/FwXX/74zUwcP4JEMkUskSA/N6eDKxYR6TkUQqTNNAbCpA2DYq87+7l4Ikm9P0SO00GhJ69D6wlFYjjsNpwOOyu27OPZyfOJxhNnfY7FAl998Bbuu2EMyVSKaFxBRESkvSiEyEXzBSM4HbbsoM5kKkUoEieeSFJW5Mk+LhCKAuBxt/+Luj8UwZ3jwmazMm/1dn47ZRHpdOt/1L/8wE18/JaxhKNxcpyOU8aOiIjIxdPoO7koNQ2BbNDYdegEM5dtZsWWvSRTaQCKvW6uGjGAe68fzZB+5QDUNgYp8uZhs7bPDPGGQIiC/DysFgvTFq/n5VkrzvsYf5q5jD5lhYwfOZDaxgClhZ5zP0lERM6LWkLkghiGQb0/RElBPvFEkhenLWH+mh1nfLzVYuG28SN4/N7rKPK4icYSJJJJPO7cNq2rzhfMDkB9ZfZKpixad8HH8rpzePY7n6G4wE1tY5DSwvy2KlNERFAIkQvU/GJfVe/nv16Zw77KmlY9Lz/XxTcfncj1lw8BWrakXKzmFot02uDFaYt5d9W2iz7m5UP68pOvPgiWzCwbl6buioi0GYUQOW/NL/bVDX5+8Jsp1PlC532Me68fzd88cBNOh50Gf4j8vJzs+h0XoqYxQFmhh2QqxTOvzWPZpr0XfKyPeuLe6/nkxKtatLKIiMjFUwiR89LcctEYDPPkb6ZyrLbxgo81qE8p//y5u+lXXkQ8kSQcjZ/3DBrDMKj1BSkr9BCLJ/jZK3PYsOv0U3AvlMth5zff+1zmugPhDp/lIyLSXWnvGGk1XzBCWZGHSCzOf/xhxkUFEIADx2r57rNvsGDNDpwOO4WePKob/K1+fiyRJBCOUlbowR+K8O+/f6fNA0jzef40YxkATocd5XYRkbahECKtkkylyHFmxkO8OO199rdyDMi5ROMJfvXGAn7x2lwisTjlRV78oQgN/jN38RiGQVWdH7vVitedy65DJ/jOL19n58ETbVLT6azYso9Ne46Ql+OkuiHQbucREelJ1B0jrdI8HmLJht38YtLcdjlH79IC/vmzdzO0f2YqbzgaozEYwWG3ket0EI7GSRsGpYX52G020mmDWcs38/Ks5dkpwe2pX3kRz/7Tp7FaLBgG2GzK8CIiF0MhRM6peSBqVb2ff3xmMuFovN3OZbHANaMG8cjEqxh+Sa/TPiadNli6cTdvLFjL0eqGdqvldP7+4Vu59/rLqar3U1Hs7dBzi4h0NwohclbhaJy8HCepVJof/HYKuw9Xddi5h/YrZ2i/MvpXlFBS4OZYbSNHqurZcfA4J+paP3akLRV73bzwg8dxOewkEknttisichH0G1TOyDAM0ulMN8drcz/o0AACsPdoNXuPVnfoOc+l3h9i9vLNPDRhHA2BMOVqDRERuWDq1JYzqmkMkp+Xw5Z9lUxZtN7scjqNKYvWE47GKS/2EjvHhngiInJmCiFyWg3+EOVFHgLhKL98bR5p9dplBcJR3l6yAQBfKGJyNSIiXZdCiJwikUiSn5fZ6fa5NxdS6wuaXFHnM2PZJoLhKOVFag0REblQCiFyimA0jsNu492VW1m1db/Z5XRK4Wic6cs2AZlF3ERE5PwphEgL1Q1+ijx5HD5Rxx+bVgmV05u5bDOhSIzyYi/xRNLsckREuhyFEMkKNHUvxBNJ/nfSXL2wnkMoEmPm8s0ANATCJlcjItL1KIQIkFkAzGbN/Dj8edYKDh2vM7mirmH6+xuJRONUFHuJJxXaRETOh0KIAFDnD5KX42TN9oPZd/dybsGTW0P8ag0RETkfCiFCbWOQskIP9f4Qv3pjvtnldDnvvL+RSCzTGpJQa4iISKsphPRw4Wic4gI36bTBLyfPwx+Kml1SlxMIR5mzcisA9WoNERFpNYWQHswwDAzDwGqx8Pr8NWzac9Tskrqst5dsIBZPNLWGpMwuR0SkS1AI6cFqfUHcuS427TnCG/PXmF1Ol+YLRj5sDdHibiIiraIQ0kPVNAQy40B8If5v0lwty94G3l6ygVgiSUVJAcmUWkNERM5FIaQHqveFKCvyEEskefrPs7TiZxtpCISZu2obAHWNag0RETkXhZAeJhCOUujNA+CXr81jz5FqkyvqXqYuXk8imaKs2EsqlTa7HBGRTk0hpAeJJZK4HHasFguvzF7Bii37zC6p26n3h5i3ehtWi4WaxoDZ5YiIdGoKIT1EOm2QSCRxOuzMX72dKYvWm11StzVlYaY1pFytISIiZ6UQ0kM0BsPk5+WwZe9Rnp+62OxyurVaX5AFa3ZgtVio9ak1RETkTBRCeoCahgDFXjeV1Q38/JU5JPXuvN29uWAt8USSiuICEtoIUETktBRCurmahgBlRR78oQg/+dNMgpGY2SX1CLW+ILOa95QJahVVEZHTUQjpxhr8mam4iWSKn/15NifqfGaX1KO8tXAdwUiM8iIvkVjc7HJERDodhZBuKhSJUZCfC8Cv31zA9gPHTa6o5wlGYkxdtA7I7NEjIiItKYR0Q4lEErvNitVqZfK81SxZv9vsknqsGcs2U+cLUlKQjz+kReFERE6mENLNGIZBJJ7A5XSwZMNuXpu72uySerR4Iskrs1cCYLPqv5uIyMn0W7GbqfeH8Lpz2XnwOL9+Y4HZ5QiweP0utu0/hjvXRXWD3+xyREQ6DYWQbqS6IUBJQT5V9X6efnm2tpTvRH739hJS6TSlBfn6voiINFEI6Sbq/UHKizxE4wmefnkWPo0/6FQOHq9jzootWK1WfJqyKyICKIR0C+FonML8zKZ0z06ez8HjdSZXJKcz6b0PqPeFKC30UO8PmV2OiIjpFEK6OMMwSBsGVquVN+av0aZ0nVgoGufXb2bG6XjyctQtIyI9nkJIF1frC5Kf62LTniOaCdMFrN91mHdXbsVhtxEIR80uR0TEVAohXVhtY4CyQg8NgRC/eG0eacMwuyRphZdmLud4bSPFXjc1DdrgTkR6Loth6JWrK4rE4ricDgzD4Ee/e4ct+yrNLknOw/D+FTz99Ydx2G00BsIUevLMLkna2WtzP2DyvDWteuzvnnyCimIvW/Yd5V9feBuAB266gq984ub2LDHrwLFaDlfVceuVl7b6OX/79J+pbgjgznEy6adfbbNaznTfrBYLdruNIk8elw/tx2fuvIbSwvzs16vq/Xz1Z68AcO1lg/jhF+9vs5ouVmeuraOpJaSLSiRTWC0W3lq4TgGkC9p9pIrnpywGID/PRTSWMLcgETKD3F+ctoR/evZ19hyuNrucs0obBvFEkqp6P/NXb+eff/0GDRrw3eXYzS5Azl91vZ/yYi97j1TzeivfWUnns2DtDgb0LuETt4wlFk+SSKZw2G1mlyUd4P4bxzBmaL8zfr2wad+njravsprZK7Zc0HO//snbiDVtGdFeTr5v6XSacDTO7BVb2FdZQ4M/zJRF67OtRYX5uTz5hfsAKPKqpbGzUgjpYoLhKOXFXmKJJL94bS6pdNrskuQivDxrOf3Ki7hqxACCTQNVFUS6vyF9y7hu9GCzy2hTV156Sbuf43T37fKh/bJdG3uOVGU/73I6ut097o4UQrqoV2atoLKm0ewy5CKl0wY/f2UOT33xPsYOv4RgJAYoiMi5NQbCTJr7AWu2H8QfilDsdXPd6ME8dsfVePJyWjzWMAzmrd7O3A+2c6SqHpvVQq+SAu68ZhR3XXsZNpv1lLEXM5ZtYsayTXzrsdu5/eqRPPX8VLbuP0avkgK+/skJ/PatRdT6ggztV85/ffORs44J2bqvkqmL17Pr0AniyRRlhflcO3owD08Yd0qt58ud48x+fPKxzjbuojX3Y+ayTfz+naUAPH7vdTwycXz2+clUiif+40+EIjF6FXt58ckn2uxaw9E4by5Yy7JNe6j3hyjIz2XcpQP49EfGvHQXCiFdSFW9n4piL9sPHGPWis1mlyNtJJ5I8p8vzeKHX7yfKy+9hGgsQSyeIP8ifzlL91XbGORffvMWtY3B7OeqGwJMX7qJdTsP8fNvfBKv+8MunWdfn8+idbtaHGNfZQ37pi1h95Eqvv2pO1p97kAowtN/np0dx9SnrPCsj5/7wTaen7K4xey9yppGpi5az4adh3n66w+Td1KQaK102sAXDPPn2Suyn7v96pGtem5r7sctVw7npZnLSabSrNi8r0UI2bz3KKGmNwy3jPtw8O7FXms4GufJ305pseBknS/EvNXbWbP9ID//xsP0Lj37/e5qFEK6iFg8QUWxl0QyxW+nLEZzmrqXeDLFf748i+98+k5uvGIo4KC2Mdgt3/kI/OqNBfzqDBtMtmYWzAvTFlPbGMRqsfCxm8YwrH8FB47X8s6SjVTWNPLn2Sv5h0cnArBs057sC25pYT4P3XolLqeDqYvWcazWx8K1O5k4fgQ3jx2OzWrlr+99AMDVIwdyxzWjGNK3rMW5Q9E4nrwcvvjwjYQiMUYO7HXGOmsaA7w4bQlpw8Bpt/HghHH0LStk0bqdbNx9JFPz+xv4zF3XXtR9s1mtfOaua7j+8iHnPEZr78flQ/ox7tIBrN5+gH2VNdk3gQCrtuzPHu/WK4e32bW++u6qbACZOH4EY4f3p6rOz9TF62kMhvntlMX89O8ebNW96ioUQrqIUDQzJXfa4vUcqao3uxxpB4lkiv9+9V0ePHIlT9x3PaWF+dT7Q7hznLicDrPLk06iwR9i7Y6DAEy8eiRf/ngmsNxy5XASiRQzlm3i/Q27+eonbsbldDDvg+3Z5z71xfsZ3BQqBvYu4bk3FzK4TxnptEG/8iJGDuqdfWyvkoIzjqn4zF3XcO/1o89Z6+J1u0imMuPWnrjvBh64+QoAbhwzlO8/9xYVxV6KPO7zvwkfYRgG+45W0xgMZ7ewOJPW3g/IBIHV2w8AsGLzXh6aMI502uCDbZnPDelXRr/yoja51lQqzcK1OwAYM7Rfi9apHJeDP05fxua9RzlR56NXSUHrb04npxDSBdT5gpQU5HO8tpE3F6w1uxxpZ28v2cDeI9V861O3Z995VdX7KS3Ix9aOMw+k45xtdkyvEu9Zn7uvsibbEjp/9Xbmr95+ymPiiSQHjtUyYmBv9lVmptoWefKyL7gAw/pX8Ow/feaC6h81qE+rHrfv6IfTfE8euOqw23jmHz913uc9+b6l0mlCkRirtx9gzfaDrNy6n+N1Pn7xj5/CZj3z/5PzuR/jRw7Ek+ciEI6xcss+Hpowjh0Hj9PYtAnlyeuoXOy1VtY0EGnq4tq89yif+N5zp33c7sNVCiHScVLpNB53ZmzA81MXE9d+Iz3C1v2VfPN/J/HIbeN4+LarWoQRrzuXXJdaRrqyi5kdEwzHWvW45k0SQ9E4AF53240xau2xms/dVuc/3X2769rLeOqFaWzdV8nB43Ws23mIa0YNOmdNranHYbdx0xXDmLNyK7uPVFHbGGTl1sz+XFaLhZvHDjvluK099kc1D0o/l+62+aVCSCdX5wtRXuRh0bqdbNpz1OxypAPFE0kmzV3NgrU7efDWK7l9/IhsGInFE9T7w7hznS0GIEr3d3IAvWXsMG68YthpHzekX+ZdvjvHSSAcw3+avYoOHquld1khLsf5vRQ4W/n4k2euBMLRFj+rlTUNFLhz22QA9vBLKtjatGjj0aqGs4aQ870ft40fwZyVWzEMWLllHx9szYwHGTO0H8Ved4vjNruQa811ffj8MUP7cf+NY077uObun+5CIaQT84eilBd5CISjvDRjudnliEmq6v28OG0Jk977gDuvGcXNY4cxuG8ZvUs/bJINRWOEwjFSaQOnw0ZBfi52m6b5dkeD+pZmP24MRlq0DLwxfw2RWIL+FcXZF8HBfcvZtOcIDf4w+ytrsl0QB4/X8u1nJmO1WLj/pjF85eM3Y7VYsscyOPPod8tJjzubwf3KWdn0or1u5yH6lmVeQBPJFE+9MI0Gf5ghfcv4xQV0zZzs0EmzSTznaIU4n/sBcOklvehbVpiZ5bJ4fbYl4tZxw9v0WvuVF+F02IknktT5gowfOSD7f3jOyq1U1jQwoFdJm7ZodQYKIZ2Y1Zr5j/7yzOX4QhGTqxGzBcJRpi5ez9TF6+lVUsA1owYyalAfLhvcB687F3eO65TnJJIpAuEosUQSC+By2vHk5SigmGxfZQ3u3FO/X82G9C2jrMhz2q+VF3kZM7Qfm/ceZfPeo/z8lTlcN3owh0/UMXXxegwDLqko5rarMuMV7rhmJJv2HAHgJ3+cwSdvu4pcl4NpSzYAmeXPrxyeGcNwcgvHlr2VLFy7k/4VRQzrX3FB1zlh3HBen7eaZCrNn2etwBeM0L+imPc37KbBnxlXccWw/q0+3kfvWzSeYOPuw6zbeQgAu83KuHMsmnY+9yN7HVeN4K/vrsoGEKfDznWjW87Eudhrddht3DJ2GPPX7KCyppEf/346E8ePpN4fYvK81SSSKQrcudwy9vQtX12VQkgn1bw0+7b9lSxoGjEt0uxEnY/pSzcxfekmIDPVsH95Mf3Ki+hXUUT/8iL6lhdRmJ/Xosn4ZMlUisZAmEQyRX5ezkUvGiWtN2v5ZmYtP/NaP80LhJ3J1x6ewA9+MwVfKMLKLftYuWVf9ms5LgfffHRitrXilrHDWbP9YObFMBDmD9OXtjjWHVeP5KoRA4Cmd+N2G/FkikMn6nj29fl8/p7rLjiElBd5+dtP3MIL0xaTTKV5a+G6Fl8f2LuEx+4Yf4Znn+pc9+2zd19LScHZp7Wfz/1odtu4S5n03qrsgOCrRw08Zb2PtrjWJ+67ge0HjnGs1seWfZUt9gWzWa18/ZHbut1MOYWQTigaS1CuNUHkPNQ2BqltDLJh9+EWn891OehVUkDv0gJ6lxTSu7Qg8++SAkoL8yktbPluu84XJJVOU1rgybbESefTp6yQZ77zKV6fv4Z1Ow/RGAhTkJ/LiIG9+dQdVzOgV0mLx3/n03cyalAf5q3expGqBpx2G71LC7n7usuYOH5E9nG5Liff/vQdvDF/DcdrfXjzcy9635V7rh9N79ICpi5ez57DVSRTacqLvVw/ejCfuPXKFmMhzpfNasXltHNJRTH33Xh5q3f9be39aFZW5GH4Jb3YdegEwBnPc7HXWpCfy//8w6O8uXAdH2zbT21jkLwcJ0P7lfPoxPEtplB3FxbD0EtcZ9MQCFPkyeP1eauZNHe12eVIN5WX42RI3zKG9a9g9JC+jB7cp8W7rNrGIE6HTQNfpccLR+N85ek/E4rEyM918fK//422VmgjagnpZGp9QUoL8qmsaeTNjzTnibSlcDSebfKdung9DruN0YP7cvPYYVx/+ZDsaq2hSIxoPHHOZm6R7mbV1v0YhsHsFVuyy7TfOm64AkgbUktIJ5JKpUkbBg67jX99YVqL/kCRjuS027jximF84paxDOqTmY0RisSIJ1MUebQtuvQMX/uvv3Cs1pf9tyfPxTPf+TRlhacfNCznTy0hnUi9P0RZkYeFa3cqgIip4skUi9btZNG6nVwxrB+fu/s6Lh3QCzfQEAiR43RcVF++SFcwtF85db4QToed4ZdU8Pi91yuAtDG1hHQS/lAErzsXfyjCN/7nr/hDpy6kI2Kmay8bxBfuu4G+TYslVdX7KS/ytHrNCBGRj1II6QQMwyAci+POcfHs6/NZuHan2SWJnJbdZuWhCeN49PbxuBx2guEoFqvltGuUiIici0JIJ9C8JsiWfZX86wvTzC5H5Jx6lXj51mN3cNngzEZmNQ2BMy6uJSJyJgohJgs2TfmKxRN8+5nJHD9pEJRIZ2a1WHhowpV85q5rcdhtNATCuHOcrd5XRERE+4KbrSkD/mXOKgUQ6VLShsGURev53q/f5EhVPUWePGxWK/W+oNmliUgXoZYQEzV3w2w/cIynnp9GWt8K6aKcdhuP33c9H795LAA1jQFKC/I1aFVEzkohxCSBcBRPXg6xRJJ//MVkjtU2ml2SyEUbd+klfPvTd1CYn5dd3OlsG7WJSM+m7hgTpNJpHE27mP5pxjIFEOk21u86zLd/MZkNuw/jznXhznVR0xAwuywR6aTUEmKC5qXZV27Zx89fmWN2OSJtzmKBB2+5ks/fex12m416XxBPXg4ODVoVkZMohHSw2sYgpYX51DQE+MdnJhNsarIW6Y6G9S/nVDgPqQAAIABJREFUu5+9i96lhaRSaRqDYe1BIyJZCiEdyBeMUJCfSzKV4t9efJvtB46bXZJIu8txOnjivuu5/8YxADT4Q+S6nOS4HOd4poh0dwohHSQaS2CzWXHYbTw/ZRHvrtpmdkkiHeryIX35xqMT6V1SAGSWfS8tzMdm1dA0kZ5KIaQDpFJpIvEE+bkuZi3fzO/eft/skkRM4bDbeHjCOD458SpcDjupdJqahgDlRV6sVk3nFelpFELaWSqdJhSJ4XXnsnH3Yf7jjzNIp3XLpWcrL/LwqTuu5rarRmCzZVpCquv95OU4yc/LMbk6EekoCiHtKJ02CIQjFOTnsfPgcX78h+lEYgmzyxLpNHqVFPDIxKu4ZewwXM7MGJFEMkWdL4jDbqMwPy8bUkSk+1EIaSeJZIpwNE5Bfi67D5/gR7+fTjgaN7sskU7JnePk1nGXcttVlzK0X8UpXTPBcJRILEEylQYyv7IsFgsWiwWr1YLNasVmtWK3Nf+xKbyIdAEKIe0gGIlit9nIcTrYffgEP/79dEIKICKtUuDOZdyIAVw2qDeD+pYxoFcJDrvtgo+XThuEojFi8QSJVBorFty5Tty5LlOXlU+lUoSicWLxJKl0GsMwMIBMRZlw5bTbyMtxZluJRLobhZA2VusLUux1Y7VYWLpxN796YyHxRNLsskS6LJvVSrHXTWlhPiUFbnKcDlxOBzlOe9PfDpwOGy6HA5fDjtNhx+W0k5/rotjrptCTd8ZjJ1Np/MEIsUQCh92GNz8P50UEntOJxBIEwhFSqTQOh50Cdw4O+/kv2pZMpfEFw8QTKfLzXHg0dka6AYWQNhJPJAlGYhR73QBMeu8DXp+/xuSqRMRus1LoyaOkIJ/yQg/9exUzoFcJA3oVU1FccNpZOaFIjGA4StowsNtt5Dod5LqcZ+ziicYTRGJxYvEUhmHgctopcOee8fF1viDHa33U+YLU+0MEIzGisQTxZCrTnWS3ZUKUJ4+Swnz6lhVRUew95TiBcJRgOEquy0lBfq42DJQuRyHkIqVSaWoaA5QXe7FaLByraeTXby5k+4FjZpcmIufgcti5pFcxA3uXMrB3KYP6lDCwd2mbbbpXVe/nSFU9R6obOFJVz9HqBo5W1V9Q96zLYWdQn1JGDuzNqEF9GDGwN153y9YQfyhCKBrDk5ujWUbSJSiEXKBwNIY/FM2Gj0Qyxcxlm5g0d7W6X0S6uPIiD/3Ki+hTWkjv0gIKPXkU5OfhdefgsNmw2zMtHLF4kmg8gS8YocEfos4forK6kSPV9VTWNLbr7wKLBfqVFXHZ4D6MGdqfy4f2OyWU1PtCxJNJvO4c8nK0m7F0Pgoh58EXDDfNeMkjL8cJZGbBzFu9nSmL1lHbGDS5QhHpqSwWGNSnjCuG9uOKYf0ZNaj3KQNaQ9EYgVAUq8WCx51DrstpUrUiGQohTQzDIJlKE08kiSeTxOJJjKb+4AJ3Ls6P7P554Fgti9fvYsn6XTQEwiZVLSJyenablREDenP50L4M61/BsP4Vp7SUNAuGo4SjcVLpNFgs2KwWHPbMDD+Xw6HVbKXddJsQ8pM/zmDdzkNmlyEiIhfoqhED+PcvP2B2GdKBtJqPiIiImKLbtISIiIhI16KWEBERETGFQoiIiIiYQiFERERETKEQIiIiIqZQCBERERFTKISIiIiIKRRCRERExBQKISIiImIKhRARERExhUKIiIiImEIhREREREyhECIiIiKmUAgRERERUyiEiIiIiCkUQkRERMQUCiEiIiJiCoUQERERMYVCiIiIiJjCbnYBInWNAeKJJA67HavVQjSeINflpMjrNrs0ERFpRxbDMAyzi5CeqarOR2mhB5vt9A1y/mAEiwU87twOrkxERDqCQoh0uGA4CkB+Xg6pdJo1W/ezcM12jlU3ADB8YG/uu+kKhvavAKCmwU9Zkde0ekVEpH0ohEiHqm0MUFroAWDb3qP8ctK7HDlRf8rjrBYL99w4hq89ejsOh53qej/lxQoiIiLdiUKIdJjmIJFOG7z0zhLemr+ac/30XXnpAH709w+R43KqRUREpJtRCJEO0RxAIrE4//WnmazasrfVz718WH9+9q3HsNtsBEIRjREREekmNEVX2l1zAAlFYvzw12+cVwAB2LLnCH+ctgQAu91GKpVujzJFRKSDKYRIu2oOIMFwlCd/9To79h+7oONMW7iWpet3ketyUucLtHGVIiJiBoUQaTc1DZkAEo3F+bffvMXuQycu6njPTZ5LIBShvLiAQCjSRlWKiIhZFEKkXdQ2Bigr8pJIJPmPF6ex48CFtYCczBeM8NI77wOggUwiIl2fQoi0uXpfkNJCD6l0mp+/NIMNOw+12bHfXb6ZXQeP43XnUlPvb7PjiohIx1MIkTbV4A9RXJAPwC9ffZflG/e06fHThsGLby0EtJKqiEhXpxAibaYhEMru9/LbN+Yzb9XWdjnP9v2VrNt+gByXg2q1hoiIdFkKIdImGgNhCtx5APzurYVMX7y+Xc/3l5nLACjIV2uIiEhXpRAiF80fDON152C1WvjT20uYunBtu59z58HjrN66D5dTrSEiIl2VQohclAZ/kPy8XKxWK6/MWMYbcz/osHNPfncVAPl5rg47p4iItB2FELlgNQ1+irz5WK0W/jx9KZPmrOjQ82/fX8nOA8fIy3HR6A916LlFROTiKYTIeUunjexmcslUiv97ZTavvbvSlFqmNXX9aN0QEZGux252AdK1NAbCOOw2yoq81PuC/PxPM9i854hp9SzbsPvDzfGicXJznKbVIiIi50ctIdIq4UiMmgY/hZ483Lku1m0/wNefftnUAAKQSqezM3F8wbCptYiIyPmxGIahlmw5rVQ6TW1DAJfDTmHT+h91jUF+P3URi9fuMLm6D3ndufz16a9hs9uwABaLxeySRESkFdQd08Ol0waRWIxwNEEymcLAwGazUuhx43LYqSgpADK74U5buJZ3l28mEoubXHVL/lCEpRt2MfGay6iq82VrFhGRzk0hpIeIxhI0BEJYgPy8HPLzcgCwWi24c3Nw5+ac8pzjtY1s3HmIpRt2sWnXYVLpdAdX3Xqzlm5i4jWX4c7VdF0Rka5CIaQbSyST1DYEKS3ykONy0NtVmP1aKpWm3h+ktjFIXWOAusYgdb7Mx7WNQQ4dr6Ux0HXGWGzbd5RDx2sZ0LuUUCSmMCIi0gUohHRDqVSa2sYAFSUF9C4rJJ022HngGOt2HGTXwWMcPFZLbUOAdDcbDjR72Sa+9ujtBEIRhRARkS5AA1O7mbrGAAWePOw2G6FIjFlLNzJr6Uaq6nxml9buvO5c/vqzr2OzWrBYLBqgKiLSyaklpBtpXi8D4N3lm3l5+vtdqkvlYvlDEVZt3svN4y7NLqYmIiKdl0JIN2AYBnW+IOXFXgLhKP/z8ixWb91ndlmmmLdqCzePuxSHzWZ2KSIicg4KIV2cYRjU+0OUFno4WlXPU8+92SO6Xs5k7fYD1DUGKSnMJ5FM4rDrR1xEpLPSiqldXJ0vSElBPoeO1/L9Z17r0QEEMuueLFi9DYDahqDJ1YiIyNkohHRh1fV+Sgs9HKtp4PvPTKZeO8kCMHflFgCKCtwmVyIiImejENJF1TYEKC/2EgxH+dHzU7RvykmOVtWzY38lOU4HgVDE7HJEROQMFEK6oEgsTnGBm3Ta4Ok/TufIiXqzS+p05q7cCkA42rmWmBcRkQ8phHRBiUQKq9XK63NXsX7HQbPL6ZSWrNtBLJ6goqQALYUjItI5KYR0MVV1Prz5uew8cIxXZy43u5xOKxyNs3zjHgBqGgImVyMiIqejENKFhKNxKkoKiMUT/NfLMzv1hnKdwbymAaoup6bpioh0RgohXUg8kQTgr7NXcLym0eRqOr+Nuw9RVeejID+PeDxhdjkiIvIRCiFdRE2Dn0JPHgcqq5kyf43Z5XQJhgHzP8isGVLn0/RlEZHORiGkC0inDQo9mTUvfjVprrphzkNzl0xJYb7JlYiIyEcphHQB1fU+HHYbC1dvY8eBY2aX06WcqPOxefdhnA57j9rMT0SkK1AI6eRi8QS9SguJxRO89M77ZpfTJTWvoNo8pkZERDoHhZBOzt+04ufUBWs01fQCLd2wm3A0Tnmxl3Raa4aIiHQWCiGdWDgao6zIS2MgzBtzV5tdTpcViydYun4nkBngKyIinYNCSCcWaVpy/I33VhGJafnxi9HcJZOX4zK5EhERaaYQ0kkFQhFKCj3UNgaYuXSj2eV0edv2VVJZ3YDHnUM0pjVDREQ6A4WQTiqRTAEwac5KDahsI/NWZVpDGgJaM0REpDNQCOmEQpEoxQX5VNf7mbtis9nldBvzVm4llUpTXuTVpnYiIp2AQkgnFGnqLnhr/mqSKS1M1lbqfEFWbNqNzWbVTCMRkU5AIaSTiUTjlBZ6aPCHeHe5WkHa2owlGwDIy3GaXImIiCiEdDKB8IfrgmgsSNvbvOcIB4/VkJ+XQyAcNbscEZEeTSGkE4nFEpQXFxAIR5mlGTHtprk1JKppzyIiplII6UQagpm9Td5ZtI5wVC+Q7WXB6m34gxHKirzENF1XRMQ0CiGdRCKZpFdJAZFonHcWrzO7nG4tGkswfcl6QNN1RUTMpBDSSdQ1BgGYtXQjgZDGKrS3dxavIxqL06u0MLsmi4iIdCyFkE4glUrTq7SQeCLJ1AVrzC6nRwiEosxelpl9VNeo6boiImZQCOkEqps2VXtvxWbq/eoe6ChTF6wmnkhmA6CIiHQshRCTpdMGFcVekqkUb87TTrkdqbYxyNuLMuNvGgNhk6sREel5FEJMVl3vw2q1snD1dqrrtc18R3v9vVX4gmHKi72EIjGzyxER6VEUQkxkGAalRR7SaYM33vvA7HJ6pFAkxqQ5KwE0QFVEpIMphJioqt6P3WZj6YZdHK2uN7ucHmvW+xs4UFlNoSeP6jqf2eWIiPQYCiEmMQyDYq8bgMnvrjS5mp4tmUrzv3+eTTKVorxprRYREWl/CiEmqWnw43TYWbVlLwcqa8wup8fbd7SaSbNXAJBMpUiltXuxiEh7UwgxidedB8DkOWoF6Sxef+8DNu0+jMediz8YwTAMs0sSEenWFEJMUF3vI8flYO22/ew8eNzscqRJKp3mJy9O40BlDUVeN3WNQdJpBRERkfaiENLBDMOgwJMZC/LKzGUmVyMfFYrE+LffvMmJ2kZKizyEozGNERERaScWQ23OHaqqzkdFSQGrNu/lxy9MNbscOQOvO5cnv/wAV44YCEBVvY8Cdx45Loe5hUmX9ZeZy/hr07ijj3LYbRTk5zKobzmP3nkNY4ZfclHnuufr/w3A4H7l/PaHXwRg7sot/OIvcwD4u0cm8tDE8Rd1jrN58levs2HnIZ76yifw5ufyL7+cDMAd143mn5+474KOefL9+/evPsQNY4cB8MS/vkB1vR93rosp//fttrmAi7B171FmvL+ebXsr8QXD2G1WKkoKGT9qEI/ceTWFTW9Cm53ue9WWlm/cTXFBPiMH9WnzY7cFu9kF9CSGYVBckA+oFaSz84ciPPXcmzx217U8csc1VBQXAJkuG18gTDyZIv3RwasnxXmH3YY3PxeXU6FFzi2RTFHbGKS2Mcja7fv50d89zHVjhppd1gVJpdPsPHAMgMuG9OVIVc9ZfuDtRet48a0FnPzWPpFMcfBYDQeP1TD/g638z3c+Q/9eJe1ey7HqBp6bPI/1Ow/y7199qN3Pd6EUQjpQVZ2PXqWFLF2/k/1Hq80uR84hnTaY/O4qZizZwMduGcu1lw9l+IBe2SDZGvFEkjpfkGKvW4FEsj4+YRxjhw8AwMAgnkjy3ootbNx1CMOAF6cs5NrLh2CxWEyu9PztO1JFJJagb3kRxQX57R5Cvv3Zu4nFk9hs5o4uOFHn4/dTFmEYkJ/r4mO3XMmAPqWEIzHmLN/M3iNVNAbC/GrSe/zPP3223etZsHob63cebPfzXCyFkA6STn+4Ouqrs5abXY6ch1AkxuvvfcDr731AjstBRXEBRd48clxOLBawWixYmv5YLRa87lz6VhQxanA/hg/oRe/SQgBq6v0UeHJxOhRGerqh/Suy3QnNbhw7nMefegFfMMzxmkaO1TTQt7zYpAov3LZ9lQBcNqRfh5zvqlGDOuQ857Jm6/7s1P4vPzSBe2+6Ivu1CVeP4m9+9Dt8wQhb9h4lEIrgceeaVWqnohDSQarrM60gC1dv49DxOrPLkQsUjSU4dLyWQ62c1FRSkM+9N13Bx28dR1mxl3Q6TXW9n/Jib/sWKl2O02Gnd1khvmBmM8VguOVeRlV1PqbMX8Pqrfuo8wVx57q4fFh/HrvrWoZd0uuizn2spoG/zFzG+h0HCUfjVJQUMGH8SB6985oWLXj/+8ps5q/aitVq4bkffIH/fnkWldX1lBd7+c0Pv0iO08HWvUcBGD307CHke8+8xpY9R+hdVsjzT32JV2cuZ/Ha7fhDUQb2KeXz99/INaOHnLP2040J2bT7cHYcyve+cD9lRR7+MnMZuw9XketycNOVl/KlT9yCO9fV4lgbdx1i8rsr2XXwOAYwsHcpH7t1HHdce9k564jGPxzAvmHnQSZeMyp779y5Lr73xY9R07RjutV69lab91Zs5plX3wWgV0kBz3zv8xQ1LW65bvsBpsxfw4FjNQRCEdy5Lgb3K+ehieOz96v53jb7ye+mAfDyT/+OXiUFF32tbUkhpAMkUynKirykUmlenXX6gWnSPdX5grw6azlvzV/N4/ffxIMTr6K82EttY4AirxvbOX4ZSc8RjcU5elLXRXMLGsC2fUf50fNTCYaj2c81BsIsXb+LFRv38N0n7mXiNRf24rHvSBX/8uzrLY59tKqeV2ctZ/2Og/z825/C6fjIS4UB//abt6jzBYFM2M5pesHdvj/TEnKuENIsmUzx1K/fZNu+o9nP7T50gh+/MJXnfvAFBvcrv6DravbBlr0s27g7O90+Fk8w8/0NNAZC/OvfPph93NyVW/jlq++SPmlAx86Dx9l5cBYHjlbzt5+87aznObnl5/31u1i/8xDXjRnKuBEDGHvpAMa3ssVm694jPDd5HgAedw4//eYj2QCycvMefvri2y1q9AUjbNh5iI27DvGf//AY45oG05/NxV5rW1II6QB1viAVxQXMeH8Dx2oazC5HTBCNJfj91EUsWbeDJ7/8cXqXFhKOxLBYLeS6nGaXJx1s75Eq8nNzgMxATn8owoIPtmWDwLWXD8Gbn2muD0dj/OyPM7Jfu+3qkVw1chD7K6t5Z9F6Uuk0z7z6LkP79+KS3uc/4PF/X5lNMBzF5bDzyJ3X0K+imK17jzJr6Ua276/krfmr+ey9N7R4TtowCISj/O3DE7DbbNlxUker6mnwhygucNOnrKhV569pCOAPRXn8YzfRq6SASXNWUFndQDptMGf5Jr7xqTvP+5pO9v76XVw+tB/33HgF+yurmTJ/DQArNu6hMRCi0OOmrjHAc5PnkTYMyou9fPL2q3Hn5TB/1VY27jrElAVruP6KoYwe2v+M5xk1uC+3XT2SRWt2ABAMR5m/aivzV23FYoGRg/vy2J3XnnXA8Yk6Hz/93TskkimcDjs//vuH6V/x4ff05XeWkjYMclwOHr//RkoLPWzff4x3Fq/DMGDh6u2MGzGQLzxwMzOWrGfJup0APHbXtYwY2IdCT16bXGtbUghpZ+FIjIriAoLhKK9qRkyPt/vQCf7hZ3/m+1/6GNeMHkIimVT/cA80ffF6pi9ef9qvDelfzjc/fVf230vW7qS2MQDAvTeO4dufuyf7td6lRfzm9XkkkimmLVzT4mutsfPAsey2EZ+657ps2Ljt6lHU+4Ks3LyXd5dvPiWEADxwy5V88o5rWnyuuTVj9HmOB/nqwxO4/5YrASgr8vD9pq6U4zWN53Wc0ykv9vL0tz6Fw27jdi5jz6ETbN5zhLRhcKLWR6HHzYLV24knkgB8/4sfy7biTBg/gs89+Ty+YJh3l28+5wvzd5+4jz5lRUxbuJbwSesLGQZs31fJj/dN5XP33cDjH7vplOdGY3F+/PxUfMEwVouF73/xYy1aVwzD4B8/fw/7j1RRXJDP9VdkxhTdOn4ki9fuwBcMU9+YaZkaPbQfG04alDpiYJ/sGKTpi9e3ybW2FYWQdhZLJMnLdTFp9gp8wYjZ5UgnEIzE+PHzU/n6p+7gY7dcic1qo8Efyja5Ss/Ut7yILzxwM9eNGdqi+2PT7sPZj++7eWyL59xz4xief3M+6bTBlr1HOV+7D5/IfvzKjGW8MuPUN0rV9X7qfEFKPjIr7HTdLR+OBzm/F7ArRw7Mfnzy9NXmF8uLMXpoPxx2W4vjb24aL9F8/N2HPrwP//yLSac9zo6macdnY7fZePxjN/HondewZtsB1u04wPodB6mu92cf89fZK7jhimEM6V/R4rnHTgpcVquFwX3LWnzdYrEwclAfRg7qw5GqOt5bsZmdB4+zadeh7DiiZCp1zhrb6lrbikJIO6ptDFBa6OFoVT3Tl5z+XY/0TGnD4LnJ86j3hXjigZso8roVRHqQf3r8XiaMH8nuQ8f53z/P5kSdj8rqBjbvOcJNV17a4rH+0IdvXj4aBDKLnOXR4A8RCEU5XyePAzmb+tOEkObuopNlW0JaOR6kWXPXFNAiMLTFSponH/tMx2/NfahvGv9yNtFYnEAoSlmxl5vHXcrN4zLfyz2HT/DsX99j75EqAFZs2nNKCDlZMpXmpenv89RXPtHi89v3VfKr197j4LFaIDOYeeglFdT7Q0RjiVbdr7a61raiENJOUqk0BfmZTep+/dpckintyiqnmjRnBfFEkq88PCETRHxBis5jHRLpupwOO6OH9uen33iEb/78leyASa87hyceuDn7uEJPXvbjOl+wxTo1iWQKXyDzLrjAc/5denknjUd68LarGDPs9Cu1Ni/W99H6T9bgD3GsphF3rouBfcpOefzZWK3ttx5Ka46dl/Phffj25+6mwJ13ymPOtWTLV/7jDxytqsdus/L6f/9Di5k3wy7pxefvvzG7SnZj0/fso25o6mJZsWkPS9fvYtfB41w6sDcAgXCUf/vtW4QiMfpXFPPNT9/JqCGZVp7P//B5orHEOa+zra61LWlofjup8wVx2G3MW7W1RXOqyEe9NX81L761EICigvzsjAPpGfr3KuFvH56Q/ffk91ZlVxwFGDmob/bjOcs2tXjueys2Z2c4jLmAPvyT342Ho3FuGDss+2fznsPsPnyCRDKJx51zynOtH3mlau6KGTW4b7uGivYwpP+HM3Acdnv2Hlw+vD/LNu7i8Im6U6bzftTQpnuZTKWZumDNKV/felJ3WfM02ZOVFXn4wd88wBc/fkv2/v1h2uLs1zftOkwokpm2fctVI7ji0gE47DbqfEEa/KFTjnfy98A4qY2kLa61LaklpB00+EOUF3vxByP8Yeois8uRLmDawrUkUym+8ak7KSnIp64xQEmhx+yypIPcf/NYlm3YzcZdh0inDX751/f4zZNfwGazMmH8CF6dtQxfMMLsZZuIxhOMGzmIA5XVvL1wHZBplXj49qvP+7yXDelH3/IiKqsbmLdqC1arhSuGX8Lm3YeZs3wzAFdfNphbx48857Fauz5IZzTxmst4bc5Kkqk0v5k8l6q6RvqUFTF76cbsWJsvP3TrWff0+cRtV7Fk3Q4MI9PCeaymIbv31Iadh1i8djuQ6Q6acPWoU57vcefidNi5pHcJd1w7mrkrt7BlzxE+2LKPay8fQl7uhy0YM9/fkO26nbZwbXaRtETywzEhrpMWRVyydgeN/hA3jbu0Ta61LSmEtLFUKp1t7vr15LkajCqtNmPJBlKpNN/67N2UFHoURHoQi8XCdz5/D1/7z5cIR+McPFbDlAVreOyua/G4c/mXv3mA//e7twlH4yxcvZ2Fq7dnn+uw2/jnL9xHn/LWTYk9mdVq4btP3MeTv3qDWDzBu8s3825T+AAo8rr52qO3t+pYFzoepDPoXVrIVx6awAtvLSQSS/CXmS1XtR49tB8fv3XcWY8xclAfvvzgBP749mIMAxat2ZGdrtvMarXwrc/eTVnR2f9ff/7+G1m0ZjuJZIqX3lnC1ZcNZvRJgdEXjGTXEgGw26wkU2lqGwLZz53cyvX++l28v34Xg/qWM2pI34u+1rakENLG6v0hyoo8LFy9jaXrd5ldjnQxs5dtIpVO8+3P3qMg0sNUlBTwlYcn8KtJc4HMLIpbxl1Kr9JCxo0YyPNPfYkpC9awZut+ahsDuHNdjBnWn0/fc/1FLeg1anBfnvvBE0yas4JNuw8TCEUp8roZN3Ign7nneipO03XwUeFojP2V1TgddoYP6H3BtZjpwYnj6VtRzNQFa9hzuIp4IklFsZcJV4/k4YlXt2rvp0fuvIZRg/vyzpJ1bN9XSWMgjNVqpdjr5vJh/fnEhHFnHZDarLzYy/03j+XtRes4eKyWeau2cPcNY3j6Hx7jD9MWs2XPEeKJJH3KirjjutFEY3Fenr6U2sYA+45UMaR/BWMvvYRP330dC9dspzEQpndpIQ6Hrc2uta1YDMNoiwHIAtnluGsa/Pz9/3sp238ncr7uuPYy/unx+7BaLdQ2BCg9xzsnEZGuSANT24g/GKG82EsimeLpP0xXAJGLMv+Dbfz3yzNJpdOUFnlaNLOKiHQXCiFtIJZI4HJmerZefGtBhy70It3X4rU7+PmfZpBKZYJI8+ZXIiLdhULIRUql08TjKVxOB/NWbmHm+xvNLkm6kaXrd/H0H6dnN0E8eeVFEZGuTiHkIhiGgS8QxuPOYeOuQzw76T2zS5JuaPnG3fy/371DLJ5oGnMUQEO5RKQ70MDUC2QYBvW+ECWF+Rw8VsN3/2+SxoFIuxrav4If/f1DlBVl1qDJcdlxOjpuFLuISFtTCLkAhmFQ5wtm94X5/jOvUX+1LjJvAAAgAElEQVSaFetE2lqR182/ffVBRg3uSzyRJBKLZ7cHEBHpahRCzlM6bdAYCFFckM+xmga+/8xr1DZqmW3pOA67jW9++k7uvmEMAFV1PsqLvVg6csMHEZE2oBByHhKJJOGmd56HjtXyw1+/oX0+xDR3XHsZX3/sDvJyXdmdMfPzTt3jQ0Sks1IIaaVgOIrdbiPH6WDHgWP8+2/fuqCts0XaUnmxl+8+cR9XNO3zoFYREelKFEJaobYxQGnT0tmL1+zgmVfnEEskTa5KJMNigU9MuIq/efBWnA47kVicaCyR3eBKRKSzUgg5h+al2NNpg5env88bcz8wuySR0+pdWsjXHruda0YPAaCuMUC+OxeXQ1tEiUjnpBByBvFEgnAkTqHXTTgS4+cvzWT11n1mlyVyTjdcMYy/f/R2you9AJyo9VFRoi4aEel8FEJOo94XxOPOxWG3caCyhqf/+A5HTtSbXZZIq7mcDj577/U8fPvVOOw2wtEYsXhSXTQi0qkohJzEMAyqG/xUFGe2rp7x/gZ+P2URcY3/kC6qf69ivv7YHVw5YiAAdY1B8nKd5Lqc5hYmIoJCSFYgFMFisZCfl0MgHOWXr85h+cY9Zpcl0iZuHDuMr35yIhUlmYB9oraR8uICrFZ10YiIeRRCyExrbP7lvGHnIX7xl9nUaOv0i9a/ophbrxrBmOGX0Lu0EIsFahoCbNp1iDkrNlNVp83YOpLTYeeRO67hsbuvJcfpIBZP4g9FKCvymF2aiPRQPTqEBMNRDAM87hyi8QR/nLaYme9voOfekbYxpH85X3rgZsY3zdI4nWQyxfTF63hp+lISyVQHVidlRR6+8vBt3HrVCAB8gTB2uxV3rhY6E5GO1SNDSDptUNPgz7Z+bNt3lP97ZQ7HahpMrqxrcznsfOnjt/Dg7eMBiETjLFi5heUbdnHgaDWpVJqBfcu4/frLufOGMdhsVnYdOMa//uYtAmEt/NbRxgzrz9ceu51BfcsBqKr3UVKQj91mM7kyEekpelwIqWsM4HHn4nTYCUVivPzO+8xaupF0z7oNbW74gF587wv3079XCclkirfmrmLSjGUEQpHTP35QH378zUfpXVbE3sMn+JdnJxOKxDu4arFaLdx/01ieeOAmPO5ckqk0dY2BbEAXEWlPPSaEBEIRUmmDQk9mx9HFa3bwuykLtfttG7j/5rF87dHbsdtt7D9Sxc9+N429h06c83nFBfn88qkv0b9XCau37OVHL0xVV5hJvO5cnnjgJu67aSxWq4VQJEY0FqekUONFRKT9dPsQEo7GiUTjlBTmA3D4RB0vvrmAdTsOmltYN+Cw2/jao7dz383/n737Dm+zPN8+/rXkvbeTQBIIIYywAoTVMMNeZUNbKKV00ZZSCn2hpawCBcqPFmjZo2wIIxAgkL13YjvDGc6wMx0vWZZkbenR+4dsEUOGk9h+ZPv8HAfHQSQ9jy45w6fvcd3HAfDxhPm8+vFUgnuxpbm4IIdX/v5rcrLSeePzmepIa7JDDizmN9eO5uhDBwLRdVOBYIj8nEyTKxOR3qjXhhBnixd/MBRb+d9gd/Hu+DlMXlCBYfTKj9ytMtNSeODXV3LMsEH4A0H++do4pi2o2Kd7jTx6KP/8840EQ2Fue+x/bK1TYziznXDEQfz0stM57KD+QDSMeHx+ivLUeVVEOk+vCiGRSIQGu4v0tGQyW1f6O1o8fDxpEV/MLFPTsU5SlJfFo7+7hsEDimhocvK3Zz5g7cbt+3XPu265jEvPPoFllZu459kxnVSp7K+Tjz6Emy4ZxdBBJQCEDYP6JicF2RkkJyeZXJ2I9HQ9PoQYRoRGuwuLNSF20i1A1dZ6Pp9eyowlqxU+OtGQA4p45HfXUJCbxYbNddz79Hs02ve/30dWRhpvPfl78rIzePilscxfvr4TqpXOcvShA7nsjBH84LhhWK0WADw+Pw6Xh9zsDHVgFZF90uNCSCgUxu50EwyHycpIIyv9294GHl+ARSs2MH7OUlas22Jilb3TiMMGc/+vriA9LYWyVdU88OyHuL3+Trv/FaNHcsfNl7BxWwO//ceb2rEUhwpyMrlo1LGcdeIRHFiSH3s82Pr3Mtz69zIzXT1HRGTP4iKERCIRwoZBOGwQCIYIBEMEQ+Ho2o0ESEpMJCs9hdSd/LTV7PKwcMV65i5dS/maTWp81UVGjzySO2+6iMREK1Pnr+DJVz/v9K91otXKO/+8nX5FuTzxxhfMWLKmU+8vnWtw/wJOPfZQTjt2GMMG9/ve82HDwOX24fMHMIwICZYErBYLyUmJpCQnkmixYLVa1TpepA8zNYS4PL52Ixl74vEF2FrXROXGGtZs3M6a6hq21avBWFe77vyT+fkVZwLw4fi5vPLRFLrqj83FZ4zgz7/4IRu21PG7x9/qkvcQkfg0cvgQHvndNWaXId0o0cw397ZunzUMg0gkghGJjopEiGBJiP7UlJKcSFpqChBtrDSofwGD+hdw3qlHt7vXI698TumqajM+Rq9lSUjgtmtHc9lZx2MYEZ5/bwJjJ3ftFtrJ85Zz6zWjOWRgCccOG8SytZu79P1ERMQ8cTEdI/GprtFBSWEOgWCIx178lFlLVnfL+/7kstP5xbWj2d5gp39RXre8p4iIdD+L2QVI/IlEIjQ0OSkpzMHZ4uWuJ9/utgAC8OX0JQQCIUoKcrts2kdERMynECLthMNhmp1uivKzqWts5vZHX6eim6dEnC1eZi1ZhcWSQL3N0a3vLSIi3UchRGL8gSBeX5C8nEzWb6rld39/nc01jabUMn5mGQBpqeo/ISLSWymECABuj48IkJmRypKKDdzx2P+wNbtMq2fp6o1srbWRnZmOz6/TdUVEeiOFEMHubCE1JZnU5CQmzV3GX55+H4+v85qQ7avJ85YDYGtuMbkSERHpCgohfVyj3UlediZWq4X3vpzN4y9/RigcHw3fps5fARA7AVlERHoXhZA+rN7moDAvG8OI8Mxb43nt46lml9TOtromVm/YRmpKMi0er9nliIhIJ1MI6aPqbQ6KC3LwB4I88NwYxk1dbHZJOzV9YQUADpdCiIhIb6MQ0se09QApLsjB0eLhrifeZm5Z/J7RMqc0WpumZEREeh+FkD4kbBjYW3uAbG+wc/vfX2fl+vg+bXh7g52qLXWkpiTjDwTNLkdERDqRQkgfEQyFcHt85OdksmFzLb//++tsqbWZXVaHzC2rBDB1y7CIiHQ+hZA+wOcPEAiGyc5MZ3nlJu74x5s0OXrOttd55dEQkrEXJy6LiEj8Uwjp5TxeP5BARloK88or+X9PvYvb4zO7rL1SWV1Do91FTmY64TjZPiwiIvtPIaQX8/r9WK0WUlOSmDRnGQ88N6ZHrquIRCKx0ZBGu6ZkRER6C4WQXira6jyBlOQkJsxeyhOvfk44bJhd1j5r28FjseqPrIhIb6F/0XuhYChEJBIhLSWZqfNX8NRr44hEImaXtV/KV1Xj8fopyss2uxQREekkCiG9TCQSwe3xk5aawuwlq/nHy59h9PAAAhAMhSlbVQ2Aw+U2uRoREekMCiG9TKPdRW52BmuqtvHYS2MxjJ47BfNdpRUbAGjxmH+4noiI7D+FkF6krrGZovxs6mwO7vv3Bz1yEeruLFlZBUBudrrJlYiISGdQCOklml1uSgpz8foD/PVf7/eoPiAdtbXWRp3NQUZaKuFeNMIjItJXKYT0AuFwmNTkJAD++843VG2pM7mirtM2JdPU3PtClohIX6MQ0gs0OdykpiQzY9FKvp5VbnY5XWpJRXRKJqSmZSIiPZ5CSA/X0OSkKD+b2sZmnn7jS7PL6XJlq6IhpFBbdUVEejyFkB7MMAxyMtMAeOq1cbT0sHbs+8Lh8rBu03aSEq0EetnCWxGRvkYhpAertzlITk5i6vwVsR4afUFp65RMo9aFiIj0aAohPZTb46NfUR5ur58XP5hkdjndaknr4tSkRKvJlYiIyP5QCOmhgqHowsw3x07H1ty3DnWrWLeFYChMQW6m2aWIiMh+UAjpgZocLeRmZ7Bxaz1jJy8yu5xu5w8EqazahsViwefXuhARkZ5KIaQHSrRGpyHeGDu9V7Vl3xvL1mwCwO7oW6NAIiK9iUJID2NrdpGdmca6TduZU7rG7HJMs6wyGkIsVq0LERHpqRRCepjkpEQA3hw7g0gvOB13X1Ws20w4bFCYl2V2KSIiso8UQnoQm91FVkYaldU1zCuvNLscU3l9AdZu3I7VYlG/EBGRHkohpAdJTm4bBZluciXxYVnlRgBsvfCwPhGRvkAhpIdwub1kZaSxcWs9C5atM7ucuLC8dXFqQkKCyZWIiMi+UAjpIby+AABjJy80uZL4sXztZgwjQmGu1oWIiPRECiE9QDAYorggB2eLl0lzl5tdTtxwe3xs2FJLYqKVYDBkdjkiIrKXFEJ6gAa7E4DxM0rxaxFmO21TMn2ta6yISG+gEBLnIpEIxQU5hMMGn09dbHY5cWd5a7+QvrtZWUSk51IIiXP1TQ4SrVZml66m3uYwu5y4s2LtZgAKcrQuRESkp1EIiXMpyUkAfDm91ORK4pPd6WZLrY3k5ETCfbSFvYhIT6UQEsf8gSC5WRnUNjZTvqra7HLi1orWKZmmZvULERHpSRRC4lhj62LLibOX9ukW7XuyvDI6JRPQDhkRkR5FISSOFeVlAzBh9lKTK4lvK9ZGR0Jys9NNrkRERPaGQkicsjvdJCclUr6qmtrGZrPLiWs19XYa7S4y0lI1YiQi0oMohMSptuZb38wqN7mSnqGidZdMs8ttciUiItJRCiFxqK03iNvrZ9aS1WaX0yMsb52S8XgDJlciIiIdpRASh+qbov1AZi9ZrQ6pHdS2ODUjPcXkSkREpKMUQuJQktUKwLQFFSZX0nNUb6mjxeMjNyvD7FJERKSDFELiTNgwyM/NwuHyULaqyuxyegwjEqFi3RYAWtxek6sREZGOUAiJM22t2WcuXkU4rA6ge6NtcaqjRSFERKQnUAiJM2kpyYCmYvZF22F2KcmJJlciIiIdoRASR0KhELnZGTQ0OWOtyKXj1lTXEAiGyNdhdiIiPYJCSBypb3ICMGPRSgw13dprwWCINVXbsFgS8Pm1VVdEJN4phMSRjPRUAKYvXGlyJT3Xitatuk0ONS0TEYl3CiFxIhQKk5OZTkOTkzVV28wup8da0bo41WpJMLkSERHZE4WQONFgj07FzCldo/NP9kPF+i0YRoSCPK0LERGJdwohcSIlKQmAOaVq074/3B4fVVvqSLRaCYZCZpcjIiK7oRASBwzDID83E0eLh2XaFbPf2s6RaWpuMbkSERHZHYWQONDYOhUzr6xSDco6QdviVMPQtJaISDxTCIkDCQnR34Y5pWtMrqR3aFucmp+baXIlIiKyOwohJotEIhTlZ+P1BVhSscHscnoFW7OLbXVNpCQnYRgaWRIRiVcKISZrcrgAWLh8HYGgFlJ2lrbRkCaH1oWIiMQrhRCTBUPRn9RnL9GumM7U1vbeH1CwExGJVwohJivOzyYYCrNw2TqzS+lVlreOhORkpZtciYiI7IpCiImaXW4sFgulK6twe/1ml9OrbK210eRoITM9Vc3fRETilEKIiTze6CFralDWNSpaR0OcLR6TKxERkZ1RCDFRUX42hhFhbmml2aX0Sm1TMi0ejTKJiMQjhRCTtHh8JCVaWbF2M80unfjaFdoWp6anpZhciYiI7IxCiEkcrugUwWxNxXSZ9Zvr8Hj95GVnmF2KiIjshEKISdpOeVWX1K5jGAYr128BogfbiYhIfFEIMYHX5yc1OYm1G7dT19hsdjm9WlvTMocWp4qIxB2FEBM0OaJrQNSgrOstbz3MLikx0eRKRETkuxRCTJDbukZBIaTrrd6wlWAoTIEOsxMRiTsKId0sEAiSkZbC5u2NbKppMLucXi8QDFFZXYPFYsEfCJhdjoiI7EAhpJs1NkcPrNMoSPdp26rbNg0mIiLxQSGkm2WmpwLaFdOd2hanJiQkmFyJiIjsSCGkG4VCYbIz06m3OaisrjG7nD5j+drNhA2DwtZt0SIiEh8UQrpRg90JwJyyNTpUrRu5PT7WVG0j0WrF59e6EBGReKEQ0o1SkpMArQcxQ2lFFQBNjhaTKxERkTYKId3EMAzyczJxuDyx3hXSfUpXRkNIWxAUERHzKYR0k4am6FTMvPJKDMMwuZq+Z9X6rXh9AQpytS5ERCReKIR0E4sl+qXWVIw5QuEwS9dsBMCpFu4iInFBIaQbRCIRivKz8foCLGmdFpDuV1qxAQCXW4fZiYjEAx2o0Q0ampwUF+Qwt2wNwWDI7HL6rCWti1NzstJNrkT6skgkwuR5y5k0ZxkbNtfi8vhIT01m8IAizjxpOD8cfWLsrKOlq6u58/G3ALj6/JP5/Y0XdWotwVCITyYu4IrRI0lLTdnr62sb7PzormcB+MHxh/HoH3/UqfV1pxv+9G/qGh1kpKfw1Ut/MbucPkMhpBskWKJNsqYvXGlyJX3bppoGGpqcFOVnYxhGbIpMpLsYhsHfX/iEmYtWtXvc5fZRsW4LFeu2MGNhBU/d81PSUpK7tJYlFRt49q3xbK1r4rKzTujS9xLZFf0r3MUMw6AoL5sWt4/FK9abXU6f17ZLxtasrbrS/abOXxELIAP7FXDbj87n/t9ewy+vHU1+TvSQxZXrt/Lh+LldXsu7X8xia11Tl7+PyO4ohHSxtl0xc8rWEAyFTa5GFi1fB0BYO5TEBHPLK2P//48//ZjrLjqNc045ih9fdjoP/+G62HM61kH6Ck3HdLHERCsA0xZUmFyJACxavp5QKExRXrbZpUgf5PMHY/8/f+larrnglNiZRkcdOoh7fvlDwmFjj/1s/vHyWCbPXQ7AqccN45E/3oDVYiESifDFtCV8PbOM7Q12fIEgOZnpHHPYYG6+8iwG9S8E4OyfPtTufpfd9iQlhTl8+K87gei6lS+nL+GLaUvYvL2R1OQkhg8dyE0/PIMjhw7cZV2r1m/hpQ8nU1ldQ3ZmGmedNJxbrjqb9LT26018/gCfTFzA9IUV1NTbsVotDBvcnx+OHsmZJw3/3n0Xr1jPR9/Mo2pLPc4WDxnpqQwd1I9rLjyFU44dFnvdE698xsQ5y7BYEnj577/m8ZfHsmW7jZKCHF599DekpiSzra6J1z6eSunKDYTCBicOH8Jvf3zBbr/e0nUUQrpQ2DAoyM3C4fJQtkq7YuKB2+tnWeUmThg+BJfbS1ZGmtklSR9y9LBBLFwWHY174f2JfD5lEaeNOIzjhw/huMMHc+HpI/Z4jw++mhMLIIcPGcADv7sGa+v6ppc+nMRH38xv9/pGu4tpCypYUrGBN5/4HXnZmXt8j3++No4Js5fGfh0MhlmwbB2LKzbw4O+u5fQTj/jeNdVb67nz8bcItC6+b7S7+GTiAirWbeG5v90SW2xrd7Zw1xNvU721vt315as3Ur56I5efU82dP7s09vjcsjU88OwYjB2OunC4PJSurKJsVRVP/fkmTjjqkPbFROAvT79Hoz16anlhfnYsgPz24VdxtnhjL51duobVVdvaBUTpPgohXajB5qRfUS6zl6wmHNbwf7yYV1apECKmuPLck5g4ZylbttsAqKm388nEBXwycQFJSVZOO+4wbr7yTA4+sGSn188rr+S1j6cCMKA4j8f/9BNSWxew2ppdfDppIRBdb3LDJT8gKSmRyXOXsXjFBpwtXhYuW8eFp4/gkTuu5/VPprFxWwMAf/3NVeS27hqbtXhVLIAcPWwQF595PP5AkI8nzGdbXRNPvT6O44cfTEZaarvaaurtDCjO4/qLT8MfCPHel7NxuDysqdrGuCmLuebCUwF4+o0vYwHkyEMO5OIzR+By+/jw67k4XB6+mLaEww4ewMVnHg/Aax9PxYhESE1J4parzqYwL5uV67cwdtJCIhGYPG/590KIEYngbPFy24/OJ9FqpSA3GrxeeH9iLIAMHdSPK84dicPl4f2v5uD2+vfp91T2j0JIF0pNiQ6paiomvswrr+T2my4iP0fdU6V7pael8Ox9t/D8exOZvrACw/j2p/tgMMzMxauYv3Qtj9xxPScdc2i7azdua+CbWeUYkQg5Wek8efeN5GZntLv3k3f9hPWbaxl59FCGDIwGmUMH9+OWv7wAEBsZGHXCEXwycUHs2lOPPZTM1kA+fmYZAGmpyTz1/26KTQ0NH3ogv7z/ZVxuH7MWr+aiM9qP2iQlWnn6np/Srygv9r5t24unL1zJNReeypbtjcwti66LGXxAEc/ed0tsynrk0YfwqwdexjAivP/VHC4+83gikQh/vvVy1m+uJT8ni1EnHA7AOaccxbT5K2h2ebA1u3b6tb7i3JFcd9FpsV/7/AEWtq4Jy85I499//RmZ6dEgNWhAIfc/O2bnv2nSpRRCuog/ECQ3O4M6myPWqVPiQ21jM1Vb6hgysAR/IKjzZKRb5WVn8rfbrua2H53PvPJKllRsoHxVdayJXiAY4olXP2fMv+9sd13pDo0Os9JT6V+U2+75tJRkTjjqEI474iDWbtzOJxMXsGr9FspWVcde05ER2crqGgC8vgAX/uKxnb5m1Yat3wshQwf3iwUQgOOOOJjsjDScbi+btkdHXHb8t/DiM0bEAgjAIYP6MXzoQFas3cy2uiaaml3k52Zx5NCBHDl0IJu3N/L1zDJWV22jfFU1za5o5+PQLj7T0cMGt/v1lu222Oc/fviQWAABOG3EYVitFo1Ym0AhpIs0Nrs4oDifiXOWEtlhLlPiw7zySoYMLMHW3MKA4rw9XyDSSVxuL6FwmILcLC47+0QuO/tEwobB/PK1PPX6OJwtXuwONxVrt9C6ZvV7ttY18eX0Uq4496R2j4+fUcrrn07D7nADkJWRysEHlrC8chNAh/4tcrm9e3yNzf790YfsnUxt5mZn4HR7Y+stdlyLUZj3/ZHIHR9zur3k52ZRsW4z//rfV7EpnOSkRIYd1B9bswufP7jLz/TdpoQ+f+DbWjPb12qxWMjJTNcp2yZQCOkiha0HpU2cvczkSmRn5pVVcuPlZ5CRtvddIkX2RW1jMz+95z8Eg2EOHzKAFx/6Vew5q8XCqBMOZ3nlJj6eEF1Yane6yc/JaHePW685h3FTF9Nod/H25zO5YNSxsU6nZauq+L83vgSi3Ut/fvU5HHxgMTX1dm7883MdrjM9NYUWj4+8nAz+tMMC0R3lZGV877HGnUyLtJ3T1Pb3bMfpo8adBJkdH8vNysDl9nLv0+/h9vgZ1L+QP958CUcNG0hSYiLX/fFfu11MmpLc/ttbxg4jHw5X+/OjDMPQmVImUZ+QLuBwuUlJTmJ55SZq6tUMKB6tqa6hqbmFnKx0QurfIt2gpCCHnMzoT+eV1TXf2zEXNgxWrtsS+/V3p1vOPOlIbrz8DH56xZlANKSM+Xpe7Pkde4tcc8EpDBlYQkJCAus3bd9pPZYdhll2HEs4dHA/IDpqccigfow64QhGnXAE2ZnpLFy+njqbg5zM7496VG2pa7fjpWLd5tiUySGDovccPvTA2PMTZi8lHP7271711jpWro9+/sEDCsnNzqB8VTVuT3TB6NknD2fEkQeTlJiIrdm1x1ELy3eGkQb2LyA5KRpMSldW4fZ+e4bU7CWrdzmtI11LIyFdwOsPkpMFE+doFCReRSIRZixeyVXnnUx9k4MBxflmlyS9XEJCAledfzKvjJlCJAL3/fsDfnjOSIYO7ofb62fKvOWs2rAVgIMOKOLwIQewbIc1FG2jqxefMYKPvp7H1romPpown8tHjyQ/J7PdqN4L70/k2gtPZXtDMx99821Q2bFh4o5rocZOXkhedgaXnzOSC88YQfnqjYTDBnc/+TbXXngqSYlW3hk3izqbA4AXH/rl9z5fJAL3/t+7/Piy0zEiEd4dNyv23LmnHt36uYoZccRBlK/eSPXWeu547H9cdObxtLi9fDh+bmyh7k8uPwOg3Wf6fOpi8lq7yn4yYX5s/UYw2LEfIpISEznnlKOYMHspLR4fdz3xNleedxKNdhfvfTm7Q/eQzqcQ0skikQj9CnPx+YPMXKSzYuLZlHkruOq8k7VNV7rNdReeyur1W5ldugafP8iYHQJCm6yMVO7/7TWxJmbfZbVaueXqc3jkhU/w+gK89dkM7vzZpYw+9WjGfDOPYDDMuk21/OPlzwBISACLJQHDiMQ6OAMcOrg/C1p7lrw5dgZJSVYuO/tEzjvtGOaUrmH2ktXU1Nt59u2v23+Gi07l8CEHfK+uU449lNJVVTzz1vh2j58wfAgXnn5c7Nd/+fWV3PXE22yptbFy/VZWrt/a7vXXXHAK5512DBDdIjywXwFbam04XJ529060WgiFDRrsTjrql9edS/nqauoaHVRW1/DEK58DkJedweABhaypqunwvaRzWB966KGHzC6iN6mzOchMT2X6wpXamhvnGu1OzjvtGArzsvEHgiRarXu+SGQ/WCwWzjp5OAf0K8DrC+Dx+gmGw6SnJTOwXyEXnH4cf7vt6tjIXG1jc2xE9chDDoxt2z3ogCLmlVfS5Ghh/eZazj55OIMHFHHs4QdRU9+Ey+0lMz2VI4YcwB9vvhS7w01NvZ1Gu5PrLjwVi8XCoYP7sb2hGbvTjcWSwLCDBjD61KNJTLRyxsgjyc1Kx+504/b6SUlJYuigfvzi2tHccMmo2Odp8fhivUnOH3Usv7hmNDV1TdidLeRlZ/DD0SP50y2XxRqVAWSkpXLRGSNIS03G0eLB6w2QkpzEUYcO5Hc/uYBrLjg19lqr1cqpIw6j0e7E6fJgtVg46MBifnzpKIYfOpDyVdV4vH5GHX8Y+blZzCldw4bNdQBcfs6J5Oe2X/yalprMWScNp9nlpt7mICnRyqkjhvHQ769lddU2NtU0kpyUyI8vPb0LfvdlZxIi2rrRqdxeHxlpqfz+72GQCssAACAASURBVK/H5jclft1y1dn89IozqalrYkCJpmRERLqTFqZ2IofLQ0ZaKmuraxRAeogp86Ltr/Nz99zKWkREOpdCSCdqOzNh7ORFJlciHbWl1kZldQ2pKcm4Pb49XyAiIp1GIaSTBIIhivKzaXa6mbZQa0F6kqnzVwDgUJ8AEZFupRDSSRpbV2iPn1FGsHVERHqGqfNXEAqFKSnIVXdbEZFupBDSCQzDoLggh3DYYNy0xWaXI3upydHC3LJKrFZLuy2MIiLStRRCOkFdo4NEq5VpCyr0TayH+qI1PLadfCwiIl1PIWQ/GYZBUUE2YcPgnXEzzS5H9lH56o1s3t5IdmZ6hw7wEhGR/acQsp/aRkGmzl/Bllqb2eXIPopEInwyYQHAbg/FEhGRzqMQsh/aj4LM2vMFEtcmzV2Gw+WhKD/aQVVERLqWQsh+qLO1joLMW8FWjYL0eP5AkM+mRHu82J1uk6sREen9FEL2UTAYpKQgl1AozNtaC9JrfDpxAS1uH/0Kc/H7A2aXIyLSqymE7CO704PFksDYyQvZVtdkdjnSSVo8Pj6eOB8AR4sWqIqIdCWFkH1gd7RQXJCD3enmba0F6XU+nbiAZqeb4oIc7ZQREelCCiF7KRKJkJIc7SXx33e/0XkjvZDb6+eNT6cDEDYMk6sREem9FEL2Un2Tk/S0FBYsXcu0BTojprcaP7OMDZtryc3KoM7WbHY5IiK9kkLIXrDZnZQU5NDsdPPU61+YXY50IcMw+L83viRsGBTlZePTll0RkU6nENJBbo+PvJxMAP752jiaHC0mVyRdbU3VNj6eMB+LxYLPp50yIiKdTSGkA4LBIAkJCVgsFt4eN5P5S9eaXZJ0kzc+mcba6hpyszOosznMLkdEpFdRCNmDUCiM1x8iPS2FWUtW8+bYGWaXJN0oGArz8PMf43J7KSnIoV5BRESk0yiE7EYwGMTnD5CdmUb5qmoeffFTIpGI2WVJN6upt3P/s2MIhsIUF+TQ0KQgIiLSGRRCdsHl9hKOQGZGGksqNvDXf39AMBgyuywxybI1G3nsxU8Jhw2K8jUiIiLSGRIi+tH+e+oamykpzAVg8tzlPPXGFwogAsAZJx7Bfb+5muTkROptDgrzsrBYlOVFRPaFQsgObM0u0lKSSU9LIRAM8epHU/hk4gKzy5I4c+TQA3nkDzeQn5uJ1xfA4/NTkJtldlkiIj1Onw8hkUiEOpuD9NRksjPTAVi6eiPPvfM11VvrTa5O4lVuVgZ3/fwyRp1wOAAtbh8ev5/i/ByTKxMR6Tn6ZAjx+YM0OVwkJSZSlJ8de3zj1npe/mgKC7QFVzrolOOG8fOrz+bQwf2BaJOzhiYnCQkJFORmYrVaTa5QRCR+9aoQEolEaGhyEAobEIEIECGCJSGBpEQrWRnppKYktbvG5w8ya/Eqvp5ZxrLKTeYULj3ecUccxDUXnMrJxwwlMbF98HC4PHh9gdg5NCnJiRTmZe/sNiIifUqvCSH3Pv0eC5etM7sMERHZRycfeyhP3PUTs8uQbqRl/SIiImKKXjMSIiIiIj2LRkJERETEFAohIiIiYgqFEBERETGFQoiIiIiYQiFERERETKEQIiIiIqZQCBERERFTKISIiIiIKRRCRERExBQKISIiImIKhRARERExhUKIiIiImEIhREREREyhECIiIiKmUAgRERERUyiEiIiIiCkUQkRERMQUCiEiIiJiikSzC5D40+L20ux0k56WQlJiIv5AEH8gSGF+NinJSWaXJyIivURCJBKJmF2ExAe3x0cgGCIvJ3OXr9le30S/ojwSEhK6sTIREemNFEIEgNoGO/2K8gDYXNPAZxPmU1axAbuzhX6FeZx5ylFcfdFppKYk43C5SU9NISlJA2kiIrLvFEK6WNuXN55HDuptzRQX5BIIhnjl/QmM+Wo24bDxvdcVF+Tw97tu5JjDD8Lr82O1WkhO0vSMiIjsG4WQLlLX0ExBXhaJiVYAHC434bBBfm6WyZV9KxKJ0NjkpKgghwabg3uffIvV67fs9prkpEQe/tNPOPPko3C43GRlpGGxaH2ziIjsPYWQLmCzOynIy8YwDDZtayArM43CvGyg/bSH2eptDooLcthWa+P2B1+mtsHeoeuSkxJ55oFfctzwIbFRFBERkb2lENLJ6hqbKSnMZXNNAw8/8z6r128lISGB0acdw92/uorsrPTYa0yts8FOSVEetQ12fvPX56m3Ofbq+uzMdN7+950UF+QqiIiIyD5RCOlEdY12SgrzaLQ7+eU9/6Gusbnd84MPKOL5R24jPzfL1BGRBpuDooIcnC4Pv7nveTZurd+n+xx/1CE899CvAAiHDS1UFRGRvaLJ/E4SCoUpyI1Owfz1n29/L4AAbNrWwB8eehmP10e/omhY6W4er5/8vCwMw+DBZ97f5wACUFaxgU++novFYqHJ0dKJVYqISF+gENJJGu1OEhOtfDllERWVm3b5uqrNdTz6n48AyM3OIBAIdleJRCIRwuEwVouFtz6dxsLyyv2+56sfTsJmd1FSmEuzU0FEREQ6TiGkE/gDQfoV5eFs8fDSe9/s8fUzFqzgo69mk2i14nR7u6HCqHqbg6zMdEpXrOf1MZM65Z5uj4/n3/4KAEuC/jiJiEjH6btGJ7DZXQB8+s08HC5Ph6558d1v2FLTQGFe9k6nbjpbfeti2Ea7kwf//T6G0XlLgSbOKmdtdQ3ZWek0NnX/FJOIiPRMCiH7KRQKM6AkH78/yCdfz+nwdf5AkEf/+xGGYVCYl42/C6dlWjw+igtzCYcNHvzXezQ1uzr1/pFIhFfej44ApaUmd+q9RUSk91II2U9toxhfTVuM3eHeq2tXrNnIR1/NwWq10NJF0zKGYdDWq/XVDydSvrKqS95nXukalq/ZSEZ6Kg17ud1XRET6JoWQ/dTWAXXshHn7dP3L709g07Z6CrpoWqbR7iIjPZV5pat5Z+z0Tr//jt76ZCoAKSlq5S4iInumELIfnC43aanJVKzdRPWWun26hz8Q5LG2aZn8zp2WqWtsprggh9oGO39/9kO6uiXM/LI10bUhmenYtWVXRET2QCFkP7i9AQDGT128X/epqNzEmK9mY7V03rSM0+WhpDCXUCjMA0+/h7OlYwtm99c7Y6cBdHngERGRnk8hZB9FIhH6F+fh8weYPGfpft+v/bRMx85w2ZVAMEhycrR76fNvj6di7a77lnS2GfNXUNfYTH5uFl5foNveV0REeh6FkH3U1u10XulqPF7/ft8vEAjtMC2Tg9e3b/eMRCJ4vAFSU5KZOLOMMV/N3u/a9kbYMPh84nwA7I7O3YUjIiK9i0LIPgqHDQCmzVveafesqNzEu5/NwGqxEAyF92lKo8HmIDc7g1XrNvP4ix93Wm1744spCwkEQ/QryscwDFNqEBGR+KcQsg8ikQj9iqJTMfNKV3fqvV/9YCJLV1aRnZm+11td6xrsFBfm0mBzcO8TbxEIhDq1to6yO9xMmbMUiyWhWxqxiYhIz6QQsg/aOqTOL1uDz9+5TcbChsED/3ovurOlMJe6ho6tD6lrtFNSlIfH6+feJ9805XC8HX36zVwAcrIyTK1DRETil0LIPgiGoiMMMxas6JL7N9qd3Pn3V6M7XIryqGts3uXUTCQSoa6xmZLCaAC5+7HXWb1+a5fUtTdWr99KxdpNpKelaLuuiIjslELIPijKzyEcNlhYvrbL3mPj1nruePgVGu1OSgpzafH42n0zj0QiNNgc+PwBSgpzaWhycMfDr7B0VXWX1bS3Pvk6OhoSCodNrkREROKRQshe8nj9JCZaWbVuc5f33qis2sYv/t9zLFtdTVZGGnk5mUB0UWxCQgJFBTmkpaYwv2wNt/75OVau3dyl9eyt6fOWY3e0UJSfExs9EhERaZNodgE9jd3RQnpa9Bt/d6i3ObjtvhcY/YNjuWz0SRx75MGkJCfh8fpZuHQtX05ZyILyym6pZW8FQ2HGT1vCjVeeRX2jgwP6FZhdkoiIxJGEiFpb7hWHy01OVga33P0MlVXbuv39rRYLJHy7RTjeHdCvgI9fuJdAIEhyss6UERGRb2k6Zi8YhkFOVgY2u4u11TWm1BA2jB4TQAC21dpYvGwdyclJ2EzesSMiIvFFIWQvtG17XVC+Rmej7IXPJ803uwQREYlDCiF7oW0EorvWg/QWsxatxGZ3UZCXbVoDNRERiT8KIXuhqCCHUDjM4mXrzC6lRwmHDb6augiAhqa96wIrIiK9l0JIB7m9PhKtVioqN+Fye80up8cZN3khhmFQXJBjdikiIhInFEI6qK1RWLxuh413tQ12FpRXkpSUSKNGQ0REBIWQDstISwVg8bKu65La242btBAAi0V/7ERERCGkw/JyMnG5vaytMmdrbm8wr3Q19bZm8nOz8PkDZpcjIiImUwjpgGanG4ClK6sIGz2nR0e8CRsGX06JLlBtO4lYRET6LoWQDmhpXYhaWrHe5Ep6vi+mLCJsGJQU5ppdioiImEwhpAOyMtMBKF2xweRKer4Gm4N5S1aTmGil3qYFqiIifZlCyB5EIhFystKxO1qo2lxrdjm9wueTFgCQnGQ1uRIRETGTQsgeNLduzS1fuUGt2jvJwqWVbK9vIjc7E59PC1RFRPoqhZA9cHv9gKZiOpNhRPhicnS7rq1ZC1RFRPoqhZA9yM3OAKB0hRaldqavpi0mFArTryhPI0wiIn2UQshuRCIRMjPSaLA52FzTYHY5vYrN7mLWogqsVgt1Dc1mlyMiIiZQCNmNtl4WZRWaiukK74+bCUBO62iTiIj0LQohu+EPBAFYoqmYLrFq3RbKKjaQlpqs03VFRPoghZDdyM/NBLQepCu9+9l0ANJSkk2uREREuptCyC6EwwZpqSlsq7VR22A3u5xea0F5JSvXbo6tvRERkb5DIWQXbHYnoPUg3eGVDyYAkJGeanIlIiLSnRRCdiEUCgM6L6Y7LF62jrKKDaSnpVBb32R2OSIi0k0UQnYhPy8LgDI1KesWz735JYZhUFSQSzAYMrscERHpBgohOxEKhUlNSWbT1noaW6dlpGutrdrG55MWYLVaaGptlS8iIr2bQshOtAUPTcV0r5ffn0Cj3UlJYa4WqYqI9AEKITvR1kZcW3O7l6vFy6PPjQEgPzcLT+u5PSIi0jsphOxEQV42oJ0xZli0bC3vfjYDq9VCQgIEWhvG7S2P10+DzUFdox1Xi0fn04iIxKFEswuIN4FgiOSkRNZtrMHh8phdTp/00ntf0684l3N/cBwerx+/20tWRtpur4lEItQ3NmOxWCgqyCE9LYX0tJR2r6lrbCYzPVVbgUVE4oRCyHfY7E76F+drKsZEhhHhkWc/xGqxcvapR2MYEWrqbJQU5mG1fjt4Fw4b1NuaSUpMpDA/m5KiPABa3F4q1m5my/YGwiGD/iX5nHjMUEoKcwHYXm+nf3GeKZ9NRES+lRDROHU7tQ12+hXl8ed/vMHcJavNLqdPS0hI4KdXnc3PrzuPpKRoXvYHggQCIdJSk0lMtMZe2+L2MmvRSqbNW8biZesItvZ5aZOaksTVF/2AW68/j9SUZOptDorys0lISOjWzyQiIt9SCPmOcNggQoQLb3oQj08LI+NBv6JcfnLF2Zx2wuH0L86PPb69vokF5ZXMWlhBacWGWIO53Rl8QDH/uv9W+hfn09DkoCg/pytLFxGR3VAI2YHH6yc9LYVlq6u57b4XzC5HdiIrI42U5CRaPF58/n1btFqQl8WLj/6WA/sXUtfYHJumERGR7qXdMTuwtzbJWrxsncmVyK643F4a7c59DiAANruLOx95DbujJdqTpEk9SUREzKAQsoO01Ohx8ouWrTW5Eulq22ptPPTM+0C0J4lXU28iIt1OIWQH+blZuD0+Vq/bYnYp0g0WL1vHO2OnYbVY9mtkRURE9o1CSKtmZ3QqpqxiA2HDMLka6S6vfjiJqs215OVkUtfYbHY5IiJ9ikJIqxaPD9BUTF8TCoV58qVPgeiC1VB4zztsRESkcyiEtMrLzgS0KLUvWrFmI19MWUii1Up9oxapioh0F3VMBQzDICM9ldoGO5trGswuR0zw2geTOP/0EQwoycfvD5KSkmR2SdLLvPbhJN74aDIA9/3+Oi45Z2S758tXbuCPD78aa7R3/hkjePCOH1G+sorfP/ASANddMoo/3vrD/Xrvx++5mTNPPmqfPkMoFObzSQuYMmcpG7fW4/b6yMpI45DB/bnorBO46KwT4r4BoMfrZ8xXs7nl2nPNLkVQCAGg0e6kuCCXJcs1CtJXNdqdfPDFLG659lyaXW5KUtQ7RLpP9ZY67n3irVgAOe2EI/jb7dfH1Td0vz/IHQ+/wvI1G9s93ux0U7piPaUr1jN70UoevfumdscrxJPJc5byn/99ic8fUAiJEwohRLukgqZi+rr3Pp/BFeefQklhLq4OHJon0hkam5zc9ejruNxeAI494mAeu/smEq3RYwmGDOrH4/fcDMCB/QpMq/P9L2bGAsjhhxzIxWefSE52Bpu21jHmqzm4PT5mLqzgmxmlXDp65O5vZpIX3/maRruTTB1iGTcUQoCighxC4TALllaaXYqYyOP18/qYydz9qysJBkNmlyN9gMfr5+7H3qC2wQ7A0MH9+edfb2k3HZibnbHP0yedac7iVQBYrRZeePQ2UlOSY88NGlAc67sza1FF3IYQiT99PoS0uL1kZqRRVrEBV4vX7HLEZOMmL+C6S0cxaEARzU43udkZZpckvVQoHOZv//cOa6u3AXBAvwL+/cAvvjcCV1axYZdrQoLBEB+Pn8OEmWVs2d5IakoSgwYUcfXFP+D800fs9v3dXh+/uve/VG+pA+C3N13MjVeevcvX+/wBIDpyPL9sDWefekzsuTNPPop7b7sGiPZb+q6ZC1bw0fg5rK2uIWJE6Fecx/mnj+C6S0e1CzMAGzbV8sEXMyhdsYGmZhd5OZmMPHYYN199Dgf2L/zevbfX2/lg3Ezmla2msclJRnoqI4YP4aYrz+awQw5sfU0TV//m8dg1LR4fp131Z0YMH8Lzj9wW+1p+8MUsvp6xhO11TWSkp3LC0UO59frzOOjAkti1O/5+/OW317J0VRXT5i0nJTmJe267ut3XRfasz4cQh8tNZkYac5esMrsUiQPhsMGbH0/hgTt+hKF+MdKFnnp5LAvKo6OvudkZPPPALynIy+7w9aFQmLsee50ly9fHHvMHgqyo3MSKyk1sqWng1uvP3+m1hmHw4L/ejwWQqy86bbcBBOCYww+Kvf6+p95hyKB+jBp5JCcecyjHHH4Ql5938k6ve/WDifzv4yntHqvaXMtL731DacV6nr7v1tiJ2DMWrOChZ94nEPh2JLLe5mD8tMVMn7ecJ+69mROPOTT23PLV1fz58f+1+wEy4Ghh2rzlzFxYwd9+fz0XnHn8bj8XRAPh3f94o92UfLPTzdS5y5hfuoZ/P/gLjj7soO9d9/qYSdTbojvq/IEgh7eGHum4+Fw91I3aUvvsxQohEjV59lK2bm8kPzcLp8tjdjnSC300fg5fTlkU+7XH69/rJokffjkrFkAOHljCPbddw59+cQX5udF2A//7eArbam07vfb5t8czr3Q1AGecNJw7O7Dj5mfXnhu7N0SDxNufTuMPD77MxTc/xD+e/yg2rdRm5drNvPnJVACyMtP47U0Xc//t18e+WS9eto6Js8oAqGts5tH/jCEQCJGQkMBVF57K/X+4gctGnwSAx+fnvv97h2anG4iO5Dzwr/diAeT800dw/+3Xc8NlZ2C1WgiHDf7x/Eds3FpHXk4mj99zc2xkMzUlicfvuZlf/fhCAD4ePycWQEaNPJIH7riB2392Kfm5mXh8fh59bsxOfyiptzkYfdqxPHDHDfz0qnPanfItHdOnR0ICwRBpqSls2lrP1u2NZpcjcSJsGLw9dhp//d11sd0KIp1pXXVNu18HgiGeenks/3n41x2+R1uISU5O5LmHfhUbRSnKz+atT6cxbMgBscWuO5owo5SZCysAGD5sEA/f+RMslj3/PFpSmMtL//gd/35tHAvKK9nxAHaPz89XUxczc0EF//n7rxl28AHRGqcuir3uvt9fxxknRde2jDx2GHc8/ApDD+ofO7Prs4nz8XijZzj96kcXcPM1owG46KwTyM5K473PZ+Jq8TJu0gJuvmY0U+Ysi41CXH7eybHpoIuITm09/epnBENhPvxyNvfedg1nnnwUz77xBeAm0Wptt87mi8nRr+XA/oU8cc/Nsa/HgJIC/vLkW2zZ3kj5yipOOHpou69Jfm4mD975o9giYtl7fTqENDY5GFBSwBxNxch3TJhZxs+vO49+RXm4WjxkZaabXZL0MinJSTxy14384/mPYttcJ8ws5cIzT9jjtW6vjy2tPzgdetCAdtM4Z55yNGeecvQur20LIAAHHViyVz1xDuxXyNN/u5WauiZmL17JoqVrWbqqCq8vul7E5fby2H8/4q2n7wSgcsPW2LUnH3dY7P8L87N579m72927rGJD7P+vuOCUds/98PxTeO/zmQAsXVXFzYymrOLbaagrzm//+svPPYlnXh9H2DBYuqpqt5/J4/WzaVs9AFu2NzLqmnt2+rqVazd/L4QcNWywAsh+6tPTMW0LouZoKka+IxQK887Y6QD4A9opI53LarXw6N03Mmrkkdx6/Xmxx//z5lc4W/Y8Beh2+2L/vz+Lp7+ZsYQNm7Z36LWRSIRmpxuny8OAknyuv/R0nv7brXzz1sPc9/vrSE6O/ky7rrqGmrom4NvjMNJTU0hJ3n3YaZv6TE5KJCer/Wcqys/59nWt0y+OHaZKi/Lbr6VJSkokJzu93X13pWUno0U709jk/N5jOVq4vt/6bAiJRCLk52bhcLmpqNxkdjkSh76auoh6WzOF+dmxf0xFOsMvrj+fH5x4JBD9KX/wAcUA2B0tvPDO13u8PiPj2z4Xju98kw2FwmzYVLvLbeYpyUnc9csrSUhIwDAiHXq/pauqOPP6v3Dxzx7iny9/2u655KRELjlnJKcdf3jsMbsjeiBoWz8OXyCAP9D+pOqqzbWx6ReAvJzoepNAMITD5W732oamb49TaAtdba+PPt8+IASDodjakR1ftzPpaSmx/z9kcLQny87+u2Qn2473FKxkz/psCGn7Qzu/dI1OzZWdCobCvPfZDAC8O/xjKbK/Cnf4yT3RauV3P70k9usvpyxixXe6kn5XRlpqbLvq2qptNDW7Ys8tKK/kpjuf5pwf38cHX8z83rW/v/lSrr7oNM4ddSwA88vWtJsK2ZlDDxqAxRLt3jp3yWo2bq1r97zXF6CyKrrVOCEhgX5F0Y7Dw4ZE14YYRiS2EwiiO09uufsZzrvxfv7y5FsAHHXYoNjz4yYvbHf/cZO+/fWI4UOirx82OPbYF995/ZdTF2EY0bUoxx05JPZ422eI7PDazIw0BpREF5Q22Jwcf9QhnHnyUZx58lEYhsGS5euw2Z07HXGyxFFH256qz64JaVvprPUgsjvjpizkp1ePpqggB4/HR7o6LUoXGDXySI4/6hDKKjYQiUT458uf8r//++Nu1xtcOnokL737DYFgiN/+7UVuuOx0wkaEtz6N7kYxjAinjDj8e9e1BaBf/ugCps9fQSgU5vm3x/Pak7fvsk18Rnoql5w9ks8mzscfCHLbfS9w9UU/YPCBxTQ1u/hyyiK210d3xpwy4rDYGpVLR4+MLaB95LkP2Xjl2RQX5jJ2wrzYou+Rx0a33F527sl8/PVcAoEQr7w/gUabkyOHDWTpqupYyMjNzohtBT5v1HG8PmYSzU43n09agNcf4KRjh7Fh03bGfDUbiC7a/dHlZ8Q+R9vIhcfr59Nv5pKRnsqFZ57AJWefyKsfTsLZ4uH2B17m6otOw+cP8NqYSbhavCQlWhnVOnIlncv60EMPPWR2Ed0tEomQlZGGzx/gyZc+JaQdELIL4bABCXDyccOwO1rIUAiRfVRWsYHyldFFkmecNDy2g6TNIYP78+WUhUQi0emM9LQUjjn8ILbX2/l6+hIgupvllNZpjyOHDmTZ6mpqG+w4XB7mlq5mftma2BTHL284n7NPO+Z7733uqOM46MBisjPTaWxysGbDVhqbnBw8sIQhg/rtsv7jhh9M+coq6m0O/IEg5SurmDF/BQvLK2PTL/2K8njy3p/F/p6UFOYSDIZZtrqaYChM6Yr1zFpYQUPrrpaTjhvG7T+7DIvFQk5WBv2K8phXuppw2GDV+i3MXFgRG2HJSE/liXt+xkEHRqeuUlKSGHbwAGYvXkUwGGLDpu3MWljBispNRCIRkhKtPHjHjzh2h5GQirWbYmtg5petoWpzLddeMoojhw6itGI99TYHtmYXcxavYkF5ZaxfyR9//kNGHjsMYJe/H7Jv+mQIaWjtqjdj4Qomz15qdjkS59ZvrOHy806mMD8bj89PUmKfHUCU/bCnEFKYl01NnY11G6PfJFes2cj5ZxxPi9u70296VquF804fQWpqMja7C4/XT1ZmGocfMpA/3HIZV15w6k7fuy2EABw25EDGTphPOGywtnobV11w6i636yYnJXLRWSeQn5uFx+eP9jYJG2RlpDFkUD+uPP8U7r/jBnKz26/BOPGYQzl4YAk2uys6qpCUyEEHFvPjH57FH265jOSkb/8+DT1oAGecdBSBYAiny0MgEKQgN5tzTjuGh+/8CcMOHtDu3gf0K+C8USMwDINmpxt/IEh2Vjo/OOEI7v/DDe0am0H0zJvNNQ00O1pISU7i8KEDOW/UcSQmWjn/9BEkJydid7Tg9QXISEtl+LBB/OkXV3LhDg3PFEI6V0Jkx83efUS9zUFxQQ5/efKtdtvVRHblxivP4rc3XUJdYzMlhTphV0SkM/S5hamGYVBckIPb62N++Rqzy5Ee4tNv5tHsdFNSmKtFqiIinaTPhZC2DnszEqm3ygAAIABJREFUF1S0O59AZHe8vkBsp4Gzg30FRERk9/pcCElPje4JHz9tscmVSE/z6dfzcLhaR0NaO0SKiMi+61MhxOcPkJ2VzrZaG0tXVZtdjvQwHp+fD76YBdChrpYiIrJ7fSqE2OzRhj7jpy+hD67HlU7wyfi52B0tlBTmdrjds4iI7FyfCSGRSISSolzCYYOvNRUj+8jj8/PGR5OBaHtpERHZd30mhNTbHCRarcxatDK2OFVkX4ybvJCt2xvJz82KNWkSEZG912dCSNuC1E++nmNyJdLThUJhXnrvGwAd4y0ish/6RAhpdrrJykyjanNtrGugyP6YNm85q9ZtJiszjXpbs9nliIj0SH0ihLQdVvfu5zPMLUR6lf++NR6AnKyM2J8xERHpuF4fQpwtHvJzs9hWa2Py7HKzy5FeZOmqKqbMWUpKchJ1jRoNERHZW70+hASD0RNy3/18RvREVJFO9NybX+Lx+uhfnI+rRVt2RUT2Rq8OIU3NLgryoqMg2pYrXaGxycnL700AIEJE/WdERPZCrw4hbUdEv/DO1wRDYZOrkd7qk2/msXRlFdmZ6dQ2aFpGRKSjem0Iqa23k5mRRkXlJqbPX252OdKLRSIRHnv+I7y+AP2L89Q7RESkg3plCPH6/RQX5hIKhfnny5+aXY70AdtqbTz1ylgA0tNSCASDJlckIhL/emUI8fmCWCwJvPPZdNZv3G52OdJHTJhRyvhpi0lJTsLjDWh9iIjIHvS6EFLbYCcvJ5PKqq28+fEUs8uRPuapl8dSUbmJ3OwMGpqcZpcjIhLXelUIqbc1068oD5fby9+eeleLUaXbBYIh7nniTWrqmiguyKFe/UNERHap14QQm91JcUEuoXCYh595n211NrNLkj7K7mjh9gdfot7WTHFhLg02h6ZmRER2oleEkHpbMwV52QA88cInzCtdY3JF0tdtr7fz+wdeZlutjaKCHBxON/6AFquKiOwoIdKDf0SLRCLUNUanYELhME+++Anjpy0xuyyRmPzcLJ766y0cMXQgwVCIZoebooIcs8sSEYkLPTaE2B0tJCclkpGeitPl4aFn3mdBeaXZZYl8T1KilT/ccjlXX3QaEO3km5RoJSsz3eTKRETM1aNCSCQSoaHJQUpyEjlZGQCUrljPo/8ZowPEJO6deMyh/L9fX8WB/QuBaJAOBkMUFeSQkJBgcnUiIt0vbkNIJBLB5fbi9QYIhkKkpaZQkJcVe37j1jpe+3AS0+apG6r0HImJVi49ZyQ3Xnk2A0ryY4+3uL04XB4slgRSkpNITkokNTWZRKvVxGpFRLpW3IaQpmYX+blZ7R5ze33ML13DhJmlzC+r1I4D6bEslgROPu4wzh11HKedcHhsZO+7HC73Lp8TEenp4jaE2JpdrFq7GZvdRU2djY3b6qnaXEs4bOz09XZHC4FgqJurFBGRznLq8Yfz9N9uNbsM6UaJZhewKwW5WZx+0vAOv/6uR19nfpm25krXyc5MJxAM4vNrq62ISGeI25EQkXhRW9dEZmYamRlpBAJBGmzNlBTna72GiMh+UggR2QXDMGiwOSgpygPA4/WRnpYKgMvtJSU5keSkJDNLFBHp0eJ2OkbEbDa7k5KiPGrrm7jviTdYtnIDBw3sx923XcspJxyJq8VDAgkkJemvkYjIvtBIiMhObK+30b+4gK01Ddx8x5M4nO7Yc8lJiTz90G2ceuKRNNiaKSrINbFSEZGeSyFE5DtcLR6yMtMJBILccudTVK7f8r3XpKYk8+HL93Ng/0IFERGRfdQrDrAT6UxtW73/+8bnOw0gAD5/gMefex+AnKwMQuFwt9UnItJbKISI7MBmd1CQl82mrXWM+WLGbl+7sGw1X09ZSHJyEnX19u4pUESkF1EIEdlBSnIyEB0F2VVjvB29+PYXhMJh+hXnYxh7fr2IiHxLIUSkVWOTg8yMNJavqmL63KUdumZ7XRNfT12I1Wphe11TF1coItK7KISItLJao38d3vpo0l5d9+aHEwmHDUqK8nSekfz/9u4zMKo6bePwL1NSJ8mkEoq0CCogoEuRplIUZAVdewNXV8WOiyigUlxQQMFVV9wXUVZFQZAuSO8Qeu81JIT0MikzSaa+HyYZEkhCEpKcJPNcn5KZOec8OYTMPf8qhKgACSFC4NzFNijQn7j4FLbtrtjOzLGXk9m44yAajZrEFBkbIoQQ5SUhRAicIQRg3pKN2O0Vb81YtGIbAL7eXlValxBC1GcSQoTbs9nsRIQHk2PMZfnanZU6x77Dp4mJSyIwwA+TKa+KKxRCiPpJQohwe4kpzgGlqzftJTcvv9LnWbJqOwAZmTlVUpcQQtR3EkKE2wv09wNg+ZqoGzrPinW7MJstNGwQXBVlCSFEvSchRLi1HGMuOj8fzkVf5sSZmBs6lyEzhx17j6NSqUhJM1RRhUIIUX9JCBFurXBjuhttBSm0etNegEoNbhVCCHcjIUS4tQbhQVhtNlZt3Fsl59u++yhGUx4NwoJkBVUhhLgOCSHCbaUbstGo1ew7dJqMzOwqOWe+2eJabTUpVbpkhBCiLBJChNvKK5gJs27L/io97+pNewDQatRVel4hhKhvJIQItxURHozVamNTVPn2iSmvvYdOk5ltJDQ4UJZxF0KIMkgIEW4pLSMLlUrFrv0nyMo2Vem5bTY723cfBSBZumSEEKJUEkKEWzKbLQCs21q1XTGFNkcdBpCWECGEKIOEEOGWGoQFYzZbXGGhqu3cd4K8fDMR4bJwmRBClEZCiHA7qWmZqFQeRO07jrGa9nnJyzez+8BJANIzsqrlGkIIUddJCBFux2qzAbB2c/V0xRQqbGXJzTNX63WEEKKukhAi3IrD4SAiPJi8PDPbCgaPVpdtu49is9lpEBZUrdcRQoi6SkKIcCspaZkAbNtz9IZ2zC0PQ2YOh46fQ6NRk5VTtTNwhBCiPpAQItxK4WyVql6grDRbCrpksgr2qBFCCHGFhBDhNhwOBw3CgjCa8tix51iNXLNwXEhocGCNXE8IIeoSCSHCbRQuHLZ11xHyC9YJqW7xSWmcPn8Jb29P8mSAqhBCFCMhRLgNDw8PoOa6Ygpt2XkEgJT0zBq9rhBC1HYSQoRbsNvthIfqyc4xsXP/iRq99rZdzhDir/Op0esKIURtJyFEuIWkgq6YzVGHsVisNXrtU+cukZJmQB+gw2az1+i1hRCiNpMQIqpFdo6JS/HJxMWn1IoVQ7UaNVDzXTHgHBBbuCZJcppsaCeEEIUkhIgqlZllxJSbj7/Ol5sahdOkURjBQQEYTXmkKTQmwmazExociCErh90HTypSw7ZdzhCiKhiXIoQQAjRKFyDqj4TkdBoWbNh25MQFtuw8jIeHB906teEv7Vvj5+tNYnJ6jW/qlpSaQaMGIWzacUix7pA9h06Rl2+W1VOFEKIICSGiSiSnZtAwPJh8s4UvZi5k0Yqtrud+nL+G3j06MmHk80SEB9d4EPH21ALKdMUUys+3sPfQaXp1vZ2MzGyCAv0Vq0UIIWoL6Y4RNyw9I4vw0CBsNjvvT/yuWAAptGnHIV4f/SWGrBxXEKkJVquV4KAA0jKy2H/4TI1cszSFs2Sqa+deIYSoaySEiBtis9nx8/UGYOo388pcifT46RhGjP8vFouViPBgMgzZ1V5fYopzIOiaTXux2ZWdmVI4ODUsRK9oHUIIUVtICBE3JCXNgJeXJ2s372Pxn9uv+/ojJy7w+bfzAfD18cJqs1VrffoAPwBWrt9Vrdcpj5S0TE6ejcXLU1vtm+cJIURdICFEVFp6RhYR4cGkZWQxdcZv5T5u8Z/bWbVxD15enqRW44wZkykPnZ8P56Ivc/p8XLVdpyIKu2TSasG0ZSGEUJqEEFFpngUDPj//dj6ZFdwl9vNv55OSZiAiLJjUtOoJIumZOQCsXL+7Ws5fGVsLpur6+/kqXIkQQihPQoiolMTkdHR+Phw6do71Ww9U+PisbBOTvvwVcC5nbq+G8RoR4UFYbTZWb9pT5eeurFPnYklONRAY4Cerpwoh3J6EEFFhDoeDYL1zium/v1tU6fPs2HOMNZv24uXlSVJKRlWVB0BSSgYatZptu46SUk0tLZW1fY+sniqEECAhRFRCfFIanp5a1m3dz/HTF2/oXF/MXEh2jomGDULIyq5Yl05ZvAq6ihatvHa6sNJk9VQhhHCSECIqxOFwEF4wxXTWLytv+HxpGVn854clzm+q6E3ZZMpDH6gjLj6F3QdOVck5q5KsniqEEE4SQkSFJCSlo9VqWL91PxdiEqrknEtW7eDwifME6HyJT0q74fMZCgbJLv5zGw6H44bPV9Xy8y3sOegMR+k1sFaKEELUVhJCRIWEBgcA8MO8VVV2TofDwadfzcVqtRERFkRevrnS5zJbrDSKCMFoymPJqh1VVmNVK+ySMeXK6qlCCPclIUSUW2JyOp6eWrbtPsrZC5er9NznL8YzZ+E6VCoV2Tm5lT5PSsFgz4UrtpCdY6qq8qpc4eqp4bJ6qhDCjUkIEeWm8/MB4JeF66rl/N/P/ZO4hFTCQgJdYaIirDYbjSNCycs38+uiDdVQYdVJTc/kxJkYPGX1VCGEG5MQIsolw5CNzs+HE2di2H/kbLVcIz/fwtRv5gEQ4O+H1VqxJd1TUp3BZfmaqDox1mJ7QWtIWrqsniqEcE8SQkS52AsGeP66aH21XmfnvhP8uX43Xp5aMjLLHySyso0F03xNfFcFs3Zqgmv1VH9ZPVUI4Z4khIjrys3NJyQogKSUDNZvq/jqqBU1dcZvxMWnEBaiJzE5vVzHFIakGT8uw1CwXHtt51o91V9WTxVCuCcJIeK6Crs2Fq3cWiNvlkZTHmM+/R6LxUpEePB1x4ckJqejD9Bx8mwsS/7cVu31VaXCLpnk1KpdMVYIIeoCCSGiTA6Hg4YNgjGbLSz5s+amvJ48G8vH038GICxEX+qus0kpGUSEB2PIymHMp99jt9e+dUHKsqVgV12NRq1wJUIIUfMkhIgyJSSlo1KpWLd1f4XGaFSF1Zv28tmM3wAICQogISkNq805WNVut5OYnE6DsCAsFivv/+s74uJTarS+qrD7wEmyc0yEheirZRM/IYSozSSEiDIFBvgBsGD5ZkWuv2D5FkZ/MousbOf+Mhq1s8VApVIRER5ManomIyb8lwNHq2fGTnWzWm1sijoEQFKqbGgnhHAvGqULELWXITMHfaCOY6eiOX46RrE61m89wNGT0Tz/RH+6d25Lk4ahxMQlsf/wGb79aXmdGYhamnVb9jP4/u5opUtGCOFmJISIUpktVkC5VpCiklIyXF0zGo26wmuI1GZ7Dp4iM9tIaHAgdrsdlUoaKIUQ7kH+2okS5edbCA/Vk27IZt3W6p+WWxH1KYAA2Gx2Nm0v6JJJkVkyQgj3ISFElCgl3Tk+Yemq7VgKWkRE9Vm3dR8AnlppnBRCuA8JIeIaDoeDiPBgrDYbC1dsVboct7Dv0BkyDNmEBAfKwmVCCLchIURcIyklA41azeYdh0iWGRs1wma3s3HHQUC6ZIQQ7kNCiLiGn69zt9wFy7coXIl7WbfFOfbG29tT4UqEEKJmSAgRxWRmG/HX+XD2QlydXXujrjpw9AxpGVkE6/3r3eBbIYQoiYQQUUxubj4A82vBtFx3Y7c7WLdlPyBdMkII9yAhRLgUbhiXlW1i9ca9Spfjlv5YtxMAfaBO4UqEEKL6SQgRLkkFO7kuW7ODvHyzwtW4p9PnLnHmQhx+vt7kGHOVLkcIIaqVhBDhEh4ahN1uZ+EfMi1XSSvWOltDMrONClcihBDVS0KIAJxjEDy1GrbvOcblxFSly3FrqzbuxWq1EREWjMPhULocIYSoNhJCBABeXloA5i/brGwhgozMbDZHHUKtVskAVSFEvSYhRJBtNKEP0BFzKYk9B08pXY4Afi9YqdbXx1vhSoQQovpICBFk5zgHQC5Yvlma/2uJ/YfPEB2bQIC/L9lGk9LlCCFEtZAQ4uYsFguNGoSQY8xlxfpdSpcjiigcIJyTI7NkhBD1k4QQN5dUsDfMklXbMZryFK5GFLVi/S6MpjwaNgiRnYyFEPWShBA3ZrfbaRgegtVq47elm5QuR1zFaMpjyartALKRoBCiXpIQ4sYSktJRq1Ws2bxXZmHUUvOWbHRO1w0Pxm63K12OEEJUKQkhbiw0OBCAOQvXK1yJKE1SSgZrN+9DrVaRkJyudDlCCFGlJIS4qaSUDLy8tETtO8656MtKlyPK8NOCtdjtdsJD9DJ7SQhRr0gIcVO+Pl4AzPl9ncKViOs5HxPP+q0H0Go1xCelKV2OEEJUGQkhbijDkI2/zpdTZ2PZe+i00uWIcpj5ywpsNjsNCvb3EUKI+kBCiDvy8ADgZ2kFqTNiLiWxauMeNBq1jA0RQtQbEkLcTLohm6BAHdGxCazftl/pckQF/Pen5eTlm2kcEUpuXr7S5QghxA3TKF2AqFkeBa0g389dhd0ugxzrkqSUDH5esJZXhjxIjjEXH28vpUsSFTBzzgpm/bISgOce7cc7rzx6zWteee8LDhw5S8MGwfzx8yc1XWKpOvV/rdj3o996mscevLvYY2M++Z51W698sLmzfSu++3xEpa73x9qdfDz9ZwBGDHuMZx7pW+br4xPTGPz8RwDc060D0ye8ChS/59PGD+Pe7h0BGDT0QxKS0tH5+bB58RfFznU5MZWd+05c8/PdqMJrFqVSeeDt5UlEeDA9urTjuUf7ERIUUKXXLc2+w2d49f1/A/D0w71597UnauS6V5OWEDeSkelsBbl4KZF1W/YpXY6ohJ9+X0ticjphIXpS0zOVLkdU0rylG7kQk6B0GZW2//CZax47cPSsApVUHavVxsyf/+CJl//Fzn0nauSadrsDU24+F2ISmPP7Ooa8OblO/15UhrSEuKFZv/4prSB1VH6+hc+/nc/0Ca/hr/PFZrOjVstnibrGZrPz2Yzf+L/P/ql0KZWy/0jxEBIdm0BaRpZC1UCw3p9p44cBV9Y/KsuHw58lL9+MRq12PZacamDWr39WW41FTRs/DIcDLBYrKemZrFy3izMX4khONTBq0nf8MuMDvDy11VrDzc0bue5Zk4Zh1XqtskgIcRMZmTkEBfpLK0g9sGXnEVZv2suA3p1JTE4nIjxY6ZJEJew7fIY1m/fS/97OSpdSbvpAHYbMHNIN2Zy7eJmbmzcGnD8LOLsXdL4+ZOXU7M7P3t6erq6W8rjrL22qsZrru7rWJwbdw2ujvuTQ8fNExyayasNuHn6gZ7XWoA/UVeieVRcJIe6iYJGr76UVpF74/Nv5dO54CxHhwSSnGggP1StdkqiEr2YtplfX2/H18b7ua9dv3c+vizdw5kIcGrWa21o15bnH7qNnl3YAxCWk8PDfxwHw0jMDefX5QQDk5Zvp/ei7WCxWGkeEsOynSa5zvj/xOzZuP4inVsP63z+/bh3tb2vJtt1HcTgc7Dt8xhVCCrtnWrVsQla2sdQQsn33URYs38zJs7EYTXk0igilT8+ODH38fnR+PqVed8W6nfw4fy3xiak0igjlsUF38+Tge11j3EobE1Kaq8eEFB2DArBl52E69X+Nl5/7K+eiL7NpxyEAZv/7Pdq3ael63bFTF/n78KkADO7fnXEjhpR53dJotRpefu6vvDHmawDWbN5XLIQYTXn8MHcV67fuJyU9k6BAHd07teXl5/5Kg7AgwLnm01ffLwZKHrPz8N/HEZeQQlCgjlVzp3Do+PlSx4RYLFZ+W7qJPzfsJjY+GW8vT5o1acATg+9lQO/iobk8tZVF2nHdQLohmyC9PzGXklgrrSD1QmaWkXGf/YjdbickOACjKVfpkkQFtGrhfPNOTjW4Bk6W5btfVjD6k+85ejKa/HwLRlMe+w6f4Z2xM/htmXPzySYNw2jRNAKA3QdPuo49cuKCaxfmy4lprn2ibDY7+wrWCerUoXW5glCAvy+RzRsBxceFFI4HubPdzaUe+/X3S3hn3LdE7TtBRmYOZouVi5cSmT1vNUPfmlLq/lVLV+9gwrSfuXgp0XXMtG8X8MXMhdettyr8td9drq83bDtQ7LnNUYdcXz/Q58ZatDq0jUStcr4lHz990bU6stGUx0sjpvHz72uJT0rDYrGSnGpg6eodDH1rCpcuJwMwsF9XV9fs2s3F/84fPXmBuIQUAAb07oxGo6Y0VquN4R99w1ffL+Zs9GXy8y1kZhk5cuICH02ZzXe/rHC9try1lUVCiBvQFvzCzfhxmbSC1CO7D5xk9rzVqFUq7HYHVptN6ZJEOY149TFXn/+8pZuIji19MOKJMzHM+sU5ViGyeSM+HP4s40YM4bZWTQFna0rhG0yvru2dx5yOIbugNeLAkeIDRg8eOwc43+gKWyx63dW+3LXfURA0Dhw5i91u5/zFeNIN2c7nbm9V4jGbow7x8+9rAfDz9eb1vw9m3IghdOrQGoDYy8l8NGV2icdeiEmgS8dbmDByKEMfv9/1RjtvyUZOnbtU7rrL0rnjLXww/BnX921vac608cPof08nenZphz5QB8DGHQeLHVfYQhIWEshf2re+oRq8vTzR6ZytQabcfIymPAC+/XEZZwu21hh0XzcmjXqBV58fhJ+vN2kZWUz+ei4AIUEB9OjsbBU7eOxcsVC3auNe19cP3t+tzDp+XbyBPQXhtGWzhnw4/Fnee/1J16yd73/90/X7Vt7ayiIhpJ5LSsnAX+fLkRMX2Lj94PUPEHXKd7+sYMfe4/jrfMnMMsreMnVE44gwhj5xP+D85PnZjPmlvnbZ6h2uf9evJ73J3wb2ZHD/7nzz6duoVB5YLFZWrtsFQK+uzjchm93uWg356kGkBwtaLXYduDIDpFfX28tde2EIycw2cubCZdd4kKLPXa3owohfTXqTF59+gMH9u/PtlOG0u7W5s65j5zh8/Pw1xza/KYL/fPo2D97Xjbdf+hsvPv2A67n1W6tmraOI8GDuuvPKOJHQ4EDu7d6R5k0j0GjU9L+3E+DcefzEmRgAzl+MJyYuCYD+93ZGpbrxt1NvT0/X16bcfKw2GysK/m27dLyF8SOHMqBPF156ZiDDhjwIwJ5Dp12hYHB/Z8BwOBys2+K8Nzab3XWfWrVozC2RN5VZw7LVOwDw8tTy7ZTh/G1gT5586F5Gv/U0bVo346H+PcjOMVW4ttLImJB6zOFwEBjgB+DqKxT1i93uYMwns5g1/V1uibxJxofUIX9/sj+rNuwhLiGFvYdOX9OEXujk2VjX13997oMSX3P0VDQA7dtEEujvR2a2kV37T9KjSzuOn74IQPfObYnae5yDR50tIbv2ObtsWkc2qdDg5juLtHbsO3yaIycuANCiaQRBev9rXm82Wzh60llfZPNGdGwb6XpOpVLx8AM9OXbKWePBY+foUOR5gHu6tS82A6xvzztcXVjRsYnlrvtG/LXfXcxfthmAjdsP0qZ1M1crCMCAPl2q5Dp5ZrPra28vLTGXklwtInsOnb5mvZZCx05dpEnDMHp2uZ2gQB0ZmTms2byX5x7rx+4DJ10tVddrBTGa8ogt6EJpHdmk2Eyj3j060rvHlYGs5y/GV6i20khLSD2WkJSGt5cnm6MOlfgJQ9QPptx83hk7g7iEVMJD9SSnGpQuSZSDl6eWka9fGQz45axF5OZeuxJuVvb1Z5qkpDnXjFGrVXTv3BZwjgs5ejIas8WKWq3iHwUtCNGXEomLT3GFk3sq0BUDEBoSyE2NnG8q+w6ddo0HuaNdyV0xWdkmV0tOeMi1AbnoY5nZxmueD/D3K/Z90aBTUysHt2ndjJZNGwK4WpQLu2ZaNI3g1pvLbl0oD7PZQk6Oc2yXl5cWnZ+Pq0vtelIL/v01GjUP9O0KOMNr7OVk1mx2dsWo1arrjlvJMV4ZW6YP0JX52orWVhppCamnrDYbDcKCsNnsfDN7mdLliGqWkpbJsPe+YObnI2jSMJS09Ez0gf6yhkgt17NLO+7p1oEtOw+TnGooMUD6+jpXxlWrVEz56OXCrZ+K8fa6snpuz67tWLVxD5cTUlm+Jgpwvom2b9OSwAA/MrOMzg0RCzZCrMh4kEId293MpfgUdu474TrPnbeX3BWj1+vw8PDA4XCQnHbtz1f0saDAa9/4Uq86JjPrSlApa0ZNVRvYryvfzF5K7OVkNkcd5sz5OAAeqKJWkBNnY133sm3r5qhUqmKDhbt0vIUnHrq3xGOb3xTh+nrw/d2Yu3gD4AxM23cfA5wtYcH6sldjLXo/i95ncHYbXoxLpFnjBmi1mkrVVhL5C1VPJadkoFarWbZ6Bxcv1UyTpVBWUkoGw977gnPRlwkJDsSUm4ephE/WonYZ+drjeHt5lvp8YR++zW5HH+DHvd07Oscr3BTBlqgjxMWnEhjg63p9905tXeFz9aY9APylfWs8PDxcXSlrNjk/HYeFBLoGuFZE4XlsRXZ0Lm1QauF0YnA24Rd23wDY7XbXGATnea8d3Lkp6jB5+Ve6KYrOSGndskmFay+NSnUl3ZU0tmpg366u10z9Zh7g3AZjQO+qCSHzlmwsci3nOZvf1AAvL+cA5qRUAz273O76909Nz2L/kbMYsoyugbMAN7do7Lrfc35f52pdGnRf2V0x4Bw0XNjKdepcbLEF6KL2HeepYZPo+dBwflm0vlK1lURaQuqhHFMujSJCMZrymFlkOpWo/5JSMvjHiGl8NvYVut55Gza7nZQ0A2ElNIOL2qFhgxBeeGoA//1peYnPD76/G3+s3QnAqEmzGPr4/egDdfy6aL1rZsKUD1/itlbNAPDX+dKx7c3sP3LGNRuucObGXzq0ZtOOQ67He3a93bXWRkXccVWrR+OIkDLXhHhi8L1MmPYTAMPHfsPQx+8nJCiAVRv3uMaLdLnjVtcg1aISk9N5Y8zXPDKwF7GXk/hpgXOWjVql4v6CAaNVoWgQPHUulpXrdxMWEki0/+b8AAAQhklEQVSXO24FIDxUT6cOt7Dn4ClX91f7Ni1pFBFS4WsVBimbzY4hy8iGrftdM1KaNgl3dal4emrpf29nlq+JIiYuiTc/+JoH7+tGanom381ZgdliJShQx4CrFrwbdH83Tp6NdQWQwAC/cg8+fmhAD76ZvRSzxcrLI6fz7CP9sNvtzJ63CnCOQ+veqW2la7uahJB6yGy2gq9z5kRaunJLKQtlGE15vP3hNwx7fhAvPjWAsBDnOJGgQD+02updClpUztDH72Plhl3Exl27rsIdt7fi6b/1Yd6SjaQbsvly1qJiz/frdSd9et5R7LFeXW93zYpRq1V0aOtcYKvTVdNIKzoepFCThmHFxh+V1gpS6MH77uL46Wh+/2Mr2Tm5zPhf8S7iFk0j+Nf7fy/x2N49OrJpx7Xj2l56diBNG4dXqv6S6AN1NAgLIiklg+RUA+M//5G/PdDTFUIKf449B0+5vn+gd+XWBhn58cwSHw8NDuSzsa8UW7L9rRcf5tCxc8ReTmbf4TPFZiOp1So+fOdZvL2Lt6QN6N2ZL79bhLlgfZj+93ZGqy3f2/2zj/Qlat9xDhw5S2xc8jXTbIcNeZCWzRpWurarSXdMPZOcmkGw3p/zMfH8tnST0uUIhdjsdr793zLe/OBrEpPTCQ/V4+GhIikl/foHixqn1Wp4//WnSn3+3VcfZ+KoF+jQNhI/X298vL1o3bIJI197nEmjX7xmemivu6586m3Tupmr/z6yeSNX87i3lyedi7zBVlTHItNxrxdCAEa9+TRf/ut1enZpR1CgDk+thuY3RfDSMwP58atRpe758uwjfZk46gUimzfCU6uhZdOGfPTP53j5ub9WuvbSfDzyedq0boaXl5aQ4AAaNig+a6h3j46uri6NRk2/e/5yQ9fz8PDA18eLVi0a88JTA5j33w9dq9AWCtL78+NX7zPksX7c1CgMT62GYL0/Pbq0Y+bnI0pcej3A3497unVwfT/o/ruueU1ptFoN33zyFm+++DAtmzXEU6shKFDHnbe34rOxr/DSswNvqLZr7oFDFhaoN+x2OxarDS9PLcPe/3eJO10K9+Pr48UbLzzE44PuQaVSkZGZg0atwl/ne/2DhRAuB46e5ZWRXwDOQcVfTnxD4YrqPumOqUcSk9NpFBHKmk17JYAIF1NuPp9/u4A1m/fxwdvPcHPBkuEJyemEBvlLF40QZcjKNnLg6FmMpnxm/vyH6/FB11lzQ5SPtITUEznGXHR+PhhNeTz20gTXwCkhilKrVPxtYE9efX4Q+gAdNrudpJQMGoYHV2qAohD1XUqagQeeGVPssXa3Nmf2v9+rklVS3Z3cwXqicKrcd3NWSAARpbLZ7SxcsZVHXhzPb0s34XA4aNQghNzcfFLT5fdGiKuFBAXQOCIET62G8FA9Dw/owZcT35AAUkWkJaQeiE9Mo1FECIdPnOfld6fLJnWi3Fo0jWDEsMfp1sm5b0ZaeibeXl74+V1/R1UhhLhREkLquMJumHyzhWde+8S1oZIQFdGzaztGDHvcNeUxPimN8FA9GnXpW34LIcSNkhBSx2VmGwn09+PLWYv4ZeF6pcsRdZhWq+HJh+7lpWcGovPzwWq1kW7Ilg3xhBDVRkJIHZaQlEbDBiEcOXGBl96dJt0wokoE6/15/e8PMbh/N1QqFcmpBoL1/mg00ioihKhaEkLqKENmDvpAnbMb5vVPiLkk3TCiav2lfSsmjHyehg1CMJstZOWYSl1QSgghKkOG99ZBFosVn4KlcKd9u0ACiKgW+4+c5alXJ7F8bRSenlpCgwNJSEpTuiwhRD0iLSF1UGp6JqHBgfy5YTfjPvtR6XKEG+jdoyPj3x2Kzs+HdEMWOj8fPGWRMyHEDZIQUsckJqcTER5MdGwCQ9+aSm6ebNUuakaTRmFM/ehlbom8iXyzBZMpnyB92dt0CyFEWSSE1CHpGVkEBwWQl2dm6NtTuBCToHRJws14eWoZ9eZTDO7fHbgSioUQojIkhNQROcZcfLw9UavVjP/8R1au3610ScKNPdS/O++/+RRenlqSUw2EBAW4dhcVQojykhBSB5gtFqxWG74+3vw4fw3fzF6qdElCcEtkE6aOHUaThqHkGHPxAPz8fJQuSwhRh8hHl1rOarORl2fG18ebDdsOMON/y5QuSQgATp+PY+hbk9mx5xg6Px+8fbxITjMoXZYQog6RlpBazGazk5VtJEjvz56Dp3hn7AzMFqvSZQlRjIeHBy8/O5BXhjwIyDgRIUT5SQippaxWGzmmXPQBOo6ejOaNMV9hypWZMKL26tGlHRPff4EAf1/SDdn4+njh7eWpdFlCiFpMQkgtlJeXj8Vqw1/ny6Fj5xg+dgZGU57SZQlxXY0bhvLZ2Fe4JfImbDYbaRlZhIcGKV2WEKKWkhBSyxgyc/D19cZTq2HnvhO896+Z5OWblS5LiHLTajW88cJDPPdoPwASU9IJC9bL7BkhxDUkhNQihRvSASxauZXPZszHZrMrXJUQldP1zluZMPJ5wkL0mC1WMgzZNAiTVhEhxBUSQmqB3Nx8cvPNBOv9yTdb+GLmQhat2Kp0WULcsEB/P/457DEevO8uADIM2Wg1GnQ6mcorhJAQoiibzU5iSjqNI0IBOB8Tz9gp/+PMhTiFKxOianVoG8moN5+idcsmACSnGvDx9sRf56twZUIIJUkIUYDVaiMpJYMGYUFoNGry8s38NH8t/5u/GqvVpnR5QlQLtUrFYw/ezQtPDyA0OBCAtIwscEBIcIDC1QkhlCAhpIbY7XZS0gx4eKgID9UDzoXIVm3Yw//9/AdJKRkKVyhEzfDUahjUvztDH7/P1Qpot9tJTE7Hz9ebwADZFE8IdyEhpJqYzRYMmTnkW6zoA/yKNTtnZhtZuX4385ZsICEpXcEqhVCOWq2iT887eKB3F7p3botGo3Y9Z8jMIdtowtvLk8AAHZ5ajYKVCiGqi4SQSkg3ZGMy5eHAAQ7AwwOtRo2XlxY/X58S/2AmpWSwa/8Jduw9zvbdR2XlUyGKCPT3o0/PO7inW3s6tI0scayIxWLFaMoj32zBYrXisDvAw/mcykNFeGggWq22hisXQtyIehNCho+dwY49x5QuQwghRCX16NKOrya+oXQZogbJ6kFCCCGEUES9aQkRQgghRN0iLSFCCCGEUISEECGEEEIoQkKIEEIIIRQhIUQIIYQQipAQIoQQQghF1ItlCO12OxMmTOD06dN4enoyadIkmjVrpnRZtcrhw4eZNm0ac+bMISYmhtGjR+Ph4UGrVq0YP348KpV751GLxcIHH3zA5cuXMZvNvPbaa9x8881yn65is9n46KOPiI6ORq1WM3nyZBwOh9ynEqSlpfHII48we/ZsNBqN3KMSPPzww/j7+wPQpEkTnnzyST755BPUajU9e/bkzTffVLhCUd3qxf+C9evXYzabmT9/Pu+++y5TpkxRuqRaZdasWXz00Ufk5+cDMHnyZN555x3mzp2Lw+Fgw4YNCleovOXLl6PX65k7dy6zZs1i4sSJcp9KsGnTJgB+++033n77bSZPniz3qQQWi4Vx48bh7e0NyP+5khT+PZozZw5z5sxh8uTJjB8/nunTpzNv3jwOHz7M8ePHFa5SVLd6EUL2799Pr169AOjYsSPHjsnKqUU1bdqU//znP67vjx8/TpcuXQC4++67iYqKUqq0WmPAgAEMHz7c9b1arZb7VIJ+/foxceJEAOLj4wkNDZX7VIKpU6fy1FNPER4eDsj/uZKcOnWK3NxcXnzxRYYOHcrevXsxm800bdoUDw8Pevbsyc6dO5UuU1SzehFCcnJy0Omu7LypVquxWmVvlkL9+/dHo7nS8+ZwOPDwcG664efnR3Z2tlKl1Rp+fn7odDpycnJ4++23eeedd+Q+lUKj0TBq1CgmTpxI//795T5dZfHixQQHB7s+GIH8nyuJt7c3//jHP/jhhx/4+OOPGTNmDD4+Pq7n5T65h3oRQnQ6HUaj0fW93W4v9qYriivaF200GgkICFCwmtojISGBoUOH8tBDDzFo0CC5T2WYOnUqa9asYezYsa5mdZD7BLBo0SKioqIYMmQIJ0+eZNSoUaSnX9ktW+6RU4sWLRg8eDAeHh60aNECf39/DAaD63m5T+6hXoSQO++8k61btwJw6NAhWrdurXBFtVubNm3YvXs3AFu3bqVTp04KV6S81NRUXnzxRd577z0ee+wxQO5TSZYuXcrMmTMB8PHxwcPDg3bt2sl9KuLXX3/ll19+Yc6cOdx2221MnTqVu+++W+7RVRYuXOgav5eUlERubi6+vr7ExsbicDjYvn273Cc3UC/2jimcHXPmzBkcDgeffvopkZGRSpdVq8TFxTFixAgWLFhAdHQ0Y8eOxWKx0LJlSyZNmoRarVa6REVNmjSJVatW0bJlS9djH374IZMmTZL7VITJZGLMmDGkpqZitVp5+eWXiYyMlN+nUgwZMoQJEyagUqnkHl3FbDYzZswY4uPj8fDwYOTIkahUKj799FNsNhs9e/bkn//8p9JlimpWL0KIEEIIIeqeetEdI4QQQoi6R0KIEEIIIRQhIUQIIYQQipAQIoQQQghFSAgRQgghhCIkhAhRw1avXs0jjzzC4MGDGTRoEN9//321Xq9Pnz7ExcVV6zWEEKIyZFlRIWpQUlISU6dOZfHixQQFBWE0GhkyZAgtWrSgb9++SpcnhBA1SkKIEDUoIyMDi8VCXl4e4NwfY8qUKXh5edGnTx8GDBjg2tzs008/pU2bNsTExDBhwgQMBgPe3t6MHTuWNm3akJqayrhx40hMTMTDw4N3332X7t27YzAYeO+990hMTCQyMrLYsupCCFGbSAgRogbdeuut9O3bl379+nHbbbfRtWtXBg0aRLNmzQDw9fVl6dKlbNy4kVGjRvHHH38watQoxo0bR5s2bTh37hxvvPEGa9as4ZNPPuHRRx+lb9++JCcn88wzz7B06VK+/vpr2rRpw6xZs9i7dy+rVq1S+KcWQoiSSQgRooZ9/PHHvP7662zfvp3t27fzxBNPMG3aNACeeOIJwDmOY/To0SQmJnLs2DHGjBnjOt5kMpGRkUFUVBQXLlzg66+/BsBqtXLp0iX27NnD9OnTAejcuTM33XRTDf+EQghRPhJChKhBmzdvxmQyMXDgQB599FEeffRRFixYwMKFCwGK7f5st9ux2Wx4enqybNky1+OJiYno9Xrsdjs//fQTer0egOTkZEJCQvDw8KDobgzuvkeJEKL2ktkxQtQgb29vpk+f7pqt4nA4OHnyJLfddhsAK1euBGDdunVERkbSuHFjmjdv7gohO3bs4NlnnwXgrrvuYu7cuQCcO3eOQYMGkZubS7du3VyvP3LkCLGxsTX6MwohRHnJBnZC1LAlS5bwww8/YLFYAOjVqxfvv/8+AwYMoEOHDly4cAEfHx8mT55MixYtOH/+vGtgqlarZcKECbRv356kpCTGjRtHfHw8ACNHjuSee+4hJyeH0aNHEx0dTcuWLTl9+jSzZ8+mSZMmSv7YQghxDQkhQtQSffr04eeff5awIIRwG9IdI4QQQghFSEuIEEIIIRQhLSFCCCGEUISEECGEEEIoQkKIEEIIIRQhIUQIIYQQipAQIoQQQghFSAgRQgghhCL+H4A2mZvQID/b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0" b="50031"/>
          <a:stretch/>
        </p:blipFill>
        <p:spPr bwMode="auto">
          <a:xfrm>
            <a:off x="406400" y="2828959"/>
            <a:ext cx="11162336" cy="29662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5689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Biased (high) perception of e-bike </a:t>
            </a:r>
            <a:r>
              <a:rPr lang="en-US" u="sng" dirty="0"/>
              <a:t>volumes</a:t>
            </a:r>
            <a:r>
              <a:rPr lang="en-US" dirty="0"/>
              <a:t> and </a:t>
            </a:r>
            <a:r>
              <a:rPr lang="en-US" u="sng" dirty="0" smtClean="0"/>
              <a:t>speeds</a:t>
            </a:r>
            <a:endParaRPr lang="en-CA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552" y="1571626"/>
            <a:ext cx="9226268" cy="389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461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Comfort of path users</a:t>
            </a:r>
            <a:endParaRPr lang="en-CA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E-assist </a:t>
            </a:r>
            <a:r>
              <a:rPr lang="en-US" sz="2800" dirty="0"/>
              <a:t>reduces comfort </a:t>
            </a:r>
            <a:r>
              <a:rPr lang="en-US" sz="2800" dirty="0" smtClean="0"/>
              <a:t>equivalent </a:t>
            </a:r>
            <a:r>
              <a:rPr lang="en-US" sz="2800" dirty="0"/>
              <a:t>to </a:t>
            </a:r>
            <a:r>
              <a:rPr lang="en-US" sz="2800" dirty="0" smtClean="0"/>
              <a:t>+9 </a:t>
            </a:r>
            <a:r>
              <a:rPr lang="en-US" sz="2800" dirty="0" err="1" smtClean="0"/>
              <a:t>kph</a:t>
            </a:r>
            <a:endParaRPr lang="en-US" sz="2800" dirty="0"/>
          </a:p>
          <a:p>
            <a:r>
              <a:rPr lang="en-US" sz="2800" dirty="0"/>
              <a:t>Previous </a:t>
            </a:r>
            <a:r>
              <a:rPr lang="en-US" sz="2800" dirty="0" smtClean="0"/>
              <a:t>experience of incident equivalent </a:t>
            </a:r>
            <a:r>
              <a:rPr lang="en-US" sz="2800" dirty="0"/>
              <a:t>to </a:t>
            </a:r>
            <a:r>
              <a:rPr lang="en-US" sz="2800" dirty="0" smtClean="0"/>
              <a:t>+11 </a:t>
            </a:r>
            <a:r>
              <a:rPr lang="en-US" sz="2800" dirty="0" err="1" smtClean="0"/>
              <a:t>kph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5"/>
          <a:stretch/>
        </p:blipFill>
        <p:spPr bwMode="auto">
          <a:xfrm>
            <a:off x="0" y="2914651"/>
            <a:ext cx="12149445" cy="266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271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promote active travel?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189038"/>
              </p:ext>
            </p:extLst>
          </p:nvPr>
        </p:nvGraphicFramePr>
        <p:xfrm>
          <a:off x="609600" y="1371600"/>
          <a:ext cx="10972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23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1. Build safe, comfortable, &amp; useful networks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3200" dirty="0" smtClean="0"/>
              <a:t>Protected, separated facilities </a:t>
            </a:r>
          </a:p>
          <a:p>
            <a:pPr lvl="1"/>
            <a:r>
              <a:rPr lang="en-CA" sz="2800" dirty="0"/>
              <a:t>All from motor vehicles</a:t>
            </a:r>
          </a:p>
          <a:p>
            <a:pPr lvl="1"/>
            <a:r>
              <a:rPr lang="en-CA" sz="2800" dirty="0" err="1" smtClean="0"/>
              <a:t>Peds</a:t>
            </a:r>
            <a:r>
              <a:rPr lang="en-CA" sz="2800" dirty="0" smtClean="0"/>
              <a:t> from rollers (esp. e-assist) </a:t>
            </a:r>
          </a:p>
          <a:p>
            <a:r>
              <a:rPr lang="en-CA" sz="3200" dirty="0" smtClean="0"/>
              <a:t>Cohesive, connected, complete</a:t>
            </a:r>
          </a:p>
          <a:p>
            <a:pPr lvl="1"/>
            <a:r>
              <a:rPr lang="en-CA" sz="2800" dirty="0" smtClean="0"/>
              <a:t>Equitably accessible</a:t>
            </a:r>
          </a:p>
          <a:p>
            <a:r>
              <a:rPr lang="en-CA" sz="3200" dirty="0" smtClean="0"/>
              <a:t>Access to destinations</a:t>
            </a:r>
          </a:p>
          <a:p>
            <a:endParaRPr lang="en-CA" sz="3200" dirty="0" smtClean="0"/>
          </a:p>
          <a:p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A picture containing tree, outdoor, plant, lush&#10;&#10;Description automatically generated">
            <a:extLst>
              <a:ext uri="{FF2B5EF4-FFF2-40B4-BE49-F238E27FC236}">
                <a16:creationId xmlns:a16="http://schemas.microsoft.com/office/drawing/2014/main" id="{A52ABFA0-0070-3A9B-E151-B33183C4F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10" t="27075" r="14666" b="30915"/>
          <a:stretch/>
        </p:blipFill>
        <p:spPr>
          <a:xfrm>
            <a:off x="7200901" y="1013041"/>
            <a:ext cx="4674364" cy="48845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482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2. Enable </a:t>
            </a:r>
            <a:r>
              <a:rPr lang="en-CA" dirty="0"/>
              <a:t>e-assist </a:t>
            </a:r>
            <a:r>
              <a:rPr lang="en-CA" dirty="0" smtClean="0"/>
              <a:t>w/o </a:t>
            </a:r>
            <a:r>
              <a:rPr lang="en-CA" dirty="0"/>
              <a:t>discouraging </a:t>
            </a:r>
            <a:r>
              <a:rPr lang="en-CA" dirty="0" smtClean="0"/>
              <a:t>non-motorized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53594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sz="3200" dirty="0" smtClean="0"/>
              <a:t>Legalize &amp; regulate e-assist micromobility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3200" dirty="0" smtClean="0"/>
              <a:t>Restrict on pedestrian &amp; crowded facilities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3200" dirty="0" smtClean="0"/>
              <a:t>Regulate sit-down scooters as low-speed motorcycles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2" descr="Daymak Arrow 72V-30AH Electric Scooter | The eBike Cent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93" y="4986755"/>
            <a:ext cx="2499798" cy="187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03" y="868364"/>
            <a:ext cx="515747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5208"/>
          <p:cNvSpPr txBox="1"/>
          <p:nvPr/>
        </p:nvSpPr>
        <p:spPr>
          <a:xfrm>
            <a:off x="7056723" y="5485674"/>
            <a:ext cx="1804670" cy="4387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b="1" dirty="0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Higher speed</a:t>
            </a:r>
            <a:endParaRPr lang="en-US" sz="1100" dirty="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209"/>
          <p:cNvSpPr txBox="1"/>
          <p:nvPr/>
        </p:nvSpPr>
        <p:spPr>
          <a:xfrm rot="16200000">
            <a:off x="6088535" y="4556444"/>
            <a:ext cx="1804670" cy="43878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1600" b="1"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Higher comfort</a:t>
            </a:r>
            <a:endParaRPr lang="en-US" sz="1100">
              <a:latin typeface="Calibri" panose="020F050202020403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124295" y="5485673"/>
            <a:ext cx="1334135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124294" y="4149446"/>
            <a:ext cx="0" cy="133622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3412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3. Develop multimodal transport systems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2077"/>
            <a:ext cx="10972800" cy="4735487"/>
          </a:xfrm>
        </p:spPr>
        <p:txBody>
          <a:bodyPr/>
          <a:lstStyle/>
          <a:p>
            <a:r>
              <a:rPr lang="en-CA" sz="2800" dirty="0" smtClean="0"/>
              <a:t>Enable car-light lifestyle</a:t>
            </a:r>
          </a:p>
          <a:p>
            <a:pPr lvl="1"/>
            <a:r>
              <a:rPr lang="en-CA" sz="2400" dirty="0" smtClean="0"/>
              <a:t>Excellent transit, car-sharing</a:t>
            </a:r>
          </a:p>
          <a:p>
            <a:pPr lvl="1"/>
            <a:endParaRPr lang="en-CA" sz="2400" dirty="0" smtClean="0"/>
          </a:p>
          <a:p>
            <a:r>
              <a:rPr lang="en-CA" sz="2800" dirty="0" smtClean="0"/>
              <a:t>Enable short trips</a:t>
            </a:r>
          </a:p>
          <a:p>
            <a:pPr lvl="1"/>
            <a:r>
              <a:rPr lang="en-CA" sz="2400" dirty="0" smtClean="0"/>
              <a:t>Compact </a:t>
            </a:r>
            <a:r>
              <a:rPr lang="en-CA" sz="2400" dirty="0"/>
              <a:t>&amp; mixed use </a:t>
            </a:r>
            <a:r>
              <a:rPr lang="en-CA" sz="2400" dirty="0" smtClean="0"/>
              <a:t>development</a:t>
            </a:r>
          </a:p>
          <a:p>
            <a:pPr lvl="1"/>
            <a:endParaRPr lang="en-CA" sz="2400" dirty="0"/>
          </a:p>
          <a:p>
            <a:r>
              <a:rPr lang="en-US" sz="2800" dirty="0" smtClean="0"/>
              <a:t>Internalize full costs of driving </a:t>
            </a:r>
          </a:p>
          <a:p>
            <a:pPr lvl="1"/>
            <a:r>
              <a:rPr lang="en-CA" sz="2400" dirty="0" smtClean="0"/>
              <a:t>Road pricing, c</a:t>
            </a:r>
            <a:r>
              <a:rPr lang="en-US" sz="2400" dirty="0" smtClean="0"/>
              <a:t>rash costs</a:t>
            </a:r>
          </a:p>
          <a:p>
            <a:pPr lvl="1"/>
            <a:endParaRPr lang="en-US" sz="2400" dirty="0"/>
          </a:p>
          <a:p>
            <a:r>
              <a:rPr lang="en-CA" sz="2800" dirty="0"/>
              <a:t>Secure bicycle </a:t>
            </a:r>
            <a:r>
              <a:rPr lang="en-CA" sz="2800" dirty="0" smtClean="0"/>
              <a:t>parking/storage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9" t="24154"/>
          <a:stretch/>
        </p:blipFill>
        <p:spPr>
          <a:xfrm>
            <a:off x="8115300" y="1162077"/>
            <a:ext cx="3971925" cy="46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04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1532"/>
          <a:stretch/>
        </p:blipFill>
        <p:spPr>
          <a:xfrm>
            <a:off x="5229225" y="2055562"/>
            <a:ext cx="6962775" cy="4223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4. End policing of active travellers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71601"/>
            <a:ext cx="5175565" cy="4525963"/>
          </a:xfrm>
        </p:spPr>
        <p:txBody>
          <a:bodyPr/>
          <a:lstStyle/>
          <a:p>
            <a:r>
              <a:rPr lang="en-CA" sz="2800" dirty="0"/>
              <a:t>Decriminalize all active travel </a:t>
            </a:r>
          </a:p>
          <a:p>
            <a:pPr marL="342900" lvl="1" indent="0">
              <a:buNone/>
            </a:pPr>
            <a:r>
              <a:rPr lang="en-CA" sz="2500" dirty="0"/>
              <a:t>(“Jay walking”, “Idaho stops”, etc.)</a:t>
            </a:r>
          </a:p>
          <a:p>
            <a:endParaRPr lang="en-CA" sz="2800" dirty="0" smtClean="0"/>
          </a:p>
          <a:p>
            <a:r>
              <a:rPr lang="en-CA" sz="2800" dirty="0" smtClean="0"/>
              <a:t>Eliminate </a:t>
            </a:r>
            <a:r>
              <a:rPr lang="en-CA" sz="2800" dirty="0" smtClean="0"/>
              <a:t>helmet, bell laws</a:t>
            </a:r>
          </a:p>
          <a:p>
            <a:pPr marL="342900" lvl="1" indent="0">
              <a:buNone/>
            </a:pPr>
            <a:r>
              <a:rPr lang="en-CA" sz="2500" dirty="0" smtClean="0"/>
              <a:t>(which do not measurably </a:t>
            </a:r>
            <a:r>
              <a:rPr lang="en-CA" sz="2500" dirty="0" smtClean="0"/>
              <a:t/>
            </a:r>
            <a:br>
              <a:rPr lang="en-CA" sz="2500" dirty="0" smtClean="0"/>
            </a:br>
            <a:r>
              <a:rPr lang="en-CA" sz="2500" dirty="0" smtClean="0"/>
              <a:t>improve </a:t>
            </a:r>
            <a:r>
              <a:rPr lang="en-CA" sz="2500" dirty="0" smtClean="0"/>
              <a:t>safety)</a:t>
            </a:r>
          </a:p>
          <a:p>
            <a:endParaRPr lang="en-CA" sz="2800" dirty="0" smtClean="0"/>
          </a:p>
          <a:p>
            <a:r>
              <a:rPr lang="en-US" sz="2800" dirty="0" smtClean="0"/>
              <a:t>Shift </a:t>
            </a:r>
            <a:r>
              <a:rPr lang="en-US" sz="2800" dirty="0"/>
              <a:t>from victim-blaming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(in media, policing, policy, etc</a:t>
            </a:r>
            <a:r>
              <a:rPr lang="en-US" dirty="0"/>
              <a:t>.)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619" t="9670" r="34999" b="64982"/>
          <a:stretch/>
        </p:blipFill>
        <p:spPr>
          <a:xfrm>
            <a:off x="7930359" y="112533"/>
            <a:ext cx="3975891" cy="168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53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527" y="5683581"/>
            <a:ext cx="330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alex.bigazzi@ubc.ca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F22614A-5010-4FB2-B368-EA07C32CB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797" y="5728633"/>
            <a:ext cx="6584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u="sng" dirty="0">
                <a:solidFill>
                  <a:schemeClr val="bg1"/>
                </a:solidFill>
                <a:latin typeface="Whitney Book"/>
              </a:rPr>
              <a:t>Acknowledgments: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Whitney Book"/>
              </a:rPr>
              <a:t>REACT Lab students, </a:t>
            </a:r>
            <a:r>
              <a:rPr lang="en-US" altLang="en-US" sz="1600" dirty="0" smtClean="0">
                <a:solidFill>
                  <a:schemeClr val="bg1"/>
                </a:solidFill>
                <a:latin typeface="Whitney Book"/>
              </a:rPr>
              <a:t>esp. E. </a:t>
            </a:r>
            <a:r>
              <a:rPr lang="en-US" altLang="en-US" sz="1600" dirty="0">
                <a:solidFill>
                  <a:schemeClr val="bg1"/>
                </a:solidFill>
                <a:latin typeface="Whitney Book"/>
              </a:rPr>
              <a:t>Berjisian, </a:t>
            </a:r>
            <a:r>
              <a:rPr lang="en-US" altLang="en-US" sz="1600" dirty="0" smtClean="0">
                <a:solidFill>
                  <a:schemeClr val="bg1"/>
                </a:solidFill>
                <a:latin typeface="Whitney Book"/>
              </a:rPr>
              <a:t>A. </a:t>
            </a:r>
            <a:r>
              <a:rPr lang="en-US" altLang="en-US" sz="1600" dirty="0" err="1" smtClean="0">
                <a:solidFill>
                  <a:schemeClr val="bg1"/>
                </a:solidFill>
                <a:latin typeface="Whitney Book"/>
              </a:rPr>
              <a:t>Hassanpour</a:t>
            </a:r>
            <a:r>
              <a:rPr lang="en-US" altLang="en-US" sz="1600" dirty="0" smtClean="0">
                <a:solidFill>
                  <a:schemeClr val="bg1"/>
                </a:solidFill>
                <a:latin typeface="Whitney Book"/>
              </a:rPr>
              <a:t>, F. Gkekas</a:t>
            </a:r>
            <a:endParaRPr lang="en-US" altLang="en-US" sz="1600" dirty="0">
              <a:solidFill>
                <a:schemeClr val="bg1"/>
              </a:solidFill>
              <a:latin typeface="Whitney Book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bg1"/>
                </a:solidFill>
                <a:latin typeface="Whitney Book"/>
              </a:rPr>
              <a:t>NSERC, SSHRC, TransLink, Vancouver, </a:t>
            </a:r>
            <a:r>
              <a:rPr lang="en-US" altLang="en-US" sz="1600" dirty="0" smtClean="0">
                <a:solidFill>
                  <a:schemeClr val="bg1"/>
                </a:solidFill>
                <a:latin typeface="Whitney Book"/>
              </a:rPr>
              <a:t>Victoria</a:t>
            </a:r>
            <a:r>
              <a:rPr lang="en-US" altLang="en-US" sz="1600" dirty="0">
                <a:solidFill>
                  <a:schemeClr val="bg1"/>
                </a:solidFill>
                <a:latin typeface="Whitney Book"/>
              </a:rPr>
              <a:t>, </a:t>
            </a:r>
            <a:r>
              <a:rPr lang="en-US" altLang="en-US" sz="1600" dirty="0" err="1" smtClean="0">
                <a:solidFill>
                  <a:schemeClr val="bg1"/>
                </a:solidFill>
                <a:latin typeface="Whitney Book"/>
              </a:rPr>
              <a:t>Saanich</a:t>
            </a:r>
            <a:r>
              <a:rPr lang="en-US" altLang="en-US" sz="1600" dirty="0" smtClean="0">
                <a:solidFill>
                  <a:schemeClr val="bg1"/>
                </a:solidFill>
                <a:latin typeface="Whitney Book"/>
              </a:rPr>
              <a:t>, &amp; </a:t>
            </a:r>
            <a:r>
              <a:rPr lang="en-US" altLang="en-US" sz="1600" dirty="0">
                <a:solidFill>
                  <a:schemeClr val="bg1"/>
                </a:solidFill>
                <a:latin typeface="Whitney Book"/>
              </a:rPr>
              <a:t>others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13" y="2718916"/>
            <a:ext cx="4252246" cy="1191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BBDDE-41E0-D53C-1CF6-0FB8E3170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06" y="455250"/>
            <a:ext cx="3489746" cy="45020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1ACC9-E29B-13B8-874B-5B9B4B749B6D}"/>
              </a:ext>
            </a:extLst>
          </p:cNvPr>
          <p:cNvSpPr txBox="1"/>
          <p:nvPr/>
        </p:nvSpPr>
        <p:spPr>
          <a:xfrm>
            <a:off x="8482230" y="4447963"/>
            <a:ext cx="267669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reactlab.civil.ubc.ca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0293463-A8EB-8A97-CF53-157C91E73F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619"/>
          <a:stretch/>
        </p:blipFill>
        <p:spPr>
          <a:xfrm>
            <a:off x="6646272" y="3142008"/>
            <a:ext cx="1645155" cy="1644177"/>
          </a:xfrm>
          <a:prstGeom prst="rect">
            <a:avLst/>
          </a:prstGeom>
        </p:spPr>
      </p:pic>
      <p:pic>
        <p:nvPicPr>
          <p:cNvPr id="9" name="Picture 2" descr="http://collab.sites.olt.ubc.ca/wp-content/blogs.dir/3125/files/2017/09/DSC_0544.jpg?b=3125&amp;w=770&amp;h=600&amp;zc=1">
            <a:extLst>
              <a:ext uri="{FF2B5EF4-FFF2-40B4-BE49-F238E27FC236}">
                <a16:creationId xmlns:a16="http://schemas.microsoft.com/office/drawing/2014/main" id="{9BC13FA6-34AC-42B3-9EC5-E02C03693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09"/>
          <a:stretch/>
        </p:blipFill>
        <p:spPr bwMode="auto">
          <a:xfrm>
            <a:off x="3470390" y="3910258"/>
            <a:ext cx="2378293" cy="199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729BE-0E5F-43D7-B2AB-CF651CD180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0390" y="187499"/>
            <a:ext cx="2352425" cy="2531417"/>
          </a:xfrm>
          <a:prstGeom prst="rect">
            <a:avLst/>
          </a:prstGeom>
        </p:spPr>
      </p:pic>
      <p:pic>
        <p:nvPicPr>
          <p:cNvPr id="11" name="Picture 2" descr="http://collab.sites.olt.ubc.ca/wp-content/blogs.dir/3125/files/2013/03/research-learning_Data-collection_Galindo_Luis.jpg?b=3125&amp;w=770&amp;h=600&amp;zc=1">
            <a:extLst>
              <a:ext uri="{FF2B5EF4-FFF2-40B4-BE49-F238E27FC236}">
                <a16:creationId xmlns:a16="http://schemas.microsoft.com/office/drawing/2014/main" id="{D341CF1D-CDC6-4DF8-B0AB-F2A0BBA19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9" y="455250"/>
            <a:ext cx="2905037" cy="226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1" t="22439" r="8492"/>
          <a:stretch/>
        </p:blipFill>
        <p:spPr>
          <a:xfrm>
            <a:off x="196953" y="3910258"/>
            <a:ext cx="2877670" cy="17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21896" y="461133"/>
            <a:ext cx="6625" cy="5257526"/>
          </a:xfrm>
          <a:prstGeom prst="straightConnector1">
            <a:avLst/>
          </a:prstGeom>
          <a:ln w="57150">
            <a:solidFill>
              <a:schemeClr val="tx2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84574" y="5486400"/>
            <a:ext cx="30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>
                    <a:lumMod val="50000"/>
                  </a:schemeClr>
                </a:solidFill>
              </a:rPr>
              <a:t>0</a:t>
            </a:r>
            <a:endParaRPr lang="en-C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4573" y="4244008"/>
            <a:ext cx="30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en-C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4572" y="614805"/>
            <a:ext cx="30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>
                    <a:lumMod val="50000"/>
                  </a:schemeClr>
                </a:solidFill>
              </a:rPr>
              <a:t>8</a:t>
            </a:r>
            <a:endParaRPr lang="en-C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4573" y="1759222"/>
            <a:ext cx="30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endParaRPr lang="en-C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4573" y="3001616"/>
            <a:ext cx="30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endParaRPr lang="en-C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086059" y="5158409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2685" y="3906078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76120" y="2683565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9312" y="1451113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99312" y="5718659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086059" y="4562061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092685" y="3309730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76120" y="2087217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9312" y="854765"/>
            <a:ext cx="258419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800600" y="3906078"/>
            <a:ext cx="685800" cy="12523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 smtClean="0"/>
              <a:t>Light</a:t>
            </a:r>
            <a:endParaRPr lang="en-CA" dirty="0"/>
          </a:p>
        </p:txBody>
      </p:sp>
      <p:sp>
        <p:nvSpPr>
          <p:cNvPr id="30" name="Rectangle 29"/>
          <p:cNvSpPr/>
          <p:nvPr/>
        </p:nvSpPr>
        <p:spPr>
          <a:xfrm>
            <a:off x="4800600" y="2087217"/>
            <a:ext cx="685800" cy="181886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 smtClean="0"/>
              <a:t>Moderate</a:t>
            </a:r>
            <a:endParaRPr lang="en-CA" dirty="0"/>
          </a:p>
        </p:txBody>
      </p:sp>
      <p:sp>
        <p:nvSpPr>
          <p:cNvPr id="31" name="Rectangle 30"/>
          <p:cNvSpPr/>
          <p:nvPr/>
        </p:nvSpPr>
        <p:spPr>
          <a:xfrm>
            <a:off x="4800600" y="614805"/>
            <a:ext cx="685800" cy="1472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dirty="0" smtClean="0"/>
              <a:t>Vigorous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561043" y="1251058"/>
            <a:ext cx="3037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Difficulty conversing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5422" y="2735953"/>
            <a:ext cx="2821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hold a conversation, but not sing/hum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1043" y="4459451"/>
            <a:ext cx="3037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sing/hum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800600" y="61983"/>
            <a:ext cx="3229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Metabolic Equivalent Task (MET)</a:t>
            </a:r>
          </a:p>
        </p:txBody>
      </p:sp>
      <p:pic>
        <p:nvPicPr>
          <p:cNvPr id="1030" name="Picture 6" descr="Pedestrian Icons - Free SVG &amp; PNG Pedestrian Images - Noun Project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051" y="3400442"/>
            <a:ext cx="1090087" cy="109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érelem fölösleges mag icon bike hazug Eltéríteni mosószer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1664" r="21638" b="11535"/>
          <a:stretch/>
        </p:blipFill>
        <p:spPr bwMode="auto">
          <a:xfrm>
            <a:off x="8070394" y="1600199"/>
            <a:ext cx="1095789" cy="9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ight Brace 41"/>
          <p:cNvSpPr/>
          <p:nvPr/>
        </p:nvSpPr>
        <p:spPr>
          <a:xfrm>
            <a:off x="6649404" y="3494396"/>
            <a:ext cx="467141" cy="923367"/>
          </a:xfrm>
          <a:prstGeom prst="rightBrac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Right Brace 46"/>
          <p:cNvSpPr/>
          <p:nvPr/>
        </p:nvSpPr>
        <p:spPr>
          <a:xfrm>
            <a:off x="7702644" y="854766"/>
            <a:ext cx="467141" cy="2399518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Right Brace 47"/>
          <p:cNvSpPr/>
          <p:nvPr/>
        </p:nvSpPr>
        <p:spPr>
          <a:xfrm>
            <a:off x="9428462" y="2087217"/>
            <a:ext cx="467141" cy="1897642"/>
          </a:xfrm>
          <a:prstGeom prst="rightBrac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9" name="Picture 10" descr="sérelem fölösleges mag icon bike hazug Eltéríteni mosószer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1664" r="21638" b="11535"/>
          <a:stretch/>
        </p:blipFill>
        <p:spPr bwMode="auto">
          <a:xfrm>
            <a:off x="9901871" y="2913424"/>
            <a:ext cx="1095789" cy="9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ightning Bolt 42"/>
          <p:cNvSpPr/>
          <p:nvPr/>
        </p:nvSpPr>
        <p:spPr>
          <a:xfrm>
            <a:off x="9991911" y="3316278"/>
            <a:ext cx="201992" cy="356235"/>
          </a:xfrm>
          <a:prstGeom prst="lightningBol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3978823" y="6200746"/>
            <a:ext cx="6778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A 15-minute commute gets you 150 min/week!</a:t>
            </a: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740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Yellow Car With Grey Smoke Coming Out Of Exhaust Pipe Stock  Illustration - Download Image Now - i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34152" r="8457" b="34911"/>
          <a:stretch/>
        </p:blipFill>
        <p:spPr bwMode="auto">
          <a:xfrm>
            <a:off x="63500" y="2594417"/>
            <a:ext cx="8915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69E00D-5C7C-CF71-E93E-64F90EF8F48C}"/>
              </a:ext>
            </a:extLst>
          </p:cNvPr>
          <p:cNvGrpSpPr>
            <a:grpSpLocks noChangeAspect="1"/>
          </p:cNvGrpSpPr>
          <p:nvPr/>
        </p:nvGrpSpPr>
        <p:grpSpPr>
          <a:xfrm>
            <a:off x="5641862" y="3988605"/>
            <a:ext cx="5378411" cy="1958612"/>
            <a:chOff x="4699000" y="2165350"/>
            <a:chExt cx="4394200" cy="1600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r="8999" b="52930"/>
            <a:stretch/>
          </p:blipFill>
          <p:spPr>
            <a:xfrm>
              <a:off x="7524749" y="2165350"/>
              <a:ext cx="1568451" cy="15811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2" t="51215" r="80885" b="6251"/>
            <a:stretch/>
          </p:blipFill>
          <p:spPr>
            <a:xfrm>
              <a:off x="5604312" y="2330449"/>
              <a:ext cx="565150" cy="142875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5" r="74181" b="52553"/>
            <a:stretch/>
          </p:blipFill>
          <p:spPr>
            <a:xfrm>
              <a:off x="4699000" y="2171700"/>
              <a:ext cx="922234" cy="15938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8" r="44443" b="52741"/>
            <a:stretch/>
          </p:blipFill>
          <p:spPr>
            <a:xfrm>
              <a:off x="6235700" y="2165350"/>
              <a:ext cx="1267034" cy="1587500"/>
            </a:xfrm>
            <a:prstGeom prst="rect">
              <a:avLst/>
            </a:prstGeom>
          </p:spPr>
        </p:pic>
      </p:grpSp>
      <p:sp>
        <p:nvSpPr>
          <p:cNvPr id="17" name="Curved Down Arrow 16"/>
          <p:cNvSpPr/>
          <p:nvPr/>
        </p:nvSpPr>
        <p:spPr>
          <a:xfrm>
            <a:off x="2130312" y="1656251"/>
            <a:ext cx="8372588" cy="2316809"/>
          </a:xfrm>
          <a:prstGeom prst="curvedDownArrow">
            <a:avLst/>
          </a:prstGeom>
          <a:gradFill flip="none" rotWithShape="1">
            <a:gsLst>
              <a:gs pos="100000">
                <a:srgbClr val="FDB850"/>
              </a:gs>
              <a:gs pos="0">
                <a:srgbClr val="FDB850"/>
              </a:gs>
            </a:gsLst>
            <a:lin ang="13500000" scaled="1"/>
            <a:tileRect/>
          </a:gradFill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1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Air pollution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609601" y="904775"/>
          <a:ext cx="9034913" cy="5024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293101" y="2031973"/>
            <a:ext cx="33347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2"/>
                </a:solidFill>
              </a:rPr>
              <a:t>Overall pollution health risk is dwarfed by exercise benefits*</a:t>
            </a:r>
            <a:endParaRPr lang="en-CA" sz="28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4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10" descr="sérelem fölösleges mag icon bike hazug Eltéríteni mosószer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1664" r="21638" b="11535"/>
          <a:stretch/>
        </p:blipFill>
        <p:spPr bwMode="auto">
          <a:xfrm>
            <a:off x="6032318" y="1094821"/>
            <a:ext cx="1095789" cy="9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mple Car Vector Art, Icons, and Graphics for Free Download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4" b="30342"/>
          <a:stretch/>
        </p:blipFill>
        <p:spPr bwMode="auto">
          <a:xfrm>
            <a:off x="3312896" y="2234765"/>
            <a:ext cx="2061633" cy="81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sérelem fölösleges mag icon bike hazug Eltéríteni mosószer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t="11664" r="21638" b="11535"/>
          <a:stretch/>
        </p:blipFill>
        <p:spPr bwMode="auto">
          <a:xfrm>
            <a:off x="6778212" y="166420"/>
            <a:ext cx="1095789" cy="97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Lightning Bolt 44"/>
          <p:cNvSpPr/>
          <p:nvPr/>
        </p:nvSpPr>
        <p:spPr>
          <a:xfrm>
            <a:off x="6868252" y="569274"/>
            <a:ext cx="201992" cy="356235"/>
          </a:xfrm>
          <a:prstGeom prst="lightningBol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Safety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784" y="4523965"/>
            <a:ext cx="10972800" cy="1257852"/>
          </a:xfrm>
        </p:spPr>
        <p:txBody>
          <a:bodyPr/>
          <a:lstStyle/>
          <a:p>
            <a:r>
              <a:rPr lang="en-US" sz="2800" dirty="0" smtClean="0"/>
              <a:t>Highly contextual: safer with better infrastructure &amp; more active travel</a:t>
            </a:r>
          </a:p>
          <a:p>
            <a:r>
              <a:rPr lang="en-US" sz="2800" dirty="0" smtClean="0"/>
              <a:t>Vulnerable in collisions, mitigated by lower speeds &amp; lower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14501" y="3634582"/>
            <a:ext cx="7962899" cy="0"/>
          </a:xfrm>
          <a:prstGeom prst="straightConnector1">
            <a:avLst/>
          </a:prstGeom>
          <a:ln w="57150"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6" descr="Pedestrian Icons - Free SVG &amp; PNG Pedestrian Images - Noun Project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13" y="2090532"/>
            <a:ext cx="1090087" cy="109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ight Brace 40"/>
          <p:cNvSpPr/>
          <p:nvPr/>
        </p:nvSpPr>
        <p:spPr>
          <a:xfrm rot="16200000">
            <a:off x="6071981" y="1576295"/>
            <a:ext cx="467141" cy="3340102"/>
          </a:xfrm>
          <a:prstGeom prst="rightBrace">
            <a:avLst/>
          </a:prstGeom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Right Brace 41"/>
          <p:cNvSpPr/>
          <p:nvPr/>
        </p:nvSpPr>
        <p:spPr>
          <a:xfrm rot="16200000">
            <a:off x="6338679" y="311262"/>
            <a:ext cx="467141" cy="3670300"/>
          </a:xfrm>
          <a:prstGeom prst="rightBrac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Right Brace 42"/>
          <p:cNvSpPr/>
          <p:nvPr/>
        </p:nvSpPr>
        <p:spPr>
          <a:xfrm rot="16200000">
            <a:off x="7002780" y="-532634"/>
            <a:ext cx="467141" cy="3723644"/>
          </a:xfrm>
          <a:prstGeom prst="rightBrac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2" name="Picture 4" descr="Motorcycle vector icon | Free 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7059" y="2409029"/>
            <a:ext cx="1170366" cy="11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158773" y="2640269"/>
            <a:ext cx="104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/>
              <a:t>&lt;&lt;</a:t>
            </a:r>
            <a:endParaRPr lang="en-CA" sz="4000" b="1" dirty="0"/>
          </a:p>
        </p:txBody>
      </p:sp>
      <p:sp>
        <p:nvSpPr>
          <p:cNvPr id="51" name="Rectangle 50"/>
          <p:cNvSpPr/>
          <p:nvPr/>
        </p:nvSpPr>
        <p:spPr>
          <a:xfrm>
            <a:off x="9098173" y="3706035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High risk 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1322173" y="3706035"/>
            <a:ext cx="1001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 risk 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10110202" y="2561480"/>
            <a:ext cx="104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 smtClean="0"/>
              <a:t>&lt;&lt;</a:t>
            </a:r>
            <a:endParaRPr lang="en-CA" sz="4000" b="1" dirty="0"/>
          </a:p>
        </p:txBody>
      </p:sp>
      <p:pic>
        <p:nvPicPr>
          <p:cNvPr id="2054" name="Picture 6" descr="Transit Icon Vector Art, Icons, and Graphics for Free Download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2" t="21952" r="19469" b="22492"/>
          <a:stretch/>
        </p:blipFill>
        <p:spPr bwMode="auto">
          <a:xfrm>
            <a:off x="84442" y="2609068"/>
            <a:ext cx="1074107" cy="99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ight Brace 54"/>
          <p:cNvSpPr/>
          <p:nvPr/>
        </p:nvSpPr>
        <p:spPr>
          <a:xfrm rot="16200000">
            <a:off x="4110143" y="1902456"/>
            <a:ext cx="467141" cy="2399518"/>
          </a:xfrm>
          <a:prstGeom prst="rightBrace">
            <a:avLst/>
          </a:prstGeom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>
          <a:xfrm>
            <a:off x="9277685" y="274772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tx2"/>
                </a:solidFill>
              </a:rPr>
              <a:t>Varies with how you measure exposure!</a:t>
            </a:r>
            <a:endParaRPr lang="en-US" sz="2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403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active travel is there</a:t>
            </a:r>
            <a:r>
              <a:rPr lang="en-US" dirty="0" smtClean="0"/>
              <a:t>?</a:t>
            </a:r>
            <a:endParaRPr lang="en-CA" dirty="0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597972" y="990600"/>
          <a:ext cx="9282628" cy="4883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9511419" y="2949657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0">
              <a:buNone/>
            </a:pPr>
            <a:r>
              <a:rPr lang="en-US" sz="2000" dirty="0" smtClean="0"/>
              <a:t>(1.5 </a:t>
            </a:r>
            <a:r>
              <a:rPr lang="en-US" sz="2000" dirty="0"/>
              <a:t>km, 17 </a:t>
            </a:r>
            <a:r>
              <a:rPr lang="en-US" sz="2000" dirty="0" smtClean="0"/>
              <a:t>min)</a:t>
            </a:r>
          </a:p>
        </p:txBody>
      </p:sp>
      <p:sp>
        <p:nvSpPr>
          <p:cNvPr id="7" name="Rectangle 6"/>
          <p:cNvSpPr/>
          <p:nvPr/>
        </p:nvSpPr>
        <p:spPr>
          <a:xfrm>
            <a:off x="9608400" y="3432261"/>
            <a:ext cx="21515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0">
              <a:buNone/>
            </a:pPr>
            <a:r>
              <a:rPr lang="en-US" sz="2000" dirty="0" smtClean="0"/>
              <a:t>(6 </a:t>
            </a:r>
            <a:r>
              <a:rPr lang="en-US" sz="2000" dirty="0"/>
              <a:t>km, 22 </a:t>
            </a:r>
            <a:r>
              <a:rPr lang="en-US" sz="2000" dirty="0" smtClean="0"/>
              <a:t>min)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36800" y="4890426"/>
            <a:ext cx="764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0">
              <a:buNone/>
            </a:pPr>
            <a:r>
              <a:rPr lang="en-US" sz="2000" dirty="0" smtClean="0"/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066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947" y="163417"/>
            <a:ext cx="8352621" cy="407059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E-Bike </a:t>
            </a:r>
            <a:r>
              <a:rPr lang="en-US" dirty="0" smtClean="0"/>
              <a:t>mode shift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833" y="4157814"/>
            <a:ext cx="7504895" cy="1729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2611" y="6485867"/>
            <a:ext cx="47512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hlinkClick r:id="rId4"/>
              </a:rPr>
              <a:t>https://www.sciencedirect.com/science/article/abs/pii/S136192092030599X</a:t>
            </a:r>
            <a:r>
              <a:rPr lang="en-CA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083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471" y="5340641"/>
            <a:ext cx="9910074" cy="1517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AutoShape 2" descr="data:image/png;base64,iVBORw0KGgoAAAANSUhEUgAAAiEAAAPWCAYAAAA290iSAAAABHNCSVQICAgIfAhkiAAAAAlwSFlzAAALEgAACxIB0t1+/AAAADl0RVh0U29mdHdhcmUAbWF0cGxvdGxpYiB2ZXJzaW9uIDIuMi4yLCBodHRwOi8vbWF0cGxvdGxpYi5vcmcvhp/UCwAAIABJREFUeJzs3Xd83Xd9LvDn7H20bXlK3nvEK3Gc4exNAkloUxIo0N5yCxQKpbfclvbS2xbS25ZRZoCEFch2iBM73luesvbee0tnz9+4f5xhyZZl2Zb0O+N5v14B+eiMz5Hlc57zHZ+vSpZlGUREREQzTK10AURERJSeGEKIiIhIEQwhREREpAiGECIiIlIEQwgREREpgiGEiIiIFMEQQkRERIpgCCEiIiJFMIQQERGRIhhCiIiISBEMIURERKQIhhAiIiJSBEMIERERKYIhhIiIiBTBEEJERESKYAghIiIiRTCEEBERkSIYQoiIiEgRDCFERESkCIYQIiIiUgRDCBERESmCIYSIiIgUwRBCREREimAIISIiIkUwhBAREZEiGEKIiIhIEQwhREREpAiGECIiIlIEQwgREREpgiGEiIiIFMEQQkRERIpgCCEiIiJFMIQQERGRIhhCiIiISBEMIURERKQIhhAiIiJSBEMIERERKYIhhIiIiBTBEEJERESKYAghIiIiRTCEEBERkSIYQoiIiEgRDCFERESkCIYQIiIiUgRDCBERESmCIYSIiIgUwRBCREREimAIISIiIkUwhBAREZEiGEKIiIhIEQwhREREpAiGECIiIlIEQwhNKVmWIUmS0mUQEVESYAihGybLMoZcXrh8gfhlKpUKanXk18rh8aHP4UZYEJQqkYiIEphKlmVZ6SIouciyjEGXF3kZ1vhlHn8QDq8fgVAYsgwUzMqCXqeNf3/A6UG2zQyNmrmXiIgiGELounj8QajVKpgNegTDAi40dOBUVTOq2nsx+ldJq1FjcX4ONi1dgPs2LodBp4UkyRj2eJFrt07wCERElC4YQmjShlxe5NgtAICK1m78Yt8ZDLt917xdhsWEp7avxd3rlkGrUWPY7UOm1QS1SjXdJRMRUQJjCKFJiQWQQCiM3x+9iCPlDdd9H4Wzs/FXT96FXLsV3kAIGrUKRr1uGqolIqJkwBBC1xQLIB5/EC++eQht/cM3fF9WkwGff/wOrCmYA0EUEQqLMBv1U1gtERElC4YQmlAsgLh8Abz4xkF0DDpu+j7VKhWev3cL7r9lBcKCCEEUYTIwiBARpRuGELqqQZcXuXYLHF4/XnzjILqGnFN6/5+6fxvu27gcIUGEKEowGTg1Q0SUTrhfksbl9PmRa7cgJIj4zq6jUx5AAODXB8/hWEUj9FoNNGoVwoI45Y9BRESJiyGErhAKC7BEp0d+ffAcWnqHpuVxZAAv7z+L0zUt0Ou08IfC4MAcEVH6YAihMWRZRkgQodVocKi0Dscrm6b98X6+7wyaegZhNxsnteWXiIhSA0MIjTHo8sJqMqChawC/PVw8I48ZFkR8/w/H4PD4kWO3YMjlnZHHJSIiZTGEUJw3EERehhXBsICf7DkFcQYPohvx+PH9945BEMXoduDAtW9ERERJjSGErvDG8RIMOD0z/riN3YP4zeELAACtRgOJ60OIiFIaQwgBiBwwZzEaUN/Zj4MldYrVcaSsARcbO2DU6zDC9SFERCmNIYTgD4aQl2FFKCzg5/tOQ+nxh1/sOwOHN7I+ZMTDIEJElKoYQgihaH+OXafL0TviVrgawO0P4ucfngYA2ExGhMOCwhUREdF0YAhJcw6vHxkWE3pHXPjwQq3S5cSVt3TjQEkdtBo1PMGQ0uUQEdE0YAhJcwadFgDw+6MXZ3Q3zGTEFshmWc2cliEiSkEMIWlswOmBSa9DVVsPSpo6lS7nCsGwgF8dPAcAsBgNkBIsJBER0c1hCElTgigh22aGJEn43ZGZaUp2I8pbuiNt3bUaDHM0hIgopTCEpKkRjw8atRpHyxvRMehQupwJ/fbIBXj8QeTarXCziRkRUcpgCElDYUGMd0bdVVSudDnX5PYF8ftjkdEatYq/skREqYKv6GnI4fUDAA6W1MHpS46RhZOVzWjoGoDFqMcgz5YhIkoJDCFpJiQIyMuwwh8K44Pz1UqXM2kygN8cPg9JlpFlNSXcTh4iIrp+DCFpxuWNjHzsL66Fxx9UuJrr09o3jGPljdCo1WzpTkSUAhhC0kgwLCA3wwpvIIS9F2qULueGvHWyFN5ACLkZVvjYxIyIKKkxhKSR2M6SD4trkvYN3O0P4p1TZQAi24yJiCh5MYSkibAgINceGQXZX5w47dlvxOGyenQPOWE3G+GMLrIlIqLkwxCSJhyeyJv1odI6+ENhhau5OaIk440TJQAAnVajcDVERHSjGELSgChJyMu0IRQWsO9ico+CxFxs7ER9Vz/MBj2GuGWXiCgpMYSkgdib9LHKJrh9ybUjZiKvHbsIALCZDZBlWeFqiIjoejGEpDhZlpFjt0CUJOy9kDx9QSajsXsQF+rboddq2cCMiCgJMYSkuAGnBxq1Gmdq2zDoTL036jdOlEKUJOTYLGxgRkSUZBhCUlyW1QwA+OBclcKVTI/eEReOlTdCrVZhmA3MiIiSCkNICht2e6HTalDe0o3OBD8p92bsKipHIBSOH8pHRETJgSEkhRl0WgDAvuLk7I46WU5fIN4B1htInYW3RESpjiEkRXn8QViMBnQOOlDR2qN0OdNu7/lqOL1+ZNssDCJEREmCISRFhQQRAJK+O+pkBcIC3j1dAYDt3ImIkgVDSAoKCQKybWa4fAGcqmlRupwZc7S8Ab3DLmRYTPHTgomIKHExhKSgWIv2I2UNCEdHRNKBKMl461QpAECtUSlcDRERXQtDSIqRZRm5GVYIooiDpfVKlzPjzte1o6V3CFajASMebtklIkpkDCEpZsjlhVqlwtm69rQ8YVYG8NbJyGiIUa9TthgiIpoQQ0iKsRgNAIBDJXUKV6KcitYeVLf3wqTX8XA7IqIExhCSQjz+IEwGHVr7htHYM6h0OYp680RkNISH2xERJS6GkBQS6xZ6KA3XglyuqWcQxQ0dPNyOiCiBMYSkCEEUkWO3wBsI4XQabcudyFunSiHJMrKsZkgcDSEiSjgMISkidnjbicqmeKOydNc16ERRdTO0GjVHQ4iIEhBDSIqInZZ7uIxTMaO9c6ocgigi126BIDKcERElEoaQFDDi8UGn1aCitRu9I26ly0kogy4vDpc1QK1SYcSTfluWiYgSGUNICtCoI3+Nh0o4CjKe985UIhAKIy/DilB08S4RESmPISTJBUNh2M1GDLm8KG3uUrqchOTyBbAvepCf288TdomIEgVDSJJz+iIHtR0uq+cOkAnsOV8Njz+IHLsFgVBI6XKIiAgMIUlNlmXk2iPnxBytaFS6nITmD4Wx+2xl9GtOyRARJQKGkCQ25PJCrVbhXF073D5OM1zLwdJ6DLu9yLKa4Qnw50VEpDSGkCRmNuoBAAdL0/ecmOsRFkS8W1QBAJAkTl0RESmNISRJefxBmA16tPUPo7E7vc+JuR7HK5vQM+yC3WyEyxtQuhwiorTGEJKk4ufEcFvudZFkGW+djBxup9Hw15+ISEl8FU5CgijFz4kpquU5MdfrfH07GrsHYDHqMcR27kREimEISULD7sgb58mqJoTCbEV+I353tBgAYDcbIXNrMxGRIhhCklDsnJhDpQ0KV5K8GrsHca6uDTqthofbEREphCEkyTg8fui0GlS29qB3xKV0OUntjeMlEEQROXYLwjx5mIhoxjGEJBmVSgUAOFTKBak3q9/pwcGSeqhVKrh83ClDRDTTGEKSSDAsIMMSOSempKlT6XJSwh/OVMTbuXvZwIyIaEYxhCQRpzdyFP2R8gaeEzNFvIEQ3j5VBoANzIiIZhpDSJIYc05MOc+JmUpHyhrQPjACm9mIYbdP6XKIiNIGQ0iSiJ0Tc76+nesXppgky/jt4QsAAJvJwC27REQzhCEkScTOieGC1OlR29GHs9yyS0Q0oxhCkoA3EDknpr1/BPVdA0qXk7JeO3YRwbCAvAwr/KGw0uUQEaU8hpAkEAhFz4nhKMi0GnJ58YfTkVN22YmWiGj6MYQkuNg5Mb5gCEU1PCdmuu29UIPOQQcyLFykSkQ03RhCEtylc2Ka4yfn0vQRJQm/OngOAGA3GyBKksIVERGlLoaQBHfpnBhOxcyUus5+HK9ohFajwYjHr3Q5REQpiyEkgQ27fdBpNShv6UbPMM+JmUmvHS+B2xdArt0Cl49BhIhoOjCEJDC9VgMA2H+xVuFK0o/HH4z3DtFrtexQS0Q0DRhCEpQ3EITVZEDPsAsVLd1Kl5OWTte2orihA0a9jotUiYimAUNIgoptyz1QUgt+BlfOLw+eg8cfjE7LsFMtEdFUYghJQIIoxrflnqxsVrqctOb0+vHbI7FpGQ2nZYiIphBDSAKKDf0fr2hCgNtyFVdU3YKLjZ0w6nUY4bQMEdGUYQhJMLIsI9tmgSRJOFBSp3Q5FPWL/afh9PqRY7cwiBARTRGt0gXQWIMuL/IyrDhb14YBp0fpcijK7Qvipb1F+Noz98FuMSIkCNBr+c+HJu+dU2V4N3oswOW0GjVsJiMW5mXisW1rsHLB7BmubvJe2luEk1WRaeL/+8lHUTAre0Ye90RlE3724ekrLlcB0Go1sJkMWDY3D0/dvh7zcjLGXOeT//FbAMDCvCz8y6cem4lyJy2Ra5sJHAlJMHazEQCw53y1wpXQ5Spae/DhhRpo1Or4wmGiqSCIEkY8PpS1dONbrx9ASVOn0iUlDRlAWBAx7PbhbF0bvvnqh+gcdChdFk0SP8olkGG3D9k2M6rbe9HSO6R0OTSON0+UYPXCfCyclYVBpwe5GValS6Ik9MAtK7B6YT4AQIaMkCDieEUTqtt7IQN49cgFbFw8DyqVStlCE9StKwpw28pCAIAkywiFBZyoakZ1ey8CoTDeOlmKLz+1M379Lz15NwDAZNApUC1NhCEkgRh0kb+OD85VKVwJXU1YlPDD90/g/zz/CHIzrHB4fMiMttYnmqzC2dnYvGzBmMu2LluIL//0Hbj9QfQ7POhzuJGfZVeowsQ2J9t+xc9vy7KF+PyP3kRIEK/4EHf5dSlxMIQkCLcvAJvZiPb+EVS09ihdDk2gZ9iFn394Gl/8yF2wmY0IhoV4gCS6UTqtBrMybXD7gwAAXyA05vvn6tqw90INOgZGoFGrUTg7G49uXY0Ni+ddcV91nf1462QpWnqHYNLrcPvqRXjmjo347Hd/DwC4Y81i/I9HbgcA/Ntr+1Hb2Q8A+PEXPg6LUQ8AaOsfxjd+veeK61+NLMs4XNaAYxWNGHB6EAoLsJoMWDF/Fj56+3rMyb60TuMrL+3CoMuL1Qvzcde6JXj92EV4AiFsWjIfn3/izhv58UGv00Cr0SAkiLAYDWO+N9G6iwsN7dhfXIu2/hHIsozcDCu2ryrEg5tWwqDToqSpE9/ZdRQAcM/6pfj0g7eNuf3XX9mNriEnjDot/vsvn4m/FrT1D+O9M5Wo6+yHPxhCls2MtQVz8MSta5Fjt1zz+QiiiL0XanCyqhkDTg9Meh1WL8wfd81LMuMrZ4IQo/0nPjjPUZBkcL6+HXsvVOORLavhD4ah12o4dE43JRgS0Dty6YyovExb/OtdReXYVVQ+6toiajr6UNPRh+fv3YIHN62Mf6e8pRvf2XU0fgJ0SIi8mY2+7+nw2rGL2HuhZsxlIx4/ztS2obKtF9/+0ydgtxjHfL9ryIGX9hTF++/MvYE3V1mW4Q2EsOd8NXzBSHC7a+2SSd327ZNl+MOZsYuFOwcdePNEKWra+/CVj92D9YvmwmYywO0PorixE5+6X4JaHVlO2TPsQteQE0BktCUWQMqau/D9PxxDWLx0Cne/w4PDjgaUNnfhH//kIWTbrh5EREnCf71zFJVtlz6Quv1BnK1rQ1lzF7727H1YNjdvUs8x0TGEJABvIIhMiwmDLg/O1bUpXQ5N0hvHS7Bodg5WLpiNYbd3whcVotFa+4ZhNkRGHERJgicQxKmqFnijox+3LJkHmynyab65dwjvRgPI/NxMPLBpBTQqNQ6W1qG1bxivHbuIjYvnYVamDaIk4eX9Z+IBZOuyhbhl6Xw0dPXjSHnjtD0fh8cXP+MqP8uGx7atgU6jwanqZlS09sDjD6KspQt3XhYOnN7IIZFPbV+Pfqcbt60smNTjvXu6YtydRioA921cjoc2r7zyRpdp6hnEe9EAYjHq8fi2NciwmHDgYi1a+oZR2daD0zUtuHPtEmxfVYj9F+vg8gVQ19mPVdH1PBca2uP3t33VIgCRMPnS3iKERQlqlQr337ICi/NzUNrchTO1rRh2+/DWybIJR5b2X6yNB5BblszHthUL4fIFsOdcNZy+AF7aW4QXP/MRqFPggw9DSAIIC5EXjPfOVEKUkrMjp91shEmvQ5/DrXQpM0aUZPxwd2R9SI7dgkGXF7mTGGYlOlBSd9U+QAWzsvCp+7fF/3y8ojF+dMPfPH1PPOxuWjofn//RWxBECSermvGxHRtQ39kfb3a4asFsfPHJuwBEplNUKhUOlzVMy/Mx6fX46tP3or1/BOsK52BBXlb8uXz9l+8DiIyKjOeF+7biliXzp6QOGUD3sGtS62mOjfq5/tnD27F5aWTdyNqCfLz45iEsyMuKj2zcsWYx9l+M/H2dr2+/FELqIyHEbjZibUHksuKmjviU2gObVuAT92wBAGxfVQi3PwC9VoM52RPXdjQaGGdn2fClp+6Oh41ZGTZ87w/H0DfiRm1HX3xxczJjCFGYNxBEptWEAacHJ5KwRfv6wjm4d8NybFwyD2q1GkMuD8qau/H2qbL4P8RU5vQF8F+7juAfnnsIuXYLR0Tohs3OsuGZHRtxy9L58RO0AYxZZPnln+4a97aNPYMAgI5RW1O3Ll845jq3rSycthBi0GuxtmAOVi2Yjda+YewrrkVj9wCq23vj14mNzlxuxfxZ1/14l++O8QVDqO3ox6nqyA6Zf3vtAF78zBMwRUebxtPaNxz/el3h3PjXmVYzvvXpJ8Zct3B2DubnZqJz0IHixg68cN9WDLt9aInex20rC+JTNK2949+vSqXC/3r2/ms+t0AojJ7hyNRZ34gbf/qfr457vaaeQYYQunmxOcPdZyqv+o80UX3k1rV45s6NACKLqDxeP3LsVty7cTlWLZiNF988iOGrfPpJJR0DDvzo/ZP466fuRrbNArc/AJvJeO0bUtr684e347aVhWjuHcJLe4sw4PREPt129mHrirHhwRsMXeVeLnFE/52N7l9z+e9grAfRxC6NxF7vqOzR8ga8fbIMzuhBjxajHvNzM1EXXfQqj3Pukkatik9LXY/xdsfcvW4pVCrgZFUzHF4/TlQ1j1krc7nY+hGjTjsm9F3NjtWL8PrxEox4/GjoHkDLqLARm4oBAH/o0t9XbErtevgm8fcNXH1kKdkwhCjIE10LMuD04ERVco2CPLZ1NZ65cyMkScLrRy/iUHEt3L4ACvJz8LmP3InFc3LxD889hG+/cRD9adD5tay5C68eKcYL922F2aCHLxCC2Xj9L66UPnRaDVbMn4Wvfuwe/ONv9iAkiDhUWg+r0YCn79gQv55RH+ltoVap8IWP3AkVrlwHEJs2yBi18PPyU5+d3vHftEYvqBbFS0EhEApP+rlUt/fi5f1nAUSmiZ7esQHzczPR7/Tgaz//w1Vvp5virsNL5+TGu7l2D028EDcWfoKCiJAgjgkinYMO5Not8Z89ANy+ehHePFEKSZZxvr49PpIyO8uGJXNy49cz6S/9u/cExo4GDzg8MOi0VyzQHW30Yy7IzcTHdmwY93qT2WGTDNgxVUGiOHotSPKMgty9bgn+6O5NkGQZP3z3OHadKIXLF4AMoLV3CP/8qz2obe9DboYVX37qbmjU6fFrdqCkDh+cq4JGrYZOq7muF3FKX3NzMvDczs3xP+8+W4mm6PQKgHhbdEmWYTMZsXnZAmxetgBzc+y42NiBfoc7vq129FqD0YsmAeBUdcu4j68ftb18xHvpXKS2UdMV11Lc0BH/+qFNK7EgLwsqleqa96Ge4nWVo6ejrKaJPwTEfq6yLKOipTt+udsXwD/+Zg/+4vuv43t/OBa/PMtqxurouo8zNa1o6BoAANw+ahQEiPSAiSlr7h7zvf/efRxf+PFb+NJP3kFIEMety2zQIy/aBHHY48PKBbPjf+eSLKOqrQcOr/+GRlkSEUdCFOLyBZARHQU5WdWkdDmTlm01xRda/XT3CZyouHLFvS8Ywr/+di9e/IuPYn5eFh7ZvBLvp0kb+tePl8Bs0OOeDcsghiSEwsKYF3mi8dy7YRnO17ejur0Xkizj5X1n8M+ffBQatRp3rV2CE5WR14j/fu84Htu6GjazEXsvVKNjIPKm+4Un7sSi/Bwsm5uHudkZ6B52oqajDz947zg2LpmPmvbeq462zs681PX390cv4tk7N6Jr0IldVznnZjyjO5H+7mgxHt6yCgNOD/aev7RlVxCn7oNWz7BrTPAJiyIauwfHrHnZtHTiBmV3rVuCY9HXr5/uLcLjQ2uQYzPjYGl9vNa1BXPG3OaO1YtR2doTn3ICIgtOR9u8dAGsJgM8/iAOXKyFKElYNi8PFS3d8dGTZfPyJpwCunPtYrxzqhzeQAjffuMA7r9lBYJhAbuKIpdpNWrcsuTK/jDJiK+OCtFEPwK8dbI0qXbEfPK+bTDqdThT3YIjJfVXvV4wLODnH5zCP37yUTy1Yz3O1renzYF8vzx4DiaDDretLIQ/GGIQoWtSqVT4s4duw//+1QcIhMLoGHRg7/kaPH7rGqyYPwsPbV6JfcW1cPkC+P2xi2Nuu235QmyJLkJVqVT4k3s24z/fOQJZlnGuvh3nojs4VsyfFV+fMXoKZsfqxThYUg9JllHd3otvvvohAGDj4nkob+mO9/CYyPaVhdh7vhphUUJb/wh+uqco8jiITCNJsoxhz9SdPn22rg1nJ2hncO+GZVicnzPhfSybm4cnbl2D3Wer4q3eR1tbOAc71y8dc9nmZQtg1Ovio5yL83Ou2IVj0Gvx5w9vx3+/dxyCKOFQaT0OlV56rcyymvH8PZsxkUe3rEZ5SzcauwfR1j+CX+w7M+b7z929OWUWwKfHOHmCGXZ7YTEa0Nw7hDM1rUqXM2lbli7ApmUL4AuE8MreK0+zvFxlSzeOldZDr9XiT0dtOUx1sizjp3uKcLGxEyaDHpIsIxDmgXc0sdwMK567e1P8z++eLseAIxLcP3HPFnzu0R1YNi8PRr0OBp0WC/Oy8Py9W/C5x+4Y0y9i/aK5+Noz92LJnFzotBpk28x4escGPH/vlvh1DKM+hS/Kz8Fff3QnCmdnQ6fVINduwdM7NuCvouetTMa83Ez87bP3Y8X8WTDqdbCbjVi1YDa++vS98SmM8pbuaZt2VqtUMOq0KJydjefv3YJPTvL15tk7b8EXnrgTy+flwajTwqjXYWFeFp67exO+/NTOK6aSDTotNo7qUHv76kWX3yWASG+Pbzz3EDYvi4yK6LQa5GfZ8MAtK/DN5x++5lEPep0Wf/fs/Xh6xwbMy8mAXquBxajHqgWz8ZWP7sQDm1ZM6vklA5U83pJlmjayLCMsitBrtfiX3+9DfXReMdHpNGr8+2efRI7dgp+9fxIHimsndTub2Yjvfv4Z2MxG/Otr++OfxNKBRq3G/3x8B7YtL0AwLECW5TGLzoimmi8Ywvn6dmRaTMiymrFwVlb8e5VtPfj3Nw8BAJ7esQFPbl+nVJlJS5QkfP2V3egdcUOtUuF7n/sYMiwmpctKahwjnmGDTi/yMq04X9+eNAEEiDTrybFb0No7hIOTDCBAZJHX3nNV+PjOzXhky6q0CiGiJOFHu08i/IiEHasXISSI8PqDsKTIgjJKTC/vPxvfDvvYtjVYNDsbLl8AHxZfWp+xfF5qtPyeKeUt3RBEEUXVLegdiTRkXL9oLgPIFGAImUFhQUROhgWCKOL14xevfYMEoVGr8fitawEA75woxfUOne07X4OndmzApqULMCfbHm/Ekw4kWcZLe4sQDAu4d8MyaDVqODx+ZFr54kVTz2zQY+e6JfEW7eOdyL16YX684ydNzocXasac46LTqPHR29crWFHq4JqQGeQJBKFWqXCwpB79juRZpHn7qkLkZVjROTCCs1fZ5jcRty+AI9GFWY9sXjXV5SU8WZbxywNn8eaJUqhVKmRaTRhye5Uui1LUp+7fhufv3YKlc3NhNuihVqnia0ieuWMjvvKxe5QuMekUzMqCUa+D2aDDyvmz8DdP34tF11j4SpPDNSEzZMTjQ5bVjCGXF19/ZXfSLFRUq1T49qefQH62Hd9/5whOVtzYduLZWXZ874vPQhQl/PVLu65opJQutq8qxJ89tB06rQZDLi+ybWaevktEaYsjITNAkiRYjJF1AK8cOJs0AQSIdD/Mz7ajd9iJops426ZvxIXzNa3QaTXYuW5yx2ynotM1rXjxzYNwev3IsVvgDYQQTKLfByKiqcQQMgNGPH7otRoUVbegvKX72jdIIPdtWA4A2HO2alL9AiZyMHrU947Vi2+6rmRW3zWAb/x6D+q7+mE1GaBRqzEyhT0UiIiSBUPINHP5AsixW+D2BfDqkQtKl3Nd8rNsWFM4B4FQGMem4PTNiuZuDLu9mJOTcc1GQqnO4fXjW68fwL7iGmg16vhUnZRE7fuJiG4WQ8g0CgtivC/Eb49cSLqj7e9ZvwwAcKqyCf7gzZ+DIslyfE3Jjqs0+UknoiTj1SPF+M93jsARnZ4Ji1LarpchovTDEDKNfMEQ9FoNTlQ24XQSdUYFAL1WgzvXRtZu7B91/sPNio2obF+1CFoNf/2AyAm8f//L93Ghvj1ywqbZiGG3F4I4/gFXRESpgu8C02TQ5UGGxYTOQQd+deic0uVct20rCmA1GVDf2Y+W3qEpu9+O/hG09AzCajJgw6K5U3a/yc7tD+L77x3HD3efgMPjR7bNApVKhcE0OW+HiNITQ8g0cHkDyLVbEQwL+MHuEwiFk+8T7V3RUZAfJE5BAAAgAElEQVQDF6ZuFCTmeLSR0uVHYFPkYK6/e+U9HCypg0qlQm6GFf5gGA6vX+nSiIimHEPIFPMFQrCY9AAi23G7h5wKV3T98jKsWLlgNgKhMM7cQHOya4lt9d2weB70uqsfZ52ufMEwfn3oPP7pN3tR3d4Lk0GHTIsJLl8Abq4XIaIUwhAyhYJhAVqtBhq1Gu+dqUDRNLyBz4Q7ootGz1a3TEsPixGPD/Wd/dDrtFhXMGfK7z9VtPUP49tvHMR3dh1F95ATdrMRNrORYYSIUgZDyBQRRBGSJEOv1eBYRSPeOlmmdEk3RIXIYXUAcHQKtuVezfnaVgDApqULpu0xUkVJUyf+9y/fx08+OIXeYVc8jHgDQfYXIaKkxhAyBcJhAcGwAJNBh4uNnXhl/1mlS7phy+flIS/ThkGnB9WtPde+wQ06F90tdMuS+dCo2bb8WiRZRlFNC/7uld34yZ5T6BgYgcVoQJbVjGBYQL/Dzd00RJR0eIruTfIHQ1Cr1bAYDahq68GP3j9x051FlbQjOgpyvLzxuk/LvR49wy509I9gwawsrJw/G1XtvdP4aKlDkmUUVbegqLoF6wrn4NGtq7GmYA5mZdoAACNuHzRqNewWo8KVEhFdG0PITXD7AzDp9dBq1Dhd04KffXgagpi8HS91GjW2rSgAgCnpkHot52pbsWBWFjYtnc8QcgMqWntQ0dqDudl27Fy/DHesWYwsmxkAEBJEODw+ZFrN0Gu5+JeIEhOnY27QoNMDm8kIrUaNPeer8ZMPTiV1AAGAdYvmwmzQo7l7ED0zsKvnXHRdyOZlC8EJmRvXPezC744W40s/eRs/ev8kqtt7oddqMCvTBr1WA18whH6HGyGB0zVElFg4EnKdQmEBgbCA3AwrQoKI3x25gMMzMGowE25dHhkFKaq68dNyr0dLzxAGnR7kZlixcFYW2vpHZuRxU1VYlHCmthVnaluRn2XHHWsWY9uKhcjPssNsiGwb9wVD8PiDyLSYoNfxnz8RKYuvQpMkyzIGnV7k2C2w67Ro7x/Bjz84ia4k7AMyHr1Og1uWzgcAnJ6hEAIAJY0deGDzKqwvnMsQMoV6R1x462Qp3jpZioV5Wdi2YiG2LS9AfvalQCKIEkY8PqhVKmRZTVCrOTBKRDOLIeQaZFnGkNuHDLMReZlWCKKEveeq8fapsqSffhlt46J5MOp1qO/ow8AMtgovbeiMhJBFc7H7XNWMPW46aR8YQfvACN46WYYFuZnYumIh1hXOxaL8HORlWOPX84fCcPsC0GrUsJtNPNuHiKYdQ8hVhAQhfoZHrt0CINJS+80TJeh3pN55HrEFqTM1FRNT0dINQRSxbF4eLEY9vIHQjD5+uukYdKBj0IF3TpXDatRj1cJ8rC2Yg7WFc5CXYYUpeuozAEiSDKfPj1BYhEmvg9VsgFrF1TtENHUYQkYJhgU4vH5YjXpYjAbMyrRBkiQUN3Tg/XNVaOoZVLrEaWHU67BxyTxIsozTM9zlNRAKo7a9D2sXzcXagjk4W9c2o4+fzjyBEM7Xt+N8fTsAYHamDSvmz8Li/BwsnpOLBXmZyLKar7idNxCCLxiKNOfTaWA1GaDTcAcOEV2/tA0hsizDGwjBGwxBq1Yj02qCQafF7Gi/hWG3Fycqm3GkvAHD7tTuSnnL4nnQa7WobuvBiALPtaSxA2sXzcW6QoYQJfU53OhzuHG8sgkAoNdqUDArG4vn5GDR7BzMy8lAfrYdFqMeFqN+3PvwBUPwB8ORxmkqFbRqNQw6DUx6HTQMKkR0mZQOIcFwGL5AGGFRhCTL0KjVMOi0sBoNUKtVsJoMsJoMAABJktDaN4zS5k5cbOxEa9+wwtXPnFujUzEzuSB1tJKGDrzwwK1Yv2geVMC0NkmjyQsJIhq6B9DQPRC/TAUgJ8OCudkZmJuTgbnZGZiVaUWO3YIcmwVmgz6+8PVqREmCPxhGUBAgihJkWYZKpYJapYJWo4Feq4FBp4WGa1KIUl5ChxBRFBESJAiSBFEUIUoyJFmGJMmQIUOtUkGtvvTCZdRpx6zwN+h0MOh0V96vJKF7yIXOQQc6Bhxo6B5Ac88gAtNwWFuiMxv0WL94LiRJwpnqVkVq6BxwcKtukpABDDq9GHR6Ud7SPeZ7KpUKmRYTcu0W5GZYkG0zI8NsQobFiAxL9P/Npnj4t8Iw6ccVJQnBkICQIEKQIuc0ybHOxNEAEwkxamg0aug0Gug0au74IUpwVw0hbn8Q/mAIkXVolxajxb9SqUZ9Hbt81P+OukylQvyTjlqtgkatjvy/KvL/V6PRaGCa5BDuf759GGWXvSjStW1aMh9ajQYVzV1wev2K1VHa2In7N6/EuoI5DCFJSpZljHh8GPH4xoyeEE3WhkVz8dWn71W6DJpBVw0hobAQP49iOkmSDEGSIEmREQ9BkBAWRQiiBFGK/CdJMkRJgixHXuhiw/WxlfqSLMPjD057rano1pXK7Iq5XEVzF+7fvBKrF+bj/fPVitZCREQzQyXLVz9tTRSlyIhGdNRDxe15KUeUIr1O/sd/vAq3gkHOZjbiF197HmFBhI5nnRAllNFvE/KlC8f+eew34xdxQTJNZMIJU41GHZk6UakYQFKQ0+uHRq1GRXOXogEEANy+AFp7h6DTahDmGSdECUUVfQ9QjVp/o1ZH1txoRv+nif2nif9HNBGu2kpjwehC3FOVyk7FxFRE1/QosU2YiIhmHkNIGsu1WxEWRJyvTYzeHJXNXQAw4WJlIiJKHQwhacrh8UGtVqGsqRO+YGK0Sq9u64UgSsi2WZQuhYiIZgBDSJqKrbtQelfMaMGwgMaufqjVKgRCYaXLISKiacYQkqZyMqwIhQVcqGtXupQxYutClOxZQkREM4MhJA2NuL1Qq1QoaehIuBGHyuZICNFrE7qZLxERTQGGkDQkSpE9/Ik0FRPT0NWPYFhAlu3K01uJiCi1MISkGVmWkZthRSAUxsWGDqXLuYIgSqhp6wUAeAPsgktElMoYQtLMsNsLALhQ1xbvE5JoKqPrQty+gMKVEBHRdGIISTOxYwcTpUHZeCpaIv1CzIbJn7JKRETJhyEkjUiyjGy7BR5/EGVNnUqXc1WtvcPw+AOwW4yY4GgjIiJKcgwhaWTIGZmKOVfbCkGUFK7m6mRZRlVLDwDAxSkZIqKUxRCSRvTR02kTeSomJtYvxB9MrC3EREQ0dRhC0oQoSciwmuDw+FEVfYNPZLEQYjcbFa6EiIimC0NImohNxZypboaUBOsseoacGHJ5YTbquS6EiChFMYSkCZNBByA5pmJiqlsj60IcHrZwJyJKRQwhaUAQRNjMRgw6Pajv6FO6nEmrbI1MySRqPxMiIro5DCFpYCjaoKyoqhnJNLER2yGTYeG6ECKiVMQQkgaspsib+KnKJoUruT79DjcGHG6YDPqkWMdCRETXhyEkxYXCAixGPbqHnGjpGVK6nOtWFV8X4lO4EiIimmoMISluxB158y5KslGQmFgICYdFhSshIqKpxhCS4jJtZgDAiYrkDiEZVpPClRAR0VRjCElhHn8ABp0W9Z396BlyKl3ODRl0etA34oJRr4MkJW6reSIiun4MISnMF4i0PD9W1qBwJTcnNhoywn4hREQphSEkRcmyjNwMKwRRRFESNSgbTyyECCLXhRARpRKGkBQ14vZBrVahuK4d3kBQ6XJuSuysm0yrWeFKiIhoKjGEpCiVSgUAOJrkUzEAMOz2oWfICYNOC5HrQoiIUgZDSAoSRAlZNjNcXj9KGzuVLmdKxNeFuNkvhIgoVTCEpKAhlwdA5LC6VBk5qIqeI5Mqz4eIiBhCUpIt2qY92XfFjBYbCcniuhAiopTBEJJi/MEwzEY9OvpH0NwzqHQ5U8bh8aNr0AG9TgtB5GgIEVEqYAhJMU5vpJfG8fLUGQWJ4TkyRESphSEkxeTYLZBkGSfKG5UuZcrFtupKEk/UJSJKBQwhKcTh8UGn1aCyuRvDKbiLpLqtFwCQZeO6ECKiVMAQkkJiIwSHSuoUrmR6OL1+dPSPQKfVsHsqEVEKYAhJEYIoIttugdsXwPnaVqXLmTaxrbrsF0JElPwYQlLEkNMLILIgNZV3j8QWp3JVCBFR8mMISREZVhMA4NDF1JyKialmvxAiopTBEJIC3L4AjHod6jr60DngULqcaeX2B9HWNxxZFyJwXQgRUTJjCEkBgZAAADic4qMgMfF1IewXQkSU1BhCkpwkScjLtMIfDKGoqlnpcmZEVUuP0iUQEdEUYAhJcoPRBamnKpsRDAsKVzMzqtt6Icky+4UQESU5hpAkZzUbAKT+gtTRvIEg2nqHoNVoEGa/ECKipMUQksS8gSDMBj3a+obR1D2gdDkzKrZVd8TFdSFERMmKISSJef0hAMChi7UKVzLzYiFEpVIpXAkREd0ohpAkJcsycjOtCAkCTpQ3KV3OjKtp64UkSVwXQkSUxBhCktSg0wO1SoXTlc3wBoJKlzPjfMEQWnqHoNWoEWK/ECKipMQQkqQsxsiC1P3F6TcVExObknHwHBkioqTEEJKEPP4gzEY9WnuH0NDZr3Q5iqlqiTQtU6u5LoSIKBkxhCQhfzCyIPVAGo+CAEBNex9ErgshIkpaDCFJJtIh1YZAKIyT5Y1Kl6OoQCiMpu5BaNRqhNKkURsRUSphCEkyg04PAOBERSP8obDC1SgvNiUzwnUhRERJhyEkydgtJgDAgQvpPRUTU9bUBQDQ67QKV0JERNeLISSJuHx+GPU6NHT2o7V3SOlyEkJ9Zx8CoTDXhRARJSGGkCQSCkf6YRworlG4ksQhiFJ8q67bF1C4GiIiuh4MIUlCECXkZljh8QdRVNmsdDkJpaypEwDgDYQUroSIiK4HQ0iSGHJFFqQeK2tgh9DLxNaF2C1GhSshIqLrwRCSJLKskTUPB9O8N8h4eoacGHC4YTboIUmS0uUQEdEkMYQkAYfHD71Oi6rWHnQNOpQuJyGVN0dGQ4a5VZeIKGkwhCQBWZYBAAcucEHq1cSmZKToz4qIiBIfQ0iCCwsCsmxmOL1+nKttVbqchFXR3A1JkpBtsyhdChERTRJDSIIbdkWmF46U1EMQud7haryBIBq7B6HVqBEIs5MsEVEyYAhJcNl2CyRZxqGLXJB6LeXRrbpOt1/hSoiIaDIYQhLYsMsLnVaD0sZO9I24lS4n4cXWhRj0bOFORJQMGEISmFYT+evZf75a4UqSQ2NXP3zBEDKtbOFORJQMGEISVCAUht1iQv+IGyWNnUqXkxRESY6fquvyckqGiCjRMYQkKJc3cg7KgeKa+BZdurbYlIwvyMWpRESJjiEkAUmyjNxMK0KCgMMX65QuJ6nEzpHJsJgUroSIiK6FISQBDTo8UKtUOF3ZDLc/qHQ5SaVvxI3eYSdMBh0EkWfsEBElMoaQBGQzGwAA+9gh9YYU13cAuNRjhYiIEhNDSIJx+wIwGfRo6h5AY9eA0uUkpYv17QAAnVajcCVERDQRhpAEExIiUwj7z3MU5EZVt/XCFwwhy2bmol4iogTGEJJABEFEjt0Cjz+AU5VNSpeTtERJQll0W7OTW3WJiBIWQ0gCGXJ5AQBHShviIyJ0Yy42RNaFBMOCwpUQEdHVMIQkkGx75ARYTsXcvJKGDkiyjBw7T9UlIkpUDCEJ4tI5MR3oG3EpXU7Sc/kCaOzsh1ajgT8YUrocIiIaB0NIgoidE7OPoyBT5kJ0l4wz2n2WiIgSC0NIAoifE+Nwx9cy0M07W9MKAMi0snsqEVEiYghJALHD1g5c4DkxU6lnyImO/hEY9TqEuECViCjhMIQoLHJOjA0hQcCRknqly0k552pbAQDDbnZPJSJKNAwhCht0uKFWqXCyogkuH9cuTLVz0SmZWCt8IiJKHAwhCsu0mgEAH5ypVLiS1NTSO4R+hxsWo4EH2hERJRit0gWks2GXF9l2C8qbu9DRP6J0OSnrXE0rHt++DkMuL2Zn2ZUuh9KYLMs4Ud6IY+UNaOsdhjcQhFGvx/y8TGxfvQgPbl0FrebSmUdVrd345q/2AAAevXUN/vTh7UqVflM+/s2fAwAKZmfj/33uYxNe9/PffQ0DTs8Vl2vUKhh0OuRn23HHuiV49La1UKtU8e+/cbQYbx0rAQD8zR/dj20rC6fuCdykRK5NaQwhCoodsMZRkOl1NhpCzAa90qVQGpNkGd996zDOVLeMudwbCKKuow91HX0oqmrGP7zwCIx6nUJVJi5RkuELhtDcM4jmnkG094/gL5+8S+my6CYxhCjEGwjCZjaia9CBUm7LnVb1HX0YdHqQm2FFWBCg0/LXnmbeyYrGeACZk5OB+zetQI7dgn6HB3vOVsLh8aO+sx/vnSrHx+/ZrHC1ieFv/uj+yBdyJMR1Dzqw62QZgmEBR0vr8eita1CYnwMA2LF2SfzrZfNmKVUyXSe+GivEHwzDYjRgz9kqcFPu9JIBnKpsxpM71mPY5cPsbE7J0My7UNce//rvnnsQc3Iy4n9eVZCPb7y8GwBwvq6NISRqvGkLQZTw1vHI1EZj10A8eMzLzcS83MyZLI+mAEOIAsKCgNwMKzz+AI6XNShdTlo4VdmEJ3esh81sVLoUSlOjD1Msrm/HY7ethSq6pmHFgtn4yyfvgihJMOiu/rJc39mPVw+eQ1PXACxGA7avWYw/vnfzmOkbWZZx4EINDpfUo2/EjVBYgNVswKqCfHz87k2YO+qNOrb+Yt2iubjnluX4zYFz8PiD2LqiAF9+5l4AQGVLN945UYrGrgHIsoyFs7Lw0NbVuGvDsivqa+kZxGuHL6C2vQ9qtQpbVxbghQduvemf3Whm46VpVavp0q63idZdOL1+vHO8FBfq2zDi9sFuNmLx3Fx89I6NWDY/Mmryv17ahZaeIagA/PgrzyHbduncqdNVzfjOW4cBAB/fuRnP3H0LAEAQRew5W4UT5Y3oGXLCoNNibm4GHtq6BnesWzKp59PSM4g3j11ETVsvQoKIuTkZuGfjcjy8bTXU6tTfO8IQooBhtw+zs+w4WFzHU15nSGvvEDoHHJifl4lgKAwD59xphq1cMBsl0anXX+8/i33nq7FlRQHWLZqL1YVzsHPj8glvX9fRh/0XaiCIEgAg5PFhz9lKuP0BfPGjO+PX+82Bc3j/dMWY2464fSiqbEZFUxf+6/PPIMMytotwx8AIfrDrGKRos8TYiMKRknr8ZPeJMU0UG7oG0NB1DK19w/jkg5cCRn1HH/7513vGnAB+tLQBTV2Dk/0RTUiUJLT0DGLv2SoAkU7ItyxbcM3bDTo9+MbLu+OnlAOR1+DhunaUNHTi63/yINYvmY+71y9DS88QZABnq1vxyK1r4tc/G+03BCAeLgRRwrde3YeKlu7490KCiLqOftR19KNnyIlnd26asLaypk78++8PIDxq515b3zB+ue8Majv68JVn77vm80t2DCEzTJZl5GZYIYgSPjxXpXQ5aeVUZRP+6J7NcHj8mJ3NEEIz6+Ftq3GsrAHdQ04AQN+IGx+cqcQHZyqh02iwecVCPHP3LVg4K3vc2zd1D2JN4Rzcc8tydA868c6JUgBAUWUzPv3wbbCajBhx+7D3bGSh+5ycDDy5Yz10Gg2OlzeirKkTbn8QJQ0dVwQeh8ePvEwrnrlrE/pGXNixdjGG3V78fM8pyLKMvAwrHt++DhajHsfKGlDR0o33T1dg64oCrCrIBwD87INT8QCypnAO7t6wDL3DLrxXVH7DP7PYrprL5WVY8dfP3jfhqFHMz94/GQ8gW1YsxG2rFqFn2IVdJ0ohShJ+9sEpfO+LH8cd65bgNwfOQpRknK1piYeQsCDGw+Oy+bOQH53O/eBMRTyALMjLwiO3roEginj7eCmcXj/eOl6CuzYsveqOvFBYwA92HUVYFGEzGfDE7euRm2HB+bo2nK5qwZnqFhwvb8Bd668ccUolDCEzbMDpwaxMG05WNLKL5wyLhZBYbxaimWQy6PHNTz+OX+07g6LK5vioAwCERRFnqltQXN+Or/3R/di49MpP+Dl2C/7++YfjW3hbe4dwsaEDoiShd9iNpfOMMBl0+PonHkZr7xA2LpmPhbMjgWbRnBx85UedAK7ePfgzj9yOzcsXxv/87skyhKOh4osf24mVCyNh4/a1S/C5//odXL4ADpXUYVVBPrqHnGjrGwYQCT//8MIj0ESnEmxmI36178xN/ewu5w+FUd3ag6Xz8ia83rDLi5LGyPNelJ+Dv/3jB+PfE0QRjV0DWJSfA48/CLvFhI1LF6C4vh017X1weHzItJpR0dwFfzAMALhz1BTL4Yt1ACK7HL/xyUfiryvZNgt2nSxFYX4OvP4QkDV+bRfq2uKHa37q4dviYeOOdUvRM7QLrb1DOHSxjiGEplZmdBh092XDpTT9eoddqO/sx/L5s+DxB8fMJxPNhAyLCX/1sXvwwgO3ori+HWVNnahs6YE3EAQQ+dT9w3eP48d//cdj+oUAkcWroy/LzbDGvw4JkWldo16H9YvnYU3hHLT0DGLPmUrUd/aPmTIQo9M5l1sVDRkxzT2XplH+8ZX3x71NQ2c/AKBzVJ+jrSsK4gEEAG5dVXjDISS+OwaRn82Q04t9F6ox4PDgtwfPASrgI7evv+rtRz+HDUvmj/neJ+7fdsX1796wDMX17ZBlGedr2/DAllXxgzA1ahVuX7MYAOAPhtAz7AIAFObnjPlgs21VIbatKrzmc2vqvlTbD3Ydww92HbvyOl0DkCQppdeGMITMoNg20dLGTrT0DCldTlo6UlKH5fNnwR8MMYTQjPP4gxAlCVk2M+7fvBL3b14JSZJQXN+Bn7x3HG5/EE6vH7XtfVi7aO6Y217++6rVXHpjGr1m49DFWrx2uBjO6MGYFqMBC2dnoaatN3LdcfbjadSqMQs+AcDrD17z+YxER1UC4XD8ssuPSLh8/cn1GG93zLZVhfjSD96ELMt492TZhCHEFwxdta7xbF6+EBajAd5AEGdqWnDfphW4UB/Z1bR+8TzYo8/FF7z6852sWPCcSEgQ4Q2EUnpBPUPIDLIYI7+su06WKlxJ+iqqbManHroNeZk2SLI8puMi0XQZcLjx5R+8hbAoYsncPHzrz5+Mf0+tVmPrygLUtC3D+9HGhbGTtUebzO9qZUs3frr7JABgy4oC/PE9m7FgVhb6Rtz4q/9+46q304/TO8douLRu6i+euGPcN0IVIjWNbgTo8o49A8s5znO5GfnZdtjNRji9fniioe1qQWd0Xe7LQpXL60cgJCAv0xrfpaTTanD7mkU4UFyL6tYenKttgzt6pted65eOut9LPxuPb+z9CqKE7iEH5uZkXDGaNZpRf6m2P753C+bnjb+9eDLrXpJZ6o7xJJgRtw8mgw51HX3xTyQ08/yhcLxh1NA4raGJpkNuhhXW6Cfm5u4BVI6aHgEASZJQF53aAIBZWbYbepxzo3ZxPHbbGiycnQ2VSoXW3olHXlXjBJxF0f4bAKDTaLBtZSG2rSzE6oI5OFvTiq4BByzR0ZPCUdctrm+HKF2a8imqar6h53I1I25fPBho1KoJOyEvmpMb/7qssXPMiNG7J8vwhe+/jk9+61eoH/Wzvzu69ViUZLzy4WkAkSCwZUVB/Domgz6+QLWlZwgOz6V1NqWNHfibH7+DF/7tl1fsUhpb26WfmSTJ8Z/v5uULcaGuHe19w9Co1dCneAhJ7WeXQGIt2ned4CiI0g6X1GHnxuUwsY07zRCVSoVHb12DVw+ehwzgxd/vx4NbVmHRnBz4AiGcqGiKr69YkJeFJXMnXnB5NaPfkH+97ywe274W/SMe7D59aYeKIIy/JuRyd65firePR3aQ/HxPEfodbuRn23GguDb+Qer5+7dhdeEc5GZYsaZwDqpae9A95MS3Xt2HnRuXob1/BLuLbnz92+hQJcsynN4A9p2vji/q3bB0fvy1dTw5dgs2LJmPsqZOtPQO4d9e3Yc71i1B34gLe89VA4j0HVk691JYWb5gNuZk29Ez7IpPN21dWXBFK/17b1mB3x06j7Ao4p9++QEev20tJFmO71qSJBkbl45dhzLa1pUF8amft4+XwBcMYfGcXJypbsa52jYAwINbVo1ZLJyKGEJmwIjbiyybBc09g7jIFu2Kq23vQ/egA3NzM+EPhhhGaEY8vn0dGjr7ca62DcGwMO7idIvRgC89fc+4IxOTcce6JdhdVIGwKKKldyi+2FGFyHSOJMsYcnsnvpOo2Vl2vPDANvxy3xkEQmG8cfTimO+vWpiPh7etjv/5s4/ejm+8/D68gSDKm7tQ3twFILJbRpZl9EYXcl6P/3j94FW/ZzHqJ9UI7c8f34FvvLwbI24fypo6UdbUGf+eRq3CFz+684qFn3dtWIbXjxTH/3znuqW43OPb16K0sQPVbb3oGXLiZx+cGvP9Z3duxvy8q2yNQSQwfu4jd+C/3jwMUZKuGDWZl5uRFp1zOR0zA2LDaW+M+qUmZR2Mbq/zTGLxHdFU0KjV+OrH78cXP7oTG5bMg91sjE8nFMzOxkduX4/vfuGZ+LbaGzE/Lwv/8MIjWLUwHya9DhkWI9YUzsHXP/Ew1i2OLHQtjW7rnYxHb1uLr//JQ1i3eC4sRgN0Wk3kzXHnJnz9Ew+NmSqYn5eFf/3sE9iyYiGMeh2sJgPu2bgc//czT0zJ4ZEqRBbjZlnN2LF2Cf71sx+ZVJv2WZk2fPvPn8KDW1Yhx26BVqNGjt2CbasK8W9/9uQVC4ABYHt0FwwA2M1GrF8y74rraDUa/P3zj+BP7tuKBXlZ0Gk0sJuNWFWQj69+/L54V9WJ3LpqEf7lM09gy4oC2MxG6DQa5Gfb8fhta/HNTz8BewovSI1RyaMnyWjKDbu9yLZZ0NDZj7//xXtKl0NRZoMeP/nKczDqdRBEacxOAyJKb8fKGvDDdyOjSA9tXY3PPnq7whWlLr7yTrPYPOIbRzkKkkh8wWGKaLAAACAASURBVBCOlNYDAIZcXKBKlO4GnR5cqGvDgQs1+PWovib3XKOdPt0crgmZRrG+IDVtvShr6lK6HLrM3rNVeGTbmjEHVRFRehpyefHvrx0Yc9ltqxdh8ahFqzT1OBIyTSRZju9d/+2BswpXQ+PpHXahuK4dOq2G23WJ0lxephVZNjN0Gg3yMiNn5XzhqbuVLivlcU3INOkfcWNWlg2nKpvwvbePKF0OXcWawjn4p089xl0yREQK4EjINAgLAmZl2RASBPzu4Hmly6EJVLX2oKatFyaDfsxR30RENP0YQqaBO9rGd+/ZKgxwmD/hxRYNT8U2QiIimjyGkCnm8PiQbbdg0OnB28fZHTUZVLX2oKq1ByaDjjtliIhmEEPIFJJkOb6u4Bd7ihAIha9xC0oUsdEQi9EALpMiIpoZDCFTaMjpgUGnxdmaVhRHj3+m5FDT1ovSxg4Y9TpOoRERzRCGkCni9PiRl2mDLxDCy3uLlC6HbsAre09DEEXMyowsKiYiounFEDIFBFGEyRjpjPrS+yfjJy9ScukZdsVP/PT4eKYMEdF0YwiZAi5fAHqtFkdL61FU1ax0OXQT3jlRikGnB9l2C0YmedooERHdGIaQmzTo9CDbZkHvsBMv7z2tdDl0k4JhIX4kt91sQjDMaRkiounCEHIThlxe5GZY4QuG8P9eO8jdMCmipKEDe85WQqNR8++UiGgaMYTcIKfXjxy7BZIk4TtvHkbHwIjSJdEU+u2Bc2jpGUSGxYRB7pYhIpoWDCE3wOHxxQ+ne+XD0yhr6lS4Ippqgijhu28fgccfRG6GlUGEiGgaMIRcpxG3D5lWMwDgV/vOYN/5GoUrounSM+TEi7/fj1BYQG6GFcM8W4aIaEoxhFyHAYcHWbZIAPnFnlP44EylwhXRdKvr6MN33joMUZLi7fiJiGhqqGT2qL6mYFiALxBCls2MQCiMH/3hOM5UtyhdFs2grSsK8MWP7YRRr4tv4VWrVEqXRUSU1BhCJiDJMgadHszKtAEAOgcc+M83DqJr0KFwZaSERfk5+NvnHkSO3YJQWIA3EESWzaJ0WURESYshZByBcDjehl2tUiEkCHjvVDnePVmGkCAqXR4pKMNiwmce2Y7taxYDANy+AEKCgBy7VeHK/j979xkeV32nffw7XdJoRl1yxd3YxhhjTG/GdAgJECAVkmyy2U3ZZLPZZEPY3WSTZ0m2hZCQAGkQQowptsEV3I0r7r13W7bVNb3PeV6MNFi4ybako3J/rsuXZWnmnN85kjX3/KuISNejEAJEYgkC4SgGBkWePJx2OwCJZIoVW/fx1vsbqGoImFyldCZjh/bjibuuo19ZIZBpNWvwh0il0+TlOHHnuLCou0ZE5Ky6XAhJGwahaJxILE46nQbAggWr1YrdZsViyfwbC1gsFiw0/W2xYLNasNus2G22s55j/7FaVu88yIL1u/CFIh1wVdIVWYAxQ/pyz9WXMWZIXxz2s/9cdXaGYRBLJIknU8TiSVLpFGDBYbeS53KR63KYXaKIdDOdMoSkDYNQJEYkliBtpHHYbLhzXeQ42+6XYDyZJBpLUB8IU+cPcaS6gQMn6th1+AT12oBOzpPTbmPkgN6MuKSCvqWF9C4pwJuXgyfPddrQm0ylSCRTJFNpkqk0iVTzxymSyczfacMALE3BGsiG6uajWFqGbmjR+tIcwml6zKnPyzzG5bST53K26v9XOm0QiESJxDIryeY47XjycrBZNdFORM6faSEknU4TjMaIxJIYRhqH3U5+rguXw37G54RjcU7U+TlR7+dEg5+GQIhQNE4oGiccjROOxUml0hiGQbr5Tzrzt2EYJJIp4okUyVSKTpe8RExmtVjIdTnIz82h2JtHiddNscdNSYGbiiIvfUoKKC/Mx3qGwBGNJwhGYiRTKWw2G/k5aj0RkbNr8xCSNgxi8SSxRIJEMkUqbQAGNquVHKcDd47zjL/EAELRGMfr/FTV+zle78sEjno/x+v9BMLRtixVRM6Tw2ajothDn5JC+pYW0KekgN6lmY/dOa4zPi8aTxCOxkkkMy08ma5RG067jRyXA5vVqjE0Ij3QGUNIfSCE3WbD2jSewmr5cGyFtWl8xdnCxNk0BMLU+IJUNQWMzB8fx+v9BCOxi7ogERHpmq4c1p8nP3u32WVIBzpj34eRNvB6cs765EQy06+daO7HTqdIpdKk0pl+bqOpT9tqsWC3W0mnDZKpzGBSu9VK39JC+pYWtsmFvPTuSnYdqWqTY4mIiEj765QDU0VERKT705B2ERERMYVCiIiIiJhCIURERERMoRAiIiIiplAIEREREVMohIiIiIgpFEJERETEFAohIiIiYgqFEBERETGFQoiIiIiYQiFERERETKEQIiIiIqZQCBERERFTKISIiIiIKRRCRERExBQKISIiImIKhRARERExhUKIiIiImEIhREREREyhECIiIiKmUAgRERERUyiEiIiIiCkUQkRERMQUCiEiIiJiCoUQERERMYVCiIiIiJhCIURERERMoRAiIiIiplAIEREREVMohIiIiIgpFEJERETEFAohIiIiYgqFEBERETGFQoiIiIiYQiFERERETGE3uwCRjmQYBg3+EMlUmpLCfIy0QSgaJxpP4HXnkOtyml2iiEiPYTEMwzC7CJGOUOcL4nXn4rDbAEinDaxWS4vHVDf4KcrPw+FQPhcRaW8KIdLtJZIp/KEIJQX5AKzaup9lm/awfuchkqk0xQVurh89hE9OvIr8XBfxRJJEMoU712Vy5SIi3ZtCiHRr0VgCA4Ncl5Oqej/PT1nMht2HT/vY/FwXX/74zUwcP4JEMkUskSA/N6eDKxYR6TkUQqTNNAbCpA2DYq87+7l4Ikm9P0SO00GhJ69D6wlFYjjsNpwOOyu27OPZyfOJxhNnfY7FAl998Bbuu2EMyVSKaFxBRESkvSiEyEXzBSM4HbbsoM5kKkUoEieeSFJW5Mk+LhCKAuBxt/+Luj8UwZ3jwmazMm/1dn47ZRHpdOt/1L/8wE18/JaxhKNxcpyOU8aOiIjIxdPoO7koNQ2BbNDYdegEM5dtZsWWvSRTaQCKvW6uGjGAe68fzZB+5QDUNgYp8uZhs7bPDPGGQIiC/DysFgvTFq/n5VkrzvsYf5q5jD5lhYwfOZDaxgClhZ5zP0lERM6LWkLkghiGQb0/RElBPvFEkhenLWH+mh1nfLzVYuG28SN4/N7rKPK4icYSJJJJPO7cNq2rzhfMDkB9ZfZKpixad8HH8rpzePY7n6G4wE1tY5DSwvy2KlNERFAIkQvU/GJfVe/nv16Zw77KmlY9Lz/XxTcfncj1lw8BWrakXKzmFot02uDFaYt5d9W2iz7m5UP68pOvPgiWzCwbl6buioi0GYUQOW/NL/bVDX5+8Jsp1PlC532Me68fzd88cBNOh50Gf4j8vJzs+h0XoqYxQFmhh2QqxTOvzWPZpr0XfKyPeuLe6/nkxKtatLKIiMjFUwiR89LcctEYDPPkb6ZyrLbxgo81qE8p//y5u+lXXkQ8kSQcjZ/3DBrDMKj1BSkr9BCLJ/jZK3PYsOv0U3AvlMth5zff+1zmugPhDp/lIyLSXWnvGGk1XzBCWZGHSCzOf/xhxkUFEIADx2r57rNvsGDNDpwOO4WePKob/K1+fiyRJBCOUlbowR+K8O+/f6fNA0jzef40YxkATocd5XYRkbahECKtkkylyHFmxkO8OO199rdyDMi5ROMJfvXGAn7x2lwisTjlRV78oQgN/jN38RiGQVWdH7vVitedy65DJ/jOL19n58ETbVLT6azYso9Ne46Ql+OkuiHQbucREelJ1B0jrdI8HmLJht38YtLcdjlH79IC/vmzdzO0f2YqbzgaozEYwWG3ket0EI7GSRsGpYX52G020mmDWcs38/Ks5dkpwe2pX3kRz/7Tp7FaLBgG2GzK8CIiF0MhRM6peSBqVb2ff3xmMuFovN3OZbHANaMG8cjEqxh+Sa/TPiadNli6cTdvLFjL0eqGdqvldP7+4Vu59/rLqar3U1Hs7dBzi4h0NwohclbhaJy8HCepVJof/HYKuw9Xddi5h/YrZ2i/MvpXlFBS4OZYbSNHqurZcfA4J+paP3akLRV73bzwg8dxOewkEknttisichH0G1TOyDAM0ulMN8drcz/o0AACsPdoNXuPVnfoOc+l3h9i9vLNPDRhHA2BMOVqDRERuWDq1JYzqmkMkp+Xw5Z9lUxZtN7scjqNKYvWE47GKS/2EjvHhngiInJmCiFyWg3+EOVFHgLhKL98bR5p9dplBcJR3l6yAQBfKGJyNSIiXZdCiJwikUiSn5fZ6fa5NxdS6wuaXFHnM2PZJoLhKOVFag0REblQCiFyimA0jsNu492VW1m1db/Z5XRK4Wic6cs2AZlF3ERE5PwphEgL1Q1+ijx5HD5Rxx+bVgmV05u5bDOhSIzyYi/xRNLsckREuhyFEMkKNHUvxBNJ/nfSXL2wnkMoEmPm8s0ANATCJlcjItL1KIQIkFkAzGbN/Dj8edYKDh2vM7mirmH6+xuJRONUFHuJJxXaRETOh0KIAFDnD5KX42TN9oPZd/dybsGTW0P8ag0RETkfCiFCbWOQskIP9f4Qv3pjvtnldDnvvL+RSCzTGpJQa4iISKsphPRw4Wic4gI36bTBLyfPwx+Kml1SlxMIR5mzcisA9WoNERFpNYWQHswwDAzDwGqx8Pr8NWzac9Tskrqst5dsIBZPNLWGpMwuR0SkS1AI6cFqfUHcuS427TnCG/PXmF1Ol+YLRj5sDdHibiIiraIQ0kPVNAQy40B8If5v0lwty94G3l6ygVgiSUVJAcmUWkNERM5FIaQHqveFKCvyEEskefrPs7TiZxtpCISZu2obAHWNag0RETkXhZAeJhCOUujNA+CXr81jz5FqkyvqXqYuXk8imaKs2EsqlTa7HBGRTk0hpAeJJZK4HHasFguvzF7Bii37zC6p26n3h5i3ehtWi4WaxoDZ5YiIdGoKIT1EOm2QSCRxOuzMX72dKYvWm11StzVlYaY1pFytISIiZ6UQ0kM0BsPk5+WwZe9Rnp+62OxyurVaX5AFa3ZgtVio9ak1RETkTBRCeoCahgDFXjeV1Q38/JU5JPXuvN29uWAt8USSiuICEtoIUETktBRCurmahgBlRR78oQg/+dNMgpGY2SX1CLW+ILOa95QJahVVEZHTUQjpxhr8mam4iWSKn/15NifqfGaX1KO8tXAdwUiM8iIvkVjc7HJERDodhZBuKhSJUZCfC8Cv31zA9gPHTa6o5wlGYkxdtA7I7NEjIiItKYR0Q4lEErvNitVqZfK81SxZv9vsknqsGcs2U+cLUlKQjz+kReFERE6mENLNGIZBJJ7A5XSwZMNuXpu72uySerR4Iskrs1cCYLPqv5uIyMn0W7GbqfeH8Lpz2XnwOL9+Y4HZ5QiweP0utu0/hjvXRXWD3+xyREQ6DYWQbqS6IUBJQT5V9X6efnm2tpTvRH739hJS6TSlBfn6voiINFEI6Sbq/UHKizxE4wmefnkWPo0/6FQOHq9jzootWK1WfJqyKyICKIR0C+FonML8zKZ0z06ez8HjdSZXJKcz6b0PqPeFKC30UO8PmV2OiIjpFEK6OMMwSBsGVquVN+av0aZ0nVgoGufXb2bG6XjyctQtIyI9nkJIF1frC5Kf62LTniOaCdMFrN91mHdXbsVhtxEIR80uR0TEVAohXVhtY4CyQg8NgRC/eG0eacMwuyRphZdmLud4bSPFXjc1DdrgTkR6Loth6JWrK4rE4ricDgzD4Ee/e4ct+yrNLknOw/D+FTz99Ydx2G00BsIUevLMLkna2WtzP2DyvDWteuzvnnyCimIvW/Yd5V9feBuAB266gq984ub2LDHrwLFaDlfVceuVl7b6OX/79J+pbgjgznEy6adfbbNaznTfrBYLdruNIk8elw/tx2fuvIbSwvzs16vq/Xz1Z68AcO1lg/jhF+9vs5ouVmeuraOpJaSLSiRTWC0W3lq4TgGkC9p9pIrnpywGID/PRTSWMLcgETKD3F+ctoR/evZ19hyuNrucs0obBvFEkqp6P/NXb+eff/0GDRrw3eXYzS5Azl91vZ/yYi97j1TzeivfWUnns2DtDgb0LuETt4wlFk+SSKZw2G1mlyUd4P4bxzBmaL8zfr2wad+njravsprZK7Zc0HO//snbiDVtGdFeTr5v6XSacDTO7BVb2FdZQ4M/zJRF67OtRYX5uTz5hfsAKPKqpbGzUgjpYoLhKOXFXmKJJL94bS6pdNrskuQivDxrOf3Ki7hqxACCTQNVFUS6vyF9y7hu9GCzy2hTV156Sbuf43T37fKh/bJdG3uOVGU/73I6ut097o4UQrqoV2atoLKm0ewy5CKl0wY/f2UOT33xPsYOv4RgJAYoiMi5NQbCTJr7AWu2H8QfilDsdXPd6ME8dsfVePJyWjzWMAzmrd7O3A+2c6SqHpvVQq+SAu68ZhR3XXsZNpv1lLEXM5ZtYsayTXzrsdu5/eqRPPX8VLbuP0avkgK+/skJ/PatRdT6ggztV85/ffORs44J2bqvkqmL17Pr0AniyRRlhflcO3owD08Yd0qt58ud48x+fPKxzjbuojX3Y+ayTfz+naUAPH7vdTwycXz2+clUiif+40+EIjF6FXt58ckn2uxaw9E4by5Yy7JNe6j3hyjIz2XcpQP49EfGvHQXCiFdSFW9n4piL9sPHGPWis1mlyNtJJ5I8p8vzeKHX7yfKy+9hGgsQSyeIP8ifzlL91XbGORffvMWtY3B7OeqGwJMX7qJdTsP8fNvfBKv+8MunWdfn8+idbtaHGNfZQ37pi1h95Eqvv2pO1p97kAowtN/np0dx9SnrPCsj5/7wTaen7K4xey9yppGpi5az4adh3n66w+Td1KQaK102sAXDPPn2Suyn7v96pGtem5r7sctVw7npZnLSabSrNi8r0UI2bz3KKGmNwy3jPtw8O7FXms4GufJ305pseBknS/EvNXbWbP9ID//xsP0Lj37/e5qFEK6iFg8QUWxl0QyxW+nLEZzmrqXeDLFf748i+98+k5uvGIo4KC2Mdgt3/kI/OqNBfzqDBtMtmYWzAvTFlPbGMRqsfCxm8YwrH8FB47X8s6SjVTWNPLn2Sv5h0cnArBs057sC25pYT4P3XolLqeDqYvWcazWx8K1O5k4fgQ3jx2OzWrlr+99AMDVIwdyxzWjGNK3rMW5Q9E4nrwcvvjwjYQiMUYO7HXGOmsaA7w4bQlpw8Bpt/HghHH0LStk0bqdbNx9JFPz+xv4zF3XXtR9s1mtfOaua7j+8iHnPEZr78flQ/ox7tIBrN5+gH2VNdk3gQCrtuzPHu/WK4e32bW++u6qbACZOH4EY4f3p6rOz9TF62kMhvntlMX89O8ebNW96ioUQrqIUDQzJXfa4vUcqao3uxxpB4lkiv9+9V0ePHIlT9x3PaWF+dT7Q7hznLicDrPLk06iwR9i7Y6DAEy8eiRf/ngmsNxy5XASiRQzlm3i/Q27+eonbsbldDDvg+3Z5z71xfsZ3BQqBvYu4bk3FzK4TxnptEG/8iJGDuqdfWyvkoIzjqn4zF3XcO/1o89Z6+J1u0imMuPWnrjvBh64+QoAbhwzlO8/9xYVxV6KPO7zvwkfYRgG+45W0xgMZ7ewOJPW3g/IBIHV2w8AsGLzXh6aMI502uCDbZnPDelXRr/yoja51lQqzcK1OwAYM7Rfi9apHJeDP05fxua9RzlR56NXSUHrb04npxDSBdT5gpQU5HO8tpE3F6w1uxxpZ28v2cDeI9V861O3Z995VdX7KS3Ix9aOMw+k45xtdkyvEu9Zn7uvsibbEjp/9Xbmr95+ymPiiSQHjtUyYmBv9lVmptoWefKyL7gAw/pX8Ow/feaC6h81qE+rHrfv6IfTfE8euOqw23jmHz913uc9+b6l0mlCkRirtx9gzfaDrNy6n+N1Pn7xj5/CZj3z/5PzuR/jRw7Ek+ciEI6xcss+Hpowjh0Hj9PYtAnlyeuoXOy1VtY0EGnq4tq89yif+N5zp33c7sNVCiHScVLpNB53ZmzA81MXE9d+Iz3C1v2VfPN/J/HIbeN4+LarWoQRrzuXXJdaRrqyi5kdEwzHWvW45k0SQ9E4AF53240xau2xms/dVuc/3X2769rLeOqFaWzdV8nB43Ws23mIa0YNOmdNranHYbdx0xXDmLNyK7uPVFHbGGTl1sz+XFaLhZvHDjvluK099kc1D0o/l+62+aVCSCdX5wtRXuRh0bqdbNpz1OxypAPFE0kmzV3NgrU7efDWK7l9/IhsGInFE9T7w7hznS0GIEr3d3IAvWXsMG68YthpHzekX+ZdvjvHSSAcw3+avYoOHquld1khLsf5vRQ4W/n4k2euBMLRFj+rlTUNFLhz22QA9vBLKtjatGjj0aqGs4aQ870ft40fwZyVWzEMWLllHx9szYwHGTO0H8Ved4vjNruQa811ffj8MUP7cf+NY077uObun+5CIaQT84eilBd5CISjvDRjudnliEmq6v28OG0Jk977gDuvGcXNY4cxuG8ZvUs/bJINRWOEwjFSaQOnw0ZBfi52m6b5dkeD+pZmP24MRlq0DLwxfw2RWIL+FcXZF8HBfcvZtOcIDf4w+ytrsl0QB4/X8u1nJmO1WLj/pjF85eM3Y7VYsscyOPPod8tJjzubwf3KWdn0or1u5yH6lmVeQBPJFE+9MI0Gf5ghfcv4xQV0zZzs0EmzSTznaIU4n/sBcOklvehbVpiZ5bJ4fbYl4tZxw9v0WvuVF+F02IknktT5gowfOSD7f3jOyq1U1jQwoFdJm7ZodQYKIZ2Y1Zr5j/7yzOX4QhGTqxGzBcJRpi5ez9TF6+lVUsA1owYyalAfLhvcB687F3eO65TnJJIpAuEosUQSC+By2vHk5SigmGxfZQ3u3FO/X82G9C2jrMhz2q+VF3kZM7Qfm/ceZfPeo/z8lTlcN3owh0/UMXXxegwDLqko5rarMuMV7rhmJJv2HAHgJ3+cwSdvu4pcl4NpSzYAmeXPrxyeGcNwcgvHlr2VLFy7k/4VRQzrX3FB1zlh3HBen7eaZCrNn2etwBeM0L+imPc37KbBnxlXccWw/q0+3kfvWzSeYOPuw6zbeQgAu83KuHMsmnY+9yN7HVeN4K/vrsoGEKfDznWjW87Eudhrddht3DJ2GPPX7KCyppEf/346E8ePpN4fYvK81SSSKQrcudwy9vQtX12VQkgn1bw0+7b9lSxoGjEt0uxEnY/pSzcxfekmIDPVsH95Mf3Ki+hXUUT/8iL6lhdRmJ/Xosn4ZMlUisZAmEQyRX5ezkUvGiWtN2v5ZmYtP/NaP80LhJ3J1x6ewA9+MwVfKMLKLftYuWVf9ms5LgfffHRitrXilrHDWbP9YObFMBDmD9OXtjjWHVeP5KoRA4Cmd+N2G/FkikMn6nj29fl8/p7rLjiElBd5+dtP3MIL0xaTTKV5a+G6Fl8f2LuEx+4Yf4Znn+pc9+2zd19LScHZp7Wfz/1odtu4S5n03qrsgOCrRw08Zb2PtrjWJ+67ge0HjnGs1seWfZUt9gWzWa18/ZHbut1MOYWQTigaS1CuNUHkPNQ2BqltDLJh9+EWn891OehVUkDv0gJ6lxTSu7Qg8++SAkoL8yktbPluu84XJJVOU1rgybbESefTp6yQZ77zKV6fv4Z1Ow/RGAhTkJ/LiIG9+dQdVzOgV0mLx3/n03cyalAf5q3expGqBpx2G71LC7n7usuYOH5E9nG5Liff/vQdvDF/DcdrfXjzcy9635V7rh9N79ICpi5ez57DVSRTacqLvVw/ejCfuPXKFmMhzpfNasXltHNJRTH33Xh5q3f9be39aFZW5GH4Jb3YdegEwBnPc7HXWpCfy//8w6O8uXAdH2zbT21jkLwcJ0P7lfPoxPEtplB3FxbD0EtcZ9MQCFPkyeP1eauZNHe12eVIN5WX42RI3zKG9a9g9JC+jB7cp8W7rNrGIE6HTQNfpccLR+N85ek/E4rEyM918fK//422VmgjagnpZGp9QUoL8qmsaeTNjzTnibSlcDSebfKdung9DruN0YP7cvPYYVx/+ZDsaq2hSIxoPHHOZm6R7mbV1v0YhsHsFVuyy7TfOm64AkgbUktIJ5JKpUkbBg67jX99YVqL/kCRjuS027jximF84paxDOqTmY0RisSIJ1MUebQtuvQMX/uvv3Cs1pf9tyfPxTPf+TRlhacfNCznTy0hnUi9P0RZkYeFa3cqgIip4skUi9btZNG6nVwxrB+fu/s6Lh3QCzfQEAiR43RcVF++SFcwtF85db4QToed4ZdU8Pi91yuAtDG1hHQS/lAErzsXfyjCN/7nr/hDpy6kI2Kmay8bxBfuu4G+TYslVdX7KS/ytHrNCBGRj1II6QQMwyAci+POcfHs6/NZuHan2SWJnJbdZuWhCeN49PbxuBx2guEoFqvltGuUiIici0JIJ9C8JsiWfZX86wvTzC5H5Jx6lXj51mN3cNngzEZmNQ2BMy6uJSJyJgohJgs2TfmKxRN8+5nJHD9pEJRIZ2a1WHhowpV85q5rcdhtNATCuHOcrd5XRERE+4KbrSkD/mXOKgUQ6VLShsGURev53q/f5EhVPUWePGxWK/W+oNmliUgXoZYQEzV3w2w/cIynnp9GWt8K6aKcdhuP33c9H795LAA1jQFKC/I1aFVEzkohxCSBcBRPXg6xRJJ//MVkjtU2ml2SyEUbd+klfPvTd1CYn5dd3OlsG7WJSM+m7hgTpNJpHE27mP5pxjIFEOk21u86zLd/MZkNuw/jznXhznVR0xAwuywR6aTUEmKC5qXZV27Zx89fmWN2OSJtzmKBB2+5ks/fex12m416XxBPXg4ODVoVkZMohHSw2sYgpYX51DQE+MdnJhNsarIW6Y6G9S/nVDgPqQAAIABJREFUu5+9i96lhaRSaRqDYe1BIyJZCiEdyBeMUJCfSzKV4t9efJvtB46bXZJIu8txOnjivuu5/8YxADT4Q+S6nOS4HOd4poh0dwohHSQaS2CzWXHYbTw/ZRHvrtpmdkkiHeryIX35xqMT6V1SAGSWfS8tzMdm1dA0kZ5KIaQDpFJpIvEE+bkuZi3fzO/eft/skkRM4bDbeHjCOD458SpcDjupdJqahgDlRV6sVk3nFelpFELaWSqdJhSJ4XXnsnH3Yf7jjzNIp3XLpWcrL/LwqTuu5rarRmCzZVpCquv95OU4yc/LMbk6EekoCiHtKJ02CIQjFOTnsfPgcX78h+lEYgmzyxLpNHqVFPDIxKu4ZewwXM7MGJFEMkWdL4jDbqMwPy8bUkSk+1EIaSeJZIpwNE5Bfi67D5/gR7+fTjgaN7sskU7JnePk1nGXcttVlzK0X8UpXTPBcJRILEEylQYyv7IsFgsWiwWr1YLNasVmtWK3Nf+xKbyIdAEKIe0gGIlit9nIcTrYffgEP/79dEIKICKtUuDOZdyIAVw2qDeD+pYxoFcJDrvtgo+XThuEojFi8QSJVBorFty5Tty5LlOXlU+lUoSicWLxJKl0GsMwMIBMRZlw5bTbyMtxZluJRLobhZA2VusLUux1Y7VYWLpxN796YyHxRNLsskS6LJvVSrHXTWlhPiUFbnKcDlxOBzlOe9PfDpwOGy6HA5fDjtNhx+W0k5/rotjrptCTd8ZjJ1Np/MEIsUQCh92GNz8P50UEntOJxBIEwhFSqTQOh50Cdw4O+/kv2pZMpfEFw8QTKfLzXHg0dka6AYWQNhJPJAlGYhR73QBMeu8DXp+/xuSqRMRus1LoyaOkIJ/yQg/9exUzoFcJA3oVU1FccNpZOaFIjGA4StowsNtt5Dod5LqcZ+ziicYTRGJxYvEUhmHgctopcOee8fF1viDHa33U+YLU+0MEIzGisQTxZCrTnWS3ZUKUJ4+Swnz6lhVRUew95TiBcJRgOEquy0lBfq42DJQuRyHkIqVSaWoaA5QXe7FaLByraeTXby5k+4FjZpcmIufgcti5pFcxA3uXMrB3KYP6lDCwd2mbbbpXVe/nSFU9R6obOFJVz9HqBo5W1V9Q96zLYWdQn1JGDuzNqEF9GDGwN153y9YQfyhCKBrDk5ujWUbSJSiEXKBwNIY/FM2Gj0Qyxcxlm5g0d7W6X0S6uPIiD/3Ki+hTWkjv0gIKPXkU5OfhdefgsNmw2zMtHLF4kmg8gS8YocEfos4forK6kSPV9VTWNLbr7wKLBfqVFXHZ4D6MGdqfy4f2OyWU1PtCxJNJvO4c8nK0m7F0Pgoh58EXDDfNeMkjL8cJZGbBzFu9nSmL1lHbGDS5QhHpqSwWGNSnjCuG9uOKYf0ZNaj3KQNaQ9EYgVAUq8WCx51DrstpUrUiGQohTQzDIJlKE08kiSeTxOJJjKb+4AJ3Ls6P7P554Fgti9fvYsn6XTQEwiZVLSJyenablREDenP50L4M61/BsP4Vp7SUNAuGo4SjcVLpNFgs2KwWHPbMDD+Xw6HVbKXddJsQ8pM/zmDdzkNmlyEiIhfoqhED+PcvP2B2GdKBtJqPiIiImKLbtISIiIhI16KWEBERETGFQoiIiIiYQiFERERETKEQIiIiIqZQCBERERFTKISIiIiIKRRCRERExBQKISIiImIKhRARERExhUKIiIiImEIhREREREyhECIiIiKmUAgRERERUyiEiIiIiCkUQkRERMQUCiEiIiJiCoUQERERMYVCiIiIiJjCbnYBInWNAeKJJA67HavVQjSeINflpMjrNrs0ERFpRxbDMAyzi5CeqarOR2mhB5vt9A1y/mAEiwU87twOrkxERDqCQoh0uGA4CkB+Xg6pdJo1W/ezcM12jlU3ADB8YG/uu+kKhvavAKCmwU9Zkde0ekVEpH0ohEiHqm0MUFroAWDb3qP8ctK7HDlRf8rjrBYL99w4hq89ejsOh53qej/lxQoiIiLdiUKIdJjmIJFOG7z0zhLemr+ac/30XXnpAH709w+R43KqRUREpJtRCJEO0RxAIrE4//WnmazasrfVz718WH9+9q3HsNtsBEIRjREREekmNEVX2l1zAAlFYvzw12+cVwAB2LLnCH+ctgQAu91GKpVujzJFRKSDKYRIu2oOIMFwlCd/9To79h+7oONMW7iWpet3ketyUucLtHGVIiJiBoUQaTc1DZkAEo3F+bffvMXuQycu6njPTZ5LIBShvLiAQCjSRlWKiIhZFEKkXdQ2Bigr8pJIJPmPF6ex48CFtYCczBeM8NI77wOggUwiIl2fQoi0uXpfkNJCD6l0mp+/NIMNOw+12bHfXb6ZXQeP43XnUlPvb7PjiohIx1MIkTbV4A9RXJAPwC9ffZflG/e06fHThsGLby0EtJKqiEhXpxAibaYhEMru9/LbN+Yzb9XWdjnP9v2VrNt+gByXg2q1hoiIdFkKIdImGgNhCtx5APzurYVMX7y+Xc/3l5nLACjIV2uIiEhXpRAiF80fDON152C1WvjT20uYunBtu59z58HjrN66D5dTrSEiIl2VQohclAZ/kPy8XKxWK6/MWMYbcz/osHNPfncVAPl5rg47p4iItB2FELlgNQ1+irz5WK0W/jx9KZPmrOjQ82/fX8nOA8fIy3HR6A916LlFROTiKYTIeUunjexmcslUiv97ZTavvbvSlFqmNXX9aN0QEZGux252AdK1NAbCOOw2yoq81PuC/PxPM9i854hp9SzbsPvDzfGicXJznKbVIiIi50ctIdIq4UiMmgY/hZ483Lku1m0/wNefftnUAAKQSqezM3F8wbCptYiIyPmxGIahlmw5rVQ6TW1DAJfDTmHT+h91jUF+P3URi9fuMLm6D3ndufz16a9hs9uwABaLxeySRESkFdQd08Ol0waRWIxwNEEymcLAwGazUuhx43LYqSgpADK74U5buJZ3l28mEoubXHVL/lCEpRt2MfGay6iq82VrFhGRzk0hpIeIxhI0BEJYgPy8HPLzcgCwWi24c3Nw5+ac8pzjtY1s3HmIpRt2sWnXYVLpdAdX3Xqzlm5i4jWX4c7VdF0Rka5CIaQbSyST1DYEKS3ykONy0NtVmP1aKpWm3h+ktjFIXWOAusYgdb7Mx7WNQQ4dr6Ux0HXGWGzbd5RDx2sZ0LuUUCSmMCIi0gUohHRDqVSa2sYAFSUF9C4rJJ022HngGOt2HGTXwWMcPFZLbUOAdDcbDjR72Sa+9ujtBEIRhRARkS5AA1O7mbrGAAWePOw2G6FIjFlLNzJr6Uaq6nxml9buvO5c/vqzr2OzWrBYLBqgKiLSyaklpBtpXi8D4N3lm3l5+vtdqkvlYvlDEVZt3svN4y7NLqYmIiKdl0JIN2AYBnW+IOXFXgLhKP/z8ixWb91ndlmmmLdqCzePuxSHzWZ2KSIicg4KIV2cYRjU+0OUFno4WlXPU8+92SO6Xs5k7fYD1DUGKSnMJ5FM4rDrR1xEpLPSiqldXJ0vSElBPoeO1/L9Z17r0QEEMuueLFi9DYDahqDJ1YiIyNkohHRh1fV+Sgs9HKtp4PvPTKZeO8kCMHflFgCKCtwmVyIiImejENJF1TYEKC/2EgxH+dHzU7RvykmOVtWzY38lOU4HgVDE7HJEROQMFEK6oEgsTnGBm3Ta4Ok/TufIiXqzS+p05q7cCkA42rmWmBcRkQ8phHRBiUQKq9XK63NXsX7HQbPL6ZSWrNtBLJ6goqQALYUjItI5KYR0MVV1Prz5uew8cIxXZy43u5xOKxyNs3zjHgBqGgImVyMiIqejENKFhKNxKkoKiMUT/NfLMzv1hnKdwbymAaoup6bpioh0RgohXUg8kQTgr7NXcLym0eRqOr+Nuw9RVeejID+PeDxhdjkiIvIRCiFdRE2Dn0JPHgcqq5kyf43Z5XQJhgHzP8isGVLn0/RlEZHORiGkC0inDQo9mTUvfjVprrphzkNzl0xJYb7JlYiIyEcphHQB1fU+HHYbC1dvY8eBY2aX06WcqPOxefdhnA57j9rMT0SkK1AI6eRi8QS9SguJxRO89M77ZpfTJTWvoNo8pkZERDoHhZBOzt+04ufUBWs01fQCLd2wm3A0Tnmxl3Raa4aIiHQWCiGdWDgao6zIS2MgzBtzV5tdTpcViydYun4nkBngKyIinYNCSCcWaVpy/I33VhGJafnxi9HcJZOX4zK5EhERaaYQ0kkFQhFKCj3UNgaYuXSj2eV0edv2VVJZ3YDHnUM0pjVDREQ6A4WQTiqRTAEwac5KDahsI/NWZVpDGgJaM0REpDNQCOmEQpEoxQX5VNf7mbtis9nldBvzVm4llUpTXuTVpnYiIp2AQkgnFGnqLnhr/mqSKS1M1lbqfEFWbNqNzWbVTCMRkU5AIaSTiUTjlBZ6aPCHeHe5WkHa2owlGwDIy3GaXImIiCiEdDKB8IfrgmgsSNvbvOcIB4/VkJ+XQyAcNbscEZEeTSGkE4nFEpQXFxAIR5mlGTHtprk1JKppzyIiplII6UQagpm9Td5ZtI5wVC+Q7WXB6m34gxHKirzENF1XRMQ0CiGdRCKZpFdJAZFonHcWrzO7nG4tGkswfcl6QNN1RUTMpBDSSdQ1BgGYtXQjgZDGKrS3dxavIxqL06u0MLsmi4iIdCyFkE4glUrTq7SQeCLJ1AVrzC6nRwiEosxelpl9VNeo6boiImZQCOkEqps2VXtvxWbq/eoe6ChTF6wmnkhmA6CIiHQshRCTpdMGFcVekqkUb87TTrkdqbYxyNuLMuNvGgNhk6sREel5FEJMVl3vw2q1snD1dqrrtc18R3v9vVX4gmHKi72EIjGzyxER6VEUQkxkGAalRR7SaYM33vvA7HJ6pFAkxqQ5KwE0QFVEpIMphJioqt6P3WZj6YZdHK2uN7ucHmvW+xs4UFlNoSeP6jqf2eWIiPQYCiEmMQyDYq8bgMnvrjS5mp4tmUrzv3+eTTKVorxprRYREWl/CiEmqWnw43TYWbVlLwcqa8wup8fbd7SaSbNXAJBMpUiltXuxiEh7UwgxidedB8DkOWoF6Sxef+8DNu0+jMediz8YwTAMs0sSEenWFEJMUF3vI8flYO22/ew8eNzscqRJKp3mJy9O40BlDUVeN3WNQdJpBRERkfaiENLBDMOgwJMZC/LKzGUmVyMfFYrE+LffvMmJ2kZKizyEozGNERERaScWQ23OHaqqzkdFSQGrNu/lxy9MNbscOQOvO5cnv/wAV44YCEBVvY8Cdx45Loe5hUmX9ZeZy/hr07ijj3LYbRTk5zKobzmP3nkNY4ZfclHnuufr/w3A4H7l/PaHXwRg7sot/OIvcwD4u0cm8tDE8Rd1jrN58levs2HnIZ76yifw5ufyL7+cDMAd143mn5+474KOefL9+/evPsQNY4cB8MS/vkB1vR93rosp//fttrmAi7B171FmvL+ebXsr8QXD2G1WKkoKGT9qEI/ceTWFTW9Cm53ue9WWlm/cTXFBPiMH9WnzY7cFu9kF9CSGYVBckA+oFaSz84ciPPXcmzx217U8csc1VBQXAJkuG18gTDyZIv3RwasnxXmH3YY3PxeXU6FFzi2RTFHbGKS2Mcja7fv50d89zHVjhppd1gVJpdPsPHAMgMuG9OVIVc9ZfuDtRet48a0FnPzWPpFMcfBYDQeP1TD/g638z3c+Q/9eJe1ey7HqBp6bPI/1Ow/y7199qN3Pd6EUQjpQVZ2PXqWFLF2/k/1Hq80uR84hnTaY/O4qZizZwMduGcu1lw9l+IBe2SDZGvFEkjpfkGKvW4FEsj4+YRxjhw8AwMAgnkjy3ootbNx1CMOAF6cs5NrLh2CxWEyu9PztO1JFJJagb3kRxQX57R5Cvv3Zu4nFk9hs5o4uOFHn4/dTFmEYkJ/r4mO3XMmAPqWEIzHmLN/M3iNVNAbC/GrSe/zPP3223etZsHob63cebPfzXCyFkA6STn+4Ouqrs5abXY6ch1AkxuvvfcDr731AjstBRXEBRd48clxOLBawWixYmv5YLRa87lz6VhQxanA/hg/oRe/SQgBq6v0UeHJxOhRGerqh/Suy3QnNbhw7nMefegFfMMzxmkaO1TTQt7zYpAov3LZ9lQBcNqRfh5zvqlGDOuQ857Jm6/7s1P4vPzSBe2+6Ivu1CVeP4m9+9Dt8wQhb9h4lEIrgceeaVWqnohDSQarrM60gC1dv49DxOrPLkQsUjSU4dLyWQ62c1FRSkM+9N13Bx28dR1mxl3Q6TXW9n/Jib/sWKl2O02Gnd1khvmBmM8VguOVeRlV1PqbMX8Pqrfuo8wVx57q4fFh/HrvrWoZd0uuizn2spoG/zFzG+h0HCUfjVJQUMGH8SB6985oWLXj/+8ps5q/aitVq4bkffIH/fnkWldX1lBd7+c0Pv0iO08HWvUcBGD307CHke8+8xpY9R+hdVsjzT32JV2cuZ/Ha7fhDUQb2KeXz99/INaOHnLP2040J2bT7cHYcyve+cD9lRR7+MnMZuw9XketycNOVl/KlT9yCO9fV4lgbdx1i8rsr2XXwOAYwsHcpH7t1HHdce9k564jGPxzAvmHnQSZeMyp779y5Lr73xY9R07RjutV69lab91Zs5plX3wWgV0kBz3zv8xQ1LW65bvsBpsxfw4FjNQRCEdy5Lgb3K+ehieOz96v53jb7ye+mAfDyT/+OXiUFF32tbUkhpAMkUynKirykUmlenXX6gWnSPdX5grw6azlvzV/N4/ffxIMTr6K82EttY4AirxvbOX4ZSc8RjcU5elLXRXMLGsC2fUf50fNTCYaj2c81BsIsXb+LFRv38N0n7mXiNRf24rHvSBX/8uzrLY59tKqeV2ctZ/2Og/z825/C6fjIS4UB//abt6jzBYFM2M5pesHdvj/TEnKuENIsmUzx1K/fZNu+o9nP7T50gh+/MJXnfvAFBvcrv6DravbBlr0s27g7O90+Fk8w8/0NNAZC/OvfPph93NyVW/jlq++SPmlAx86Dx9l5cBYHjlbzt5+87aznObnl5/31u1i/8xDXjRnKuBEDGHvpAMa3ssVm694jPDd5HgAedw4//eYj2QCycvMefvri2y1q9AUjbNh5iI27DvGf//AY45oG05/NxV5rW1II6QB1viAVxQXMeH8Dx2oazC5HTBCNJfj91EUsWbeDJ7/8cXqXFhKOxLBYLeS6nGaXJx1s75Eq8nNzgMxATn8owoIPtmWDwLWXD8Gbn2muD0dj/OyPM7Jfu+3qkVw1chD7K6t5Z9F6Uuk0z7z6LkP79+KS3uc/4PF/X5lNMBzF5bDzyJ3X0K+imK17jzJr6Ua276/krfmr+ey9N7R4TtowCISj/O3DE7DbbNlxUker6mnwhygucNOnrKhV569pCOAPRXn8YzfRq6SASXNWUFndQDptMGf5Jr7xqTvP+5pO9v76XVw+tB/33HgF+yurmTJ/DQArNu6hMRCi0OOmrjHAc5PnkTYMyou9fPL2q3Hn5TB/1VY27jrElAVruP6KoYwe2v+M5xk1uC+3XT2SRWt2ABAMR5m/aivzV23FYoGRg/vy2J3XnnXA8Yk6Hz/93TskkimcDjs//vuH6V/x4ff05XeWkjYMclwOHr//RkoLPWzff4x3Fq/DMGDh6u2MGzGQLzxwMzOWrGfJup0APHbXtYwY2IdCT16bXGtbUghpZ+FIjIriAoLhKK9qRkyPt/vQCf7hZ3/m+1/6GNeMHkIimVT/cA80ffF6pi9ef9qvDelfzjc/fVf230vW7qS2MQDAvTeO4dufuyf7td6lRfzm9XkkkimmLVzT4mutsfPAsey2EZ+657ps2Ljt6lHU+4Ks3LyXd5dvPiWEADxwy5V88o5rWnyuuTVj9HmOB/nqwxO4/5YrASgr8vD9pq6U4zWN53Wc0ykv9vL0tz6Fw27jdi5jz6ETbN5zhLRhcKLWR6HHzYLV24knkgB8/4sfy7biTBg/gs89+Ty+YJh3l28+5wvzd5+4jz5lRUxbuJbwSesLGQZs31fJj/dN5XP33cDjH7vplOdGY3F+/PxUfMEwVouF73/xYy1aVwzD4B8/fw/7j1RRXJDP9VdkxhTdOn4ki9fuwBcMU9+YaZkaPbQfG04alDpiYJ/sGKTpi9e3ybW2FYWQdhZLJMnLdTFp9gp8wYjZ5UgnEIzE+PHzU/n6p+7gY7dcic1qo8Efyja5Ss/Ut7yILzxwM9eNGdqi+2PT7sPZj++7eWyL59xz4xief3M+6bTBlr1HOV+7D5/IfvzKjGW8MuPUN0rV9X7qfEFKPjIr7HTdLR+OBzm/F7ArRw7Mfnzy9NXmF8uLMXpoPxx2W4vjb24aL9F8/N2HPrwP//yLSac9zo6macdnY7fZePxjN/HondewZtsB1u04wPodB6mu92cf89fZK7jhimEM6V/R4rnHTgpcVquFwX3LWnzdYrEwclAfRg7qw5GqOt5bsZmdB4+zadeh7DiiZCp1zhrb6lrbikJIO6ptDFBa6OFoVT3Tl5z+XY/0TGnD4LnJ86j3hXjigZso8roVRHqQf3r8XiaMH8nuQ8f53z/P5kSdj8rqBjbvOcJNV17a4rH+0IdvXj4aBDKLnOXR4A8RCEU5XyePAzmb+tOEkObuopNlW0JaOR6kWXPXFNAiMLTFSponH/tMx2/NfahvGv9yNtFYnEAoSlmxl5vHXcrN4zLfyz2HT/DsX99j75EqAFZs2nNKCDlZMpXmpenv89RXPtHi89v3VfKr197j4LFaIDOYeeglFdT7Q0RjiVbdr7a61raiENJOUqk0BfmZTep+/dpckintyiqnmjRnBfFEkq88PCETRHxBis5jHRLpupwOO6OH9uen33iEb/78leyASa87hyceuDn7uEJPXvbjOl+wxTo1iWQKXyDzLrjAc/5denknjUd68LarGDPs9Cu1Ni/W99H6T9bgD3GsphF3rouBfcpOefzZWK3ttx5Ka46dl/Phffj25+6mwJ13ymPOtWTLV/7jDxytqsdus/L6f/9Di5k3wy7pxefvvzG7SnZj0/fso25o6mJZsWkPS9fvYtfB41w6sDcAgXCUf/vtW4QiMfpXFPPNT9/JqCGZVp7P//B5orHEOa+zra61LWlofjup8wVx2G3MW7W1RXOqyEe9NX81L761EICigvzsjAPpGfr3KuFvH56Q/ffk91ZlVxwFGDmob/bjOcs2tXjueys2Z2c4jLmAPvyT342Ho3FuGDss+2fznsPsPnyCRDKJx51zynOtH3mlau6KGTW4b7uGivYwpP+HM3Acdnv2Hlw+vD/LNu7i8Im6U6bzftTQpnuZTKWZumDNKV/felJ3WfM02ZOVFXn4wd88wBc/fkv2/v1h2uLs1zftOkwokpm2fctVI7ji0gE47DbqfEEa/KFTjnfy98A4qY2kLa61LaklpB00+EOUF3vxByP8Yeois8uRLmDawrUkUym+8ak7KSnIp64xQEmhx+yypIPcf/NYlm3YzcZdh0inDX751/f4zZNfwGazMmH8CF6dtQxfMMLsZZuIxhOMGzmIA5XVvL1wHZBplXj49qvP+7yXDelH3/IiKqsbmLdqC1arhSuGX8Lm3YeZs3wzAFdfNphbx48857Fauz5IZzTxmst4bc5Kkqk0v5k8l6q6RvqUFTF76cbsWJsvP3TrWff0+cRtV7Fk3Q4MI9PCeaymIbv31Iadh1i8djuQ6Q6acPWoU57vcefidNi5pHcJd1w7mrkrt7BlzxE+2LKPay8fQl7uhy0YM9/fkO26nbZwbXaRtETywzEhrpMWRVyydgeN/hA3jbu0Ta61LSmEtLFUKp1t7vr15LkajCqtNmPJBlKpNN/67N2UFHoURHoQi8XCdz5/D1/7z5cIR+McPFbDlAVreOyua/G4c/mXv3mA//e7twlH4yxcvZ2Fq7dnn+uw2/jnL9xHn/LWTYk9mdVq4btP3MeTv3qDWDzBu8s3825T+AAo8rr52qO3t+pYFzoepDPoXVrIVx6awAtvLSQSS/CXmS1XtR49tB8fv3XcWY8xclAfvvzgBP749mIMAxat2ZGdrtvMarXwrc/eTVnR2f9ff/7+G1m0ZjuJZIqX3lnC1ZcNZvRJgdEXjGTXEgGw26wkU2lqGwLZz53cyvX++l28v34Xg/qWM2pI34u+1rakENLG6v0hyoo8LFy9jaXrd5ldjnQxs5dtIpVO8+3P3qMg0sNUlBTwlYcn8KtJc4HMLIpbxl1Kr9JCxo0YyPNPfYkpC9awZut+ahsDuHNdjBnWn0/fc/1FLeg1anBfnvvBE0yas4JNuw8TCEUp8roZN3Ign7nneipO03XwUeFojP2V1TgddoYP6H3BtZjpwYnj6VtRzNQFa9hzuIp4IklFsZcJV4/k4YlXt2rvp0fuvIZRg/vyzpJ1bN9XSWMgjNVqpdjr5vJh/fnEhHFnHZDarLzYy/03j+XtRes4eKyWeau2cPcNY3j6Hx7jD9MWs2XPEeKJJH3KirjjutFEY3Fenr6U2sYA+45UMaR/BWMvvYRP330dC9dspzEQpndpIQ6Hrc2uta1YDMNoiwHIAtnluGsa/Pz9/3sp238ncr7uuPYy/unx+7BaLdQ2BCg9xzsnEZGuSANT24g/GKG82EsimeLpP0xXAJGLMv+Dbfz3yzNJpdOUFnlaNLOKiHQXCiFtIJZI4HJmerZefGtBhy70It3X4rU7+PmfZpBKZYJI8+ZXIiLdhULIRUql08TjKVxOB/NWbmHm+xvNLkm6kaXrd/H0H6dnN0E8eeVFEZGuTiHkIhiGgS8QxuPOYeOuQzw76T2zS5JuaPnG3fy/371DLJ5oGnMUQEO5RKQ70MDUC2QYBvW+ECWF+Rw8VsN3/2+SxoFIuxrav4If/f1DlBVl1qDJcdlxOjpuFLuISFtTCLkAhmFQ5wtm94X5/jOvUX+1LjJvAAAgAElEQVSaFetE2lqR182/ffVBRg3uSzyRJBKLZ7cHEBHpahRCzlM6bdAYCFFckM+xmga+/8xr1DZqmW3pOA67jW9++k7uvmEMAFV1PsqLvVg6csMHEZE2oBByHhKJJOGmd56HjtXyw1+/oX0+xDR3XHsZX3/sDvJyXdmdMfPzTt3jQ0Sks1IIaaVgOIrdbiPH6WDHgWP8+2/fuqCts0XaUnmxl+8+cR9XNO3zoFYREelKFEJaobYxQGnT0tmL1+zgmVfnEEskTa5KJMNigU9MuIq/efBWnA47kVicaCyR3eBKRKSzUgg5h+al2NNpg5env88bcz8wuySR0+pdWsjXHruda0YPAaCuMUC+OxeXQ1tEiUjnpBByBvFEgnAkTqHXTTgS4+cvzWT11n1mlyVyTjdcMYy/f/R2you9AJyo9VFRoi4aEel8FEJOo94XxOPOxWG3caCyhqf/+A5HTtSbXZZIq7mcDj577/U8fPvVOOw2wtEYsXhSXTQi0qkohJzEMAyqG/xUFGe2rp7x/gZ+P2URcY3/kC6qf69ivv7YHVw5YiAAdY1B8nKd5Lqc5hYmIoJCSFYgFMFisZCfl0MgHOWXr85h+cY9Zpcl0iZuHDuMr35yIhUlmYB9oraR8uICrFZ10YiIeRRCyExrbP7lvGHnIX7xl9nUaOv0i9a/ophbrxrBmOGX0Lu0EIsFahoCbNp1iDkrNlNVp83YOpLTYeeRO67hsbuvJcfpIBZP4g9FKCvymF2aiPRQPTqEBMNRDAM87hyi8QR/nLaYme9voOfekbYxpH85X3rgZsY3zdI4nWQyxfTF63hp+lISyVQHVidlRR6+8vBt3HrVCAB8gTB2uxV3rhY6E5GO1SNDSDptUNPgz7Z+bNt3lP97ZQ7HahpMrqxrcznsfOnjt/Dg7eMBiETjLFi5heUbdnHgaDWpVJqBfcu4/frLufOGMdhsVnYdOMa//uYtAmEt/NbRxgzrz9ceu51BfcsBqKr3UVKQj91mM7kyEekpelwIqWsM4HHn4nTYCUVivPzO+8xaupF0z7oNbW74gF587wv3079XCclkirfmrmLSjGUEQpHTP35QH378zUfpXVbE3sMn+JdnJxOKxDu4arFaLdx/01ieeOAmPO5ckqk0dY2BbEAXEWlPPSaEBEIRUmmDQk9mx9HFa3bwuykLtfttG7j/5rF87dHbsdtt7D9Sxc9+N429h06c83nFBfn88qkv0b9XCau37OVHL0xVV5hJvO5cnnjgJu67aSxWq4VQJEY0FqekUONFRKT9dPsQEo7GiUTjlBTmA3D4RB0vvrmAdTsOmltYN+Cw2/jao7dz383/n737Dm+zPN8+/rXkvbeTQBIIIYywAoTVMMNeZUNbKKV00ZZSCn2hpawCBcqPFmjZo2wIIxAgkL13YjvDGc6wMx0vWZZkbenR+4dsEUOGk9h+ZPv8HAfHQSQ9jy45w6fvcd3HAfDxhPm8+vFUgnuxpbm4IIdX/v5rcrLSeePzmepIa7JDDizmN9eO5uhDBwLRdVOBYIj8nEyTKxOR3qjXhhBnixd/MBRb+d9gd/Hu+DlMXlCBYfTKj9ytMtNSeODXV3LMsEH4A0H++do4pi2o2Kd7jTx6KP/8840EQ2Fue+x/bK1TYziznXDEQfz0stM57KD+QDSMeHx+ivLUeVVEOk+vCiGRSIQGu4v0tGQyW1f6O1o8fDxpEV/MLFPTsU5SlJfFo7+7hsEDimhocvK3Zz5g7cbt+3XPu265jEvPPoFllZu459kxnVSp7K+Tjz6Emy4ZxdBBJQCEDYP6JicF2RkkJyeZXJ2I9HQ9PoQYRoRGuwuLNSF20i1A1dZ6Pp9eyowlqxU+OtGQA4p45HfXUJCbxYbNddz79Hs02ve/30dWRhpvPfl78rIzePilscxfvr4TqpXOcvShA7nsjBH84LhhWK0WADw+Pw6Xh9zsDHVgFZF90uNCSCgUxu50EwyHycpIIyv9294GHl+ARSs2MH7OUlas22Jilb3TiMMGc/+vriA9LYWyVdU88OyHuL3+Trv/FaNHcsfNl7BxWwO//ceb2rEUhwpyMrlo1LGcdeIRHFiSH3s82Pr3Mtz69zIzXT1HRGTP4iKERCIRwoZBOGwQCIYIBEMEQ+Ho2o0ESEpMJCs9hdSd/LTV7PKwcMV65i5dS/maTWp81UVGjzySO2+6iMREK1Pnr+DJVz/v9K91otXKO/+8nX5FuTzxxhfMWLKmU+8vnWtw/wJOPfZQTjt2GMMG9/ve82HDwOX24fMHMIwICZYErBYLyUmJpCQnkmixYLVa1TpepA8zNYS4PL52Ixl74vEF2FrXROXGGtZs3M6a6hq21avBWFe77vyT+fkVZwLw4fi5vPLRFLrqj83FZ4zgz7/4IRu21PG7x9/qkvcQkfg0cvgQHvndNWaXId0o0cw397ZunzUMg0gkghGJjopEiGBJiP7UlJKcSFpqChBtrDSofwGD+hdw3qlHt7vXI698TumqajM+Rq9lSUjgtmtHc9lZx2MYEZ5/bwJjJ3ftFtrJ85Zz6zWjOWRgCccOG8SytZu79P1ERMQ8cTEdI/GprtFBSWEOgWCIx178lFlLVnfL+/7kstP5xbWj2d5gp39RXre8p4iIdD+L2QVI/IlEIjQ0OSkpzMHZ4uWuJ9/utgAC8OX0JQQCIUoKcrts2kdERMynECLthMNhmp1uivKzqWts5vZHX6eim6dEnC1eZi1ZhcWSQL3N0a3vLSIi3UchRGL8gSBeX5C8nEzWb6rld39/nc01jabUMn5mGQBpqeo/ISLSWymECABuj48IkJmRypKKDdzx2P+wNbtMq2fp6o1srbWRnZmOz6/TdUVEeiOFEMHubCE1JZnU5CQmzV3GX55+H4+v85qQ7avJ85YDYGtuMbkSERHpCgohfVyj3UlediZWq4X3vpzN4y9/RigcHw3fps5fARA7AVlERHoXhZA+rN7moDAvG8OI8Mxb43nt46lml9TOtromVm/YRmpKMi0er9nliIhIJ1MI6aPqbQ6KC3LwB4I88NwYxk1dbHZJOzV9YQUADpdCiIhIb6MQ0se09QApLsjB0eLhrifeZm5Z/J7RMqc0WpumZEREeh+FkD4kbBjYW3uAbG+wc/vfX2fl+vg+bXh7g52qLXWkpiTjDwTNLkdERDqRQkgfEQyFcHt85OdksmFzLb//++tsqbWZXVaHzC2rBDB1y7CIiHQ+hZA+wOcPEAiGyc5MZ3nlJu74x5s0OXrOttd55dEQkrEXJy6LiEj8Uwjp5TxeP5BARloK88or+X9PvYvb4zO7rL1SWV1Do91FTmY64TjZPiwiIvtPIaQX8/r9WK0WUlOSmDRnGQ88N6ZHrquIRCKx0ZBGu6ZkRER6C4WQXira6jyBlOQkJsxeyhOvfk44bJhd1j5r28FjseqPrIhIb6F/0XuhYChEJBIhLSWZqfNX8NRr44hEImaXtV/KV1Xj8fopyss2uxQREekkCiG9TCQSwe3xk5aawuwlq/nHy59h9PAAAhAMhSlbVQ2Aw+U2uRoREekMCiG9TKPdRW52BmuqtvHYS2MxjJ47BfNdpRUbAGjxmH+4noiI7D+FkF6krrGZovxs6mwO7vv3Bz1yEeruLFlZBUBudrrJlYiISGdQCOklml1uSgpz8foD/PVf7/eoPiAdtbXWRp3NQUZaKuFeNMIjItJXKYT0AuFwmNTkJAD++843VG2pM7mirtM2JdPU3PtClohIX6MQ0gs0OdykpiQzY9FKvp5VbnY5XWpJRXRKJqSmZSIiPZ5CSA/X0OSkKD+b2sZmnn7jS7PL6XJlq6IhpFBbdUVEejyFkB7MMAxyMtMAeOq1cbT0sHbs+8Lh8rBu03aSEq0EetnCWxGRvkYhpAertzlITk5i6vwVsR4afUFp65RMo9aFiIj0aAohPZTb46NfUR5ur58XP5hkdjndaknr4tSkRKvJlYiIyP5QCOmhgqHowsw3x07H1ty3DnWrWLeFYChMQW6m2aWIiMh+UAjpgZocLeRmZ7Bxaz1jJy8yu5xu5w8EqazahsViwefXuhARkZ5KIaQHSrRGpyHeGDu9V7Vl3xvL1mwCwO7oW6NAIiK9iUJID2NrdpGdmca6TduZU7rG7HJMs6wyGkIsVq0LERHpqRRCepjkpEQA3hw7g0gvOB13X1Ws20w4bFCYl2V2KSIiso8UQnoQm91FVkYaldU1zCuvNLscU3l9AdZu3I7VYlG/EBGRHkohpAdJTm4bBZluciXxYVnlRgBsvfCwPhGRvkAhpIdwub1kZaSxcWs9C5atM7ucuLC8dXFqQkKCyZWIiMi+UAjpIby+AABjJy80uZL4sXztZgwjQmGu1oWIiPRECiE9QDAYorggB2eLl0lzl5tdTtxwe3xs2FJLYqKVYDBkdjkiIrKXFEJ6gAa7E4DxM0rxaxFmO21TMn2ta6yISG+gEBLnIpEIxQU5hMMGn09dbHY5cWd5a7+QvrtZWUSk51IIiXP1TQ4SrVZml66m3uYwu5y4s2LtZgAKcrQuRESkp1EIiXMpyUkAfDm91ORK4pPd6WZLrY3k5ETCfbSFvYhIT6UQEsf8gSC5WRnUNjZTvqra7HLi1orWKZmmZvULERHpSRRC4lhj62LLibOX9ukW7XuyvDI6JRPQDhkRkR5FISSOFeVlAzBh9lKTK4lvK9ZGR0Jys9NNrkRERPaGQkicsjvdJCclUr6qmtrGZrPLiWs19XYa7S4y0lI1YiQi0oMohMSptuZb38wqN7mSnqGidZdMs8ttciUiItJRCiFxqK03iNvrZ9aS1WaX0yMsb52S8XgDJlciIiIdpRASh+qbov1AZi9ZrQ6pHdS2ODUjPcXkSkREpKMUQuJQktUKwLQFFSZX0nNUb6mjxeMjNyvD7FJERKSDFELiTNgwyM/NwuHyULaqyuxyegwjEqFi3RYAWtxek6sREZGOUAiJM22t2WcuXkU4rA6ge6NtcaqjRSFERKQnUAiJM2kpyYCmYvZF22F2KcmJJlciIiIdoRASR0KhELnZGTQ0OWOtyKXj1lTXEAiGyNdhdiIiPYJCSBypb3ICMGPRSgw13dprwWCINVXbsFgS8Pm1VVdEJN4phMSRjPRUAKYvXGlyJT3Xitatuk0ONS0TEYl3CiFxIhQKk5OZTkOTkzVV28wup8da0bo41WpJMLkSERHZE4WQONFgj07FzCldo/NP9kPF+i0YRoSCPK0LERGJdwohcSIlKQmAOaVq074/3B4fVVvqSLRaCYZCZpcjIiK7oRASBwzDID83E0eLh2XaFbPf2s6RaWpuMbkSERHZHYWQONDYOhUzr6xSDco6QdviVMPQtJaISDxTCIkDCQnR34Y5pWtMrqR3aFucmp+baXIlIiKyOwohJotEIhTlZ+P1BVhSscHscnoFW7OLbXVNpCQnYRgaWRIRiVcKISZrcrgAWLh8HYGgFlJ2lrbRkCaH1oWIiMQrhRCTBUPRn9RnL9GumM7U1vbeH1CwExGJVwohJivOzyYYCrNw2TqzS+lVlreOhORkpZtciYiI7IpCiImaXW4sFgulK6twe/1ml9OrbK210eRoITM9Vc3fRETilEKIiTze6CFralDWNSpaR0OcLR6TKxERkZ1RCDFRUX42hhFhbmml2aX0Sm1TMi0ejTKJiMQjhRCTtHh8JCVaWbF2M80unfjaFdoWp6anpZhciYiI7IxCiEkcrugUwWxNxXSZ9Zvr8Hj95GVnmF2KiIjshEKISdpOeVWX1K5jGAYr128BogfbiYhIfFEIMYHX5yc1OYm1G7dT19hsdjm9WlvTMocWp4qIxB2FEBM0OaJrQNSgrOstbz3MLikx0eRKRETkuxRCTJDbukZBIaTrrd6wlWAoTIEOsxMRiTsKId0sEAiSkZbC5u2NbKppMLucXi8QDFFZXYPFYsEfCJhdjoiI7EAhpJs1NkcPrNMoSPdp26rbNg0mIiLxQSGkm2WmpwLaFdOd2hanJiQkmFyJiIjsSCGkG4VCYbIz06m3OaisrjG7nD5j+drNhA2DwtZt0SIiEh8UQrpRg90JwJyyNTpUrRu5PT7WVG0j0WrF59e6EBGReKEQ0o1SkpMArQcxQ2lFFQBNjhaTKxERkTYKId3EMAzyczJxuDyx3hXSfUpXRkNIWxAUERHzKYR0k4am6FTMvPJKDMMwuZq+Z9X6rXh9AQpytS5ERCReKIR0E4sl+qXWVIw5QuEwS9dsBMCpFu4iInFBIaQbRCIRivKz8foCLGmdFpDuV1qxAQCXW4fZiYjEAx2o0Q0ampwUF+Qwt2wNwWDI7HL6rCWti1NzstJNrkT6skgkwuR5y5k0ZxkbNtfi8vhIT01m8IAizjxpOD8cfWLsrKOlq6u58/G3ALj6/JP5/Y0XdWotwVCITyYu4IrRI0lLTdnr62sb7PzormcB+MHxh/HoH3/UqfV1pxv+9G/qGh1kpKfw1Ut/MbucPkMhpBskWKJNsqYvXGlyJX3bppoGGpqcFOVnYxhGbIpMpLsYhsHfX/iEmYtWtXvc5fZRsW4LFeu2MGNhBU/d81PSUpK7tJYlFRt49q3xbK1r4rKzTujS9xLZFf0r3MUMw6AoL5sWt4/FK9abXU6f17ZLxtasrbrS/abOXxELIAP7FXDbj87n/t9ewy+vHU1+TvSQxZXrt/Lh+LldXsu7X8xia11Tl7+PyO4ohHSxtl0xc8rWEAyFTa5GFi1fB0BYO5TEBHPLK2P//48//ZjrLjqNc045ih9fdjoP/+G62HM61kH6Ck3HdLHERCsA0xZUmFyJACxavp5QKExRXrbZpUgf5PMHY/8/f+larrnglNiZRkcdOoh7fvlDwmFjj/1s/vHyWCbPXQ7AqccN45E/3oDVYiESifDFtCV8PbOM7Q12fIEgOZnpHHPYYG6+8iwG9S8E4OyfPtTufpfd9iQlhTl8+K87gei6lS+nL+GLaUvYvL2R1OQkhg8dyE0/PIMjhw7cZV2r1m/hpQ8nU1ldQ3ZmGmedNJxbrjqb9LT26018/gCfTFzA9IUV1NTbsVotDBvcnx+OHsmZJw3/3n0Xr1jPR9/Mo2pLPc4WDxnpqQwd1I9rLjyFU44dFnvdE698xsQ5y7BYEnj577/m8ZfHsmW7jZKCHF599DekpiSzra6J1z6eSunKDYTCBicOH8Jvf3zBbr/e0nUUQrpQ2DAoyM3C4fJQtkq7YuKB2+tnWeUmThg+BJfbS1ZGmtklSR9y9LBBLFwWHY174f2JfD5lEaeNOIzjhw/huMMHc+HpI/Z4jw++mhMLIIcPGcADv7sGa+v6ppc+nMRH38xv9/pGu4tpCypYUrGBN5/4HXnZmXt8j3++No4Js5fGfh0MhlmwbB2LKzbw4O+u5fQTj/jeNdVb67nz8bcItC6+b7S7+GTiAirWbeG5v90SW2xrd7Zw1xNvU721vt315as3Ur56I5efU82dP7s09vjcsjU88OwYjB2OunC4PJSurKJsVRVP/fkmTjjqkPbFROAvT79Hoz16anlhfnYsgPz24VdxtnhjL51duobVVdvaBUTpPgohXajB5qRfUS6zl6wmHNbwf7yYV1apECKmuPLck5g4ZylbttsAqKm388nEBXwycQFJSVZOO+4wbr7yTA4+sGSn188rr+S1j6cCMKA4j8f/9BNSWxew2ppdfDppIRBdb3LDJT8gKSmRyXOXsXjFBpwtXhYuW8eFp4/gkTuu5/VPprFxWwMAf/3NVeS27hqbtXhVLIAcPWwQF595PP5AkI8nzGdbXRNPvT6O44cfTEZaarvaaurtDCjO4/qLT8MfCPHel7NxuDysqdrGuCmLuebCUwF4+o0vYwHkyEMO5OIzR+By+/jw67k4XB6+mLaEww4ewMVnHg/Aax9PxYhESE1J4parzqYwL5uV67cwdtJCIhGYPG/590KIEYngbPFy24/OJ9FqpSA3GrxeeH9iLIAMHdSPK84dicPl4f2v5uD2+vfp91T2j0JIF0pNiQ6paiomvswrr+T2my4iP0fdU6V7pael8Ox9t/D8exOZvrACw/j2p/tgMMzMxauYv3Qtj9xxPScdc2i7azdua+CbWeUYkQg5Wek8efeN5GZntLv3k3f9hPWbaxl59FCGDIwGmUMH9+OWv7wAEBsZGHXCEXwycUHs2lOPPZTM1kA+fmYZAGmpyTz1/26KTQ0NH3ogv7z/ZVxuH7MWr+aiM9qP2iQlWnn6np/Srygv9r5t24unL1zJNReeypbtjcwti66LGXxAEc/ed0tsynrk0YfwqwdexjAivP/VHC4+83gikQh/vvVy1m+uJT8ni1EnHA7AOaccxbT5K2h2ebA1u3b6tb7i3JFcd9FpsV/7/AEWtq4Jy85I499//RmZ6dEgNWhAIfc/O2bnv2nSpRRCuog/ECQ3O4M6myPWqVPiQ21jM1Vb6hgysAR/IKjzZKRb5WVn8rfbrua2H53PvPJKllRsoHxVdayJXiAY4olXP2fMv+9sd13pDo0Os9JT6V+U2+75tJRkTjjqEI474iDWbtzOJxMXsGr9FspWVcde05ER2crqGgC8vgAX/uKxnb5m1Yat3wshQwf3iwUQgOOOOJjsjDScbi+btkdHXHb8t/DiM0bEAgjAIYP6MXzoQFas3cy2uiaaml3k52Zx5NCBHDl0IJu3N/L1zDJWV22jfFU1za5o5+PQLj7T0cMGt/v1lu222Oc/fviQWAABOG3EYVitFo1Ym0AhpIs0Nrs4oDifiXOWEtlhLlPiw7zySoYMLMHW3MKA4rw9XyDSSVxuL6FwmILcLC47+0QuO/tEwobB/PK1PPX6OJwtXuwONxVrt9C6ZvV7ttY18eX0Uq4496R2j4+fUcrrn07D7nADkJWRysEHlrC8chNAh/4tcrm9e3yNzf790YfsnUxt5mZn4HR7Y+stdlyLUZj3/ZHIHR9zur3k52ZRsW4z//rfV7EpnOSkRIYd1B9bswufP7jLz/TdpoQ+f+DbWjPb12qxWMjJTNcp2yZQCOkiha0HpU2cvczkSmRn5pVVcuPlZ5CRtvddIkX2RW1jMz+95z8Eg2EOHzKAFx/6Vew5q8XCqBMOZ3nlJj6eEF1Yane6yc/JaHePW685h3FTF9Nod/H25zO5YNSxsU6nZauq+L83vgSi3Ut/fvU5HHxgMTX1dm7883MdrjM9NYUWj4+8nAz+tMMC0R3lZGV877HGnUyLtJ3T1Pb3bMfpo8adBJkdH8vNysDl9nLv0+/h9vgZ1L+QP958CUcNG0hSYiLX/fFfu11MmpLc/ttbxg4jHw5X+/OjDMPQmVImUZ+QLuBwuUlJTmJ55SZq6tUMKB6tqa6hqbmFnKx0QurfIt2gpCCHnMzoT+eV1TXf2zEXNgxWrtsS+/V3p1vOPOlIbrz8DH56xZlANKSM+Xpe7Pkde4tcc8EpDBlYQkJCAus3bd9pPZYdhll2HEs4dHA/IDpqccigfow64QhGnXAE2ZnpLFy+njqbg5zM7496VG2pa7fjpWLd5tiUySGDovccPvTA2PMTZi8lHP7271711jpWro9+/sEDCsnNzqB8VTVuT3TB6NknD2fEkQeTlJiIrdm1x1ELy3eGkQb2LyA5KRpMSldW4fZ+e4bU7CWrdzmtI11LIyFdwOsPkpMFE+doFCReRSIRZixeyVXnnUx9k4MBxflmlyS9XEJCAledfzKvjJlCJAL3/fsDfnjOSIYO7ofb62fKvOWs2rAVgIMOKOLwIQewbIc1FG2jqxefMYKPvp7H1romPpown8tHjyQ/J7PdqN4L70/k2gtPZXtDMx99821Q2bFh4o5rocZOXkhedgaXnzOSC88YQfnqjYTDBnc/+TbXXngqSYlW3hk3izqbA4AXH/rl9z5fJAL3/t+7/Piy0zEiEd4dNyv23LmnHt36uYoZccRBlK/eSPXWeu547H9cdObxtLi9fDh+bmyh7k8uPwOg3Wf6fOpi8lq7yn4yYX5s/UYw2LEfIpISEznnlKOYMHspLR4fdz3xNleedxKNdhfvfTm7Q/eQzqcQ0skikQj9CnPx+YPMXKSzYuLZlHkruOq8k7VNV7rNdReeyur1W5ldugafP8iYHQJCm6yMVO7/7TWxJmbfZbVaueXqc3jkhU/w+gK89dkM7vzZpYw+9WjGfDOPYDDMuk21/OPlzwBISACLJQHDiMQ6OAMcOrg/C1p7lrw5dgZJSVYuO/tEzjvtGOaUrmH2ktXU1Nt59u2v23+Gi07l8CEHfK+uU449lNJVVTzz1vh2j58wfAgXnn5c7Nd/+fWV3PXE22yptbFy/VZWrt/a7vXXXHAK5512DBDdIjywXwFbam04XJ529060WgiFDRrsTjrql9edS/nqauoaHVRW1/DEK58DkJedweABhaypqunwvaRzWB966KGHzC6iN6mzOchMT2X6wpXamhvnGu1OzjvtGArzsvEHgiRarXu+SGQ/WCwWzjp5OAf0K8DrC+Dx+gmGw6SnJTOwXyEXnH4cf7vt6tjIXG1jc2xE9chDDoxt2z3ogCLmlVfS5Ghh/eZazj55OIMHFHHs4QdRU9+Ey+0lMz2VI4YcwB9vvhS7w01NvZ1Gu5PrLjwVi8XCoYP7sb2hGbvTjcWSwLCDBjD61KNJTLRyxsgjyc1Kx+504/b6SUlJYuigfvzi2tHccMmo2Odp8fhivUnOH3Usv7hmNDV1TdidLeRlZ/DD0SP50y2XxRqVAWSkpXLRGSNIS03G0eLB6w2QkpzEUYcO5Hc/uYBrLjg19lqr1cqpIw6j0e7E6fJgtVg46MBifnzpKIYfOpDyVdV4vH5GHX8Y+blZzCldw4bNdQBcfs6J5Oe2X/yalprMWScNp9nlpt7mICnRyqkjhvHQ769lddU2NtU0kpyUyI8vPb0LfvdlZxIi2rrRqdxeHxlpqfz+72GQCssAACAASURBVK/H5jclft1y1dn89IozqalrYkCJpmRERLqTFqZ2IofLQ0ZaKmuraxRAeogp86Ltr/Nz99zKWkREOpdCSCdqOzNh7ORFJlciHbWl1kZldQ2pKcm4Pb49XyAiIp1GIaSTBIIhivKzaXa6mbZQa0F6kqnzVwDgUJ8AEZFupRDSSRpbV2iPn1FGsHVERHqGqfNXEAqFKSnIVXdbEZFupBDSCQzDoLggh3DYYNy0xWaXI3upydHC3LJKrFZLuy2MIiLStRRCOkFdo4NEq5VpCyr0TayH+qI1PLadfCwiIl1PIWQ/GYZBUUE2YcPgnXEzzS5H9lH56o1s3t5IdmZ6hw7wEhGR/acQsp/aRkGmzl/Bllqb2eXIPopEInwyYQHAbg/FEhGRzqMQsh/aj4LM2vMFEtcmzV2Gw+WhKD/aQVVERLqWQsh+qLO1joLMW8FWjYL0eP5AkM+mRHu82J1uk6sREen9FEL2UTAYpKQgl1AozNtaC9JrfDpxAS1uH/0Kc/H7A2aXIyLSqymE7CO704PFksDYyQvZVtdkdjnSSVo8Pj6eOB8AR4sWqIqIdCWFkH1gd7RQXJCD3enmba0F6XU+nbiAZqeb4oIc7ZQREelCCiF7KRKJkJIc7SXx33e/0XkjvZDb6+eNT6cDEDYMk6sREem9FEL2Un2Tk/S0FBYsXcu0BTojprcaP7OMDZtryc3KoM7WbHY5IiK9kkLIXrDZnZQU5NDsdPPU61+YXY50IcMw+L83viRsGBTlZePTll0RkU6nENJBbo+PvJxMAP752jiaHC0mVyRdbU3VNj6eMB+LxYLPp50yIiKdTSGkA4LBIAkJCVgsFt4eN5P5S9eaXZJ0kzc+mcba6hpyszOosznMLkdEpFdRCNmDUCiM1x8iPS2FWUtW8+bYGWaXJN0oGArz8PMf43J7KSnIoV5BRESk0yiE7EYwGMTnD5CdmUb5qmoeffFTIpGI2WVJN6upt3P/s2MIhsIUF+TQ0KQgIiLSGRRCdsHl9hKOQGZGGksqNvDXf39AMBgyuywxybI1G3nsxU8Jhw2K8jUiIiLSGRIi+tH+e+oamykpzAVg8tzlPPXGFwogAsAZJx7Bfb+5muTkROptDgrzsrBYlOVFRPaFQsgObM0u0lKSSU9LIRAM8epHU/hk4gKzy5I4c+TQA3nkDzeQn5uJ1xfA4/NTkJtldlkiIj1Onw8hkUiEOpuD9NRksjPTAVi6eiPPvfM11VvrTa5O4lVuVgZ3/fwyRp1wOAAtbh8ev5/i/ByTKxMR6Tn6ZAjx+YM0OVwkJSZSlJ8de3zj1npe/mgKC7QFVzrolOOG8fOrz+bQwf2BaJOzhiYnCQkJFORmYrVaTa5QRCR+9aoQEolEaGhyEAobEIEIECGCJSGBpEQrWRnppKYktbvG5w8ya/Eqvp5ZxrLKTeYULj3ecUccxDUXnMrJxwwlMbF98HC4PHh9gdg5NCnJiRTmZe/sNiIifUqvCSH3Pv0eC5etM7sMERHZRycfeyhP3PUTs8uQbqRl/SIiImKKXjMSIiIiIj2LRkJERETEFAohIiIiYgqFEBERETGFQoiIiIiYQiFERERETKEQIiIiIqZQCBERERFTKISIiIiIKRRCRERExBQKISIiImIKhRARERExhUKIiIiImEIhREREREyhECIiIiKmUAgRERERUyiEiIiIiCkUQkRERMQUCiEiIiJiikSzC5D40+L20ux0k56WQlJiIv5AEH8gSGF+NinJSWaXJyIivURCJBKJmF2ExAe3x0cgGCIvJ3OXr9le30S/ojwSEhK6sTIREemNFEIEgNoGO/2K8gDYXNPAZxPmU1axAbuzhX6FeZx5ylFcfdFppKYk43C5SU9NISlJA2kiIrLvFEK6WNuXN55HDuptzRQX5BIIhnjl/QmM+Wo24bDxvdcVF+Tw97tu5JjDD8Lr82O1WkhO0vSMiIjsG4WQLlLX0ExBXhaJiVYAHC434bBBfm6WyZV9KxKJ0NjkpKgghwabg3uffIvV67fs9prkpEQe/tNPOPPko3C43GRlpGGxaH2ziIjsPYWQLmCzOynIy8YwDDZtayArM43CvGyg/bSH2eptDooLcthWa+P2B1+mtsHeoeuSkxJ55oFfctzwIbFRFBERkb2lENLJ6hqbKSnMZXNNAw8/8z6r128lISGB0acdw92/uorsrPTYa0yts8FOSVEetQ12fvPX56m3Ofbq+uzMdN7+950UF+QqiIiIyD5RCOlEdY12SgrzaLQ7+eU9/6Gusbnd84MPKOL5R24jPzfL1BGRBpuDooIcnC4Pv7nveTZurd+n+xx/1CE899CvAAiHDS1UFRGRvaLJ/E4SCoUpyI1Owfz1n29/L4AAbNrWwB8eehmP10e/omhY6W4er5/8vCwMw+DBZ97f5wACUFaxgU++novFYqHJ0dKJVYqISF+gENJJGu1OEhOtfDllERWVm3b5uqrNdTz6n48AyM3OIBAIdleJRCIRwuEwVouFtz6dxsLyyv2+56sfTsJmd1FSmEuzU0FEREQ6TiGkE/gDQfoV5eFs8fDSe9/s8fUzFqzgo69mk2i14nR7u6HCqHqbg6zMdEpXrOf1MZM65Z5uj4/n3/4KAEuC/jiJiEjH6btGJ7DZXQB8+s08HC5Ph6558d1v2FLTQGFe9k6nbjpbfeti2Ea7kwf//T6G0XlLgSbOKmdtdQ3ZWek0NnX/FJOIiPRMCiH7KRQKM6AkH78/yCdfz+nwdf5AkEf/+xGGYVCYl42/C6dlWjw+igtzCYcNHvzXezQ1uzr1/pFIhFfej44ApaUmd+q9RUSk91II2U9toxhfTVuM3eHeq2tXrNnIR1/NwWq10NJF0zKGYdDWq/XVDydSvrKqS95nXukalq/ZSEZ6Kg17ud1XRET6JoWQ/dTWAXXshHn7dP3L709g07Z6CrpoWqbR7iIjPZV5pat5Z+z0Tr//jt76ZCoAKSlq5S4iInumELIfnC43aanJVKzdRPWWun26hz8Q5LG2aZn8zp2WqWtsprggh9oGO39/9kO6uiXM/LI10bUhmenYtWVXRET2QCFkP7i9AQDGT128X/epqNzEmK9mY7V03rSM0+WhpDCXUCjMA0+/h7OlYwtm99c7Y6cBdHngERGRnk8hZB9FIhH6F+fh8weYPGfpft+v/bRMx85w2ZVAMEhycrR76fNvj6di7a77lnS2GfNXUNfYTH5uFl5foNveV0REeh6FkH3U1u10XulqPF7/ft8vEAjtMC2Tg9e3b/eMRCJ4vAFSU5KZOLOMMV/N3u/a9kbYMPh84nwA7I7O3YUjIiK9i0LIPgqHDQCmzVveafesqNzEu5/NwGqxEAyF92lKo8HmIDc7g1XrNvP4ix93Wm1744spCwkEQ/QryscwDFNqEBGR+KcQsg8ikQj9iqJTMfNKV3fqvV/9YCJLV1aRnZm+11td6xrsFBfm0mBzcO8TbxEIhDq1to6yO9xMmbMUiyWhWxqxiYhIz6QQsg/aOqTOL1uDz9+5TcbChsED/3ovurOlMJe6ho6tD6lrtFNSlIfH6+feJ9805XC8HX36zVwAcrIyTK1DRETil0LIPgiGoiMMMxas6JL7N9qd3Pn3V6M7XIryqGts3uXUTCQSoa6xmZLCaAC5+7HXWb1+a5fUtTdWr99KxdpNpKelaLuuiIjslELIPijKzyEcNlhYvrbL3mPj1nruePgVGu1OSgpzafH42n0zj0QiNNgc+PwBSgpzaWhycMfDr7B0VXWX1bS3Pvk6OhoSCodNrkREROKRQshe8nj9JCZaWbVuc5f33qis2sYv/t9zLFtdTVZGGnk5mUB0UWxCQgJFBTmkpaYwv2wNt/75OVau3dyl9eyt6fOWY3e0UJSfExs9EhERaZNodgE9jd3RQnpa9Bt/d6i3ObjtvhcY/YNjuWz0SRx75MGkJCfh8fpZuHQtX05ZyILyym6pZW8FQ2HGT1vCjVeeRX2jgwP6FZhdkoiIxJGEiFpb7hWHy01OVga33P0MlVXbuv39rRYLJHy7RTjeHdCvgI9fuJdAIEhyss6UERGRb2k6Zi8YhkFOVgY2u4u11TWm1BA2jB4TQAC21dpYvGwdyclJ2EzesSMiIvFFIWQvtG17XVC+Rmej7IXPJ803uwQREYlDCiF7oW0EorvWg/QWsxatxGZ3UZCXbVoDNRERiT8KIXuhqCCHUDjM4mXrzC6lRwmHDb6augiAhqa96wIrIiK9l0JIB7m9PhKtVioqN+Fye80up8cZN3khhmFQXJBjdikiIhInFEI6qK1RWLxuh413tQ12FpRXkpSUSKNGQ0REBIWQDstISwVg8bKu65La242btBAAi0V/7ERERCGkw/JyMnG5vaytMmdrbm8wr3Q19bZm8nOz8PkDZpcjIiImUwjpgGanG4ClK6sIGz2nR0e8CRsGX06JLlBtO4lYRET6LoWQDmhpXYhaWrHe5Ep6vi+mLCJsGJQU5ppdioiImEwhpAOyMtMBKF2xweRKer4Gm4N5S1aTmGil3qYFqiIifZlCyB5EIhFystKxO1qo2lxrdjm9wueTFgCQnGQ1uRIRETGTQsgeNLduzS1fuUGt2jvJwqWVbK9vIjc7E59PC1RFRPoqhZA9cHv9gKZiOpNhRPhicnS7rq1ZC1RFRPoqhZA9yM3OAKB0hRaldqavpi0mFArTryhPI0wiIn2UQshuRCIRMjPSaLA52FzTYHY5vYrN7mLWogqsVgt1Dc1mlyMiIiZQCNmNtl4WZRWaiukK74+bCUBO62iTiIj0LQohu+EPBAFYoqmYLrFq3RbKKjaQlpqs03VFRPoghZDdyM/NBLQepCu9+9l0ANJSkk2uREREuptCyC6EwwZpqSlsq7VR22A3u5xea0F5JSvXbo6tvRERkb5DIWQXbHYnoPUg3eGVDyYAkJGeanIlIiLSnRRCdiEUCgM6L6Y7LF62jrKKDaSnpVBb32R2OSIi0k0UQnYhPy8LgDI1KesWz735JYZhUFSQSzAYMrscERHpBgohOxEKhUlNSWbT1noaW6dlpGutrdrG55MWYLVaaGptlS8iIr2bQshOtAUPTcV0r5ffn0Cj3UlJYa4WqYqI9AEKITvR1kZcW3O7l6vFy6PPjQEgPzcLT+u5PSIi0jsphOxEQV42oJ0xZli0bC3vfjYDq9VCQgIEWhvG7S2P10+DzUFdox1Xi0fn04iIxKFEswuIN4FgiOSkRNZtrMHh8phdTp/00ntf0684l3N/cBwerx+/20tWRtpur4lEItQ3NmOxWCgqyCE9LYX0tJR2r6lrbCYzPVVbgUVE4oRCyHfY7E76F+drKsZEhhHhkWc/xGqxcvapR2MYEWrqbJQU5mG1fjt4Fw4b1NuaSUpMpDA/m5KiPABa3F4q1m5my/YGwiGD/iX5nHjMUEoKcwHYXm+nf3GeKZ9NRES+lRDROHU7tQ12+hXl8ed/vMHcJavNLqdPS0hI4KdXnc3PrzuPpKRoXvYHggQCIdJSk0lMtMZe2+L2MmvRSqbNW8biZesItvZ5aZOaksTVF/2AW68/j9SUZOptDorys0lISOjWzyQiIt9SCPmOcNggQoQLb3oQj08LI+NBv6JcfnLF2Zx2wuH0L86PPb69vokF5ZXMWlhBacWGWIO53Rl8QDH/uv9W+hfn09DkoCg/pytLFxGR3VAI2YHH6yc9LYVlq6u57b4XzC5HdiIrI42U5CRaPF58/n1btFqQl8WLj/6WA/sXUtfYHJumERGR7qXdMTuwtzbJWrxsncmVyK643F4a7c59DiAANruLOx95DbujJdqTpEk9SUREzKAQsoO01Ohx8ouWrTW5Eulq22ptPPTM+0C0J4lXU28iIt1OIWQH+blZuD0+Vq/bYnYp0g0WL1vHO2OnYbVY9mtkRURE9o1CSKtmZ3QqpqxiA2HDMLka6S6vfjiJqs215OVkUtfYbHY5IiJ9ikJIqxaPD9BUTF8TCoV58qVPgeiC1VB4zztsRESkcyiEtMrLzgS0KLUvWrFmI19MWUii1Up9oxapioh0F3VMBQzDICM9ldoGO5trGswuR0zw2geTOP/0EQwoycfvD5KSkmR2SdLLvPbhJN74aDIA9/3+Oi45Z2S758tXbuCPD78aa7R3/hkjePCOH1G+sorfP/ASANddMoo/3vrD/Xrvx++5mTNPPmqfPkMoFObzSQuYMmcpG7fW4/b6yMpI45DB/bnorBO46KwT4r4BoMfrZ8xXs7nl2nPNLkVQCAGg0e6kuCCXJcs1CtJXNdqdfPDFLG659lyaXW5KUtQ7RLpP9ZY67n3irVgAOe2EI/jb7dfH1Td0vz/IHQ+/wvI1G9s93ux0U7piPaUr1jN70UoevfumdscrxJPJc5byn/99ic8fUAiJEwohRLukgqZi+rr3Pp/BFeefQklhLq4OHJon0hkam5zc9ejruNxeAI494mAeu/smEq3RYwmGDOrH4/fcDMCB/QpMq/P9L2bGAsjhhxzIxWefSE52Bpu21jHmqzm4PT5mLqzgmxmlXDp65O5vZpIX3/maRruTTB1iGTcUQoCighxC4TALllaaXYqYyOP18/qYydz9qysJBkNmlyN9gMfr5+7H3qC2wQ7A0MH9+edfb2k3HZibnbHP0yedac7iVQBYrRZeePQ2UlOSY88NGlAc67sza1FF3IYQiT99PoS0uL1kZqRRVrEBV4vX7HLEZOMmL+C6S0cxaEARzU43udkZZpckvVQoHOZv//cOa6u3AXBAvwL+/cAvvjcCV1axYZdrQoLBEB+Pn8OEmWVs2d5IakoSgwYUcfXFP+D800fs9v3dXh+/uve/VG+pA+C3N13MjVeevcvX+/wBIDpyPL9sDWefekzsuTNPPop7b7sGiPZb+q6ZC1bw0fg5rK2uIWJE6Fecx/mnj+C6S0e1CzMAGzbV8sEXMyhdsYGmZhd5OZmMPHYYN199Dgf2L/zevbfX2/lg3Ezmla2msclJRnoqI4YP4aYrz+awQw5sfU0TV//m8dg1LR4fp131Z0YMH8Lzj9wW+1p+8MUsvp6xhO11TWSkp3LC0UO59frzOOjAkti1O/5+/OW317J0VRXT5i0nJTmJe267ut3XRfasz4cQh8tNZkYac5esMrsUiQPhsMGbH0/hgTt+hKF+MdKFnnp5LAvKo6OvudkZPPPALynIy+7w9aFQmLsee50ly9fHHvMHgqyo3MSKyk1sqWng1uvP3+m1hmHw4L/ejwWQqy86bbcBBOCYww+Kvf6+p95hyKB+jBp5JCcecyjHHH4Ql5938k6ve/WDifzv4yntHqvaXMtL731DacV6nr7v1tiJ2DMWrOChZ94nEPh2JLLe5mD8tMVMn7ecJ+69mROPOTT23PLV1fz58f+1+wEy4Ghh2rzlzFxYwd9+fz0XnHn8bj8XRAPh3f94o92UfLPTzdS5y5hfuoZ/P/gLjj7soO9d9/qYSdTbojvq/IEgh7eGHum4+Fw91I3aUvvsxQohEjV59lK2bm8kPzcLp8tjdjnSC300fg5fTlkU+7XH69/rJokffjkrFkAOHljCPbddw59+cQX5udF2A//7eArbam07vfb5t8czr3Q1AGecNJw7O7Dj5mfXnhu7N0SDxNufTuMPD77MxTc/xD+e/yg2rdRm5drNvPnJVACyMtP47U0Xc//t18e+WS9eto6Js8oAqGts5tH/jCEQCJGQkMBVF57K/X+4gctGnwSAx+fnvv97h2anG4iO5Dzwr/diAeT800dw/+3Xc8NlZ2C1WgiHDf7x/Eds3FpHXk4mj99zc2xkMzUlicfvuZlf/fhCAD4ePycWQEaNPJIH7riB2392Kfm5mXh8fh59bsxOfyiptzkYfdqxPHDHDfz0qnPanfItHdOnR0ICwRBpqSls2lrP1u2NZpcjcSJsGLw9dhp//d11sd0KIp1pXXVNu18HgiGeenks/3n41x2+R1uISU5O5LmHfhUbRSnKz+atT6cxbMgBscWuO5owo5SZCysAGD5sEA/f+RMslj3/PFpSmMtL//gd/35tHAvKK9nxAHaPz89XUxczc0EF//n7rxl28AHRGqcuir3uvt9fxxknRde2jDx2GHc8/ApDD+ofO7Prs4nz8XijZzj96kcXcPM1owG46KwTyM5K473PZ+Jq8TJu0gJuvmY0U+Ysi41CXH7eybHpoIuITm09/epnBENhPvxyNvfedg1nnnwUz77xBeAm0Wptt87mi8nRr+XA/oU8cc/Nsa/HgJIC/vLkW2zZ3kj5yipOOHpou69Jfm4mD975o9giYtl7fTqENDY5GFBSwBxNxch3TJhZxs+vO49+RXm4WjxkZaabXZL0MinJSTxy14384/mPYttcJ8ws5cIzT9jjtW6vjy2tPzgdetCAdtM4Z55yNGeecvQur20LIAAHHViyVz1xDuxXyNN/u5WauiZmL17JoqVrWbqqCq8vul7E5fby2H8/4q2n7wSgcsPW2LUnH3dY7P8L87N579m72927rGJD7P+vuOCUds/98PxTeO/zmQAsXVXFzYymrOLbaagrzm//+svPPYlnXh9H2DBYuqpqt5/J4/WzaVs9AFu2NzLqmnt2+rqVazd/L4QcNWywAsh+6tPTMW0LouZoKka+IxQK887Y6QD4A9opI53LarXw6N03Mmrkkdx6/Xmxx//z5lc4W/Y8Beh2+2L/vz+Lp7+ZsYQNm7Z36LWRSIRmpxuny8OAknyuv/R0nv7brXzz1sPc9/vrSE6O/ky7rrqGmrom4NvjMNJTU0hJ3n3YaZv6TE5KJCer/Wcqys/59nWt0y+OHaZKi/Lbr6VJSkokJzu93X13pWUno0U709jk/N5jOVq4vt/6bAiJRCLk52bhcLmpqNxkdjkSh76auoh6WzOF+dmxf0xFOsMvrj+fH5x4JBD9KX/wAcUA2B0tvPDO13u8PiPj2z4Xju98kw2FwmzYVLvLbeYpyUnc9csrSUhIwDAiHXq/pauqOPP6v3Dxzx7iny9/2u655KRELjlnJKcdf3jsMbsjeiBoWz8OXyCAP9D+pOqqzbWx6ReAvJzoepNAMITD5W732oamb49TaAtdba+PPt8+IASDodjakR1ftzPpaSmx/z9kcLQny87+u2Qn2473FKxkz/psCGn7Qzu/dI1OzZWdCobCvPfZDAC8O/xjKbK/Cnf4yT3RauV3P70k9usvpyxixXe6kn5XRlpqbLvq2qptNDW7Ys8tKK/kpjuf5pwf38cHX8z83rW/v/lSrr7oNM4ddSwA88vWtJsK2ZlDDxqAxRLt3jp3yWo2bq1r97zXF6CyKrrVOCEhgX5F0Y7Dw4ZE14YYRiS2EwiiO09uufsZzrvxfv7y5FsAHHXYoNjz4yYvbHf/cZO+/fWI4UOirx82OPbYF995/ZdTF2EY0bUoxx05JPZ422eI7PDazIw0BpREF5Q22Jwcf9QhnHnyUZx58lEYhsGS5euw2Z07HXGyxFFH256qz64JaVvprPUgsjvjpizkp1ePpqggB4/HR7o6LUoXGDXySI4/6hDKKjYQiUT458uf8r//++Nu1xtcOnokL737DYFgiN/+7UVuuOx0wkaEtz6N7kYxjAinjDj8e9e1BaBf/ugCps9fQSgU5vm3x/Pak7fvsk18Rnoql5w9ks8mzscfCHLbfS9w9UU/YPCBxTQ1u/hyyiK210d3xpwy4rDYGpVLR4+MLaB95LkP2Xjl2RQX5jJ2wrzYou+Rx0a33F527sl8/PVcAoEQr7w/gUabkyOHDWTpqupYyMjNzohtBT5v1HG8PmYSzU43n09agNcf4KRjh7Fh03bGfDUbiC7a/dHlZ8Q+R9vIhcfr59Nv5pKRnsqFZ57AJWefyKsfTsLZ4uH2B17m6otOw+cP8NqYSbhavCQlWhnVOnIlncv60EMPPWR2Ed0tEomQlZGGzx/gyZc+JaQdELIL4bABCXDyccOwO1rIUAiRfVRWsYHyldFFkmecNDy2g6TNIYP78+WUhUQi0emM9LQUjjn8ILbX2/l6+hIgupvllNZpjyOHDmTZ6mpqG+w4XB7mlq5mftma2BTHL284n7NPO+Z7733uqOM46MBisjPTaWxysGbDVhqbnBw8sIQhg/rtsv7jhh9M+coq6m0O/IEg5SurmDF/BQvLK2PTL/2K8njy3p/F/p6UFOYSDIZZtrqaYChM6Yr1zFpYQUPrrpaTjhvG7T+7DIvFQk5WBv2K8phXuppw2GDV+i3MXFgRG2HJSE/liXt+xkEHRqeuUlKSGHbwAGYvXkUwGGLDpu3MWljBispNRCIRkhKtPHjHjzh2h5GQirWbYmtg5petoWpzLddeMoojhw6itGI99TYHtmYXcxavYkF5ZaxfyR9//kNGHjsMYJe/H7Jv+mQIaWjtqjdj4Qomz15qdjkS59ZvrOHy806mMD8bj89PUmKfHUCU/bCnEFKYl01NnY11G6PfJFes2cj5ZxxPi9u70296VquF804fQWpqMja7C4/XT1ZmGocfMpA/3HIZV15w6k7fuy2EABw25EDGTphPOGywtnobV11w6i636yYnJXLRWSeQn5uFx+eP9jYJG2RlpDFkUD+uPP8U7r/jBnKz26/BOPGYQzl4YAk2uys6qpCUyEEHFvPjH57FH265jOSkb/8+DT1oAGecdBSBYAiny0MgEKQgN5tzTjuGh+/8CcMOHtDu3gf0K+C8USMwDINmpxt/IEh2Vjo/OOEI7v/DDe0am0H0zJvNNQ00O1pISU7i8KEDOW/UcSQmWjn/9BEkJydid7Tg9QXISEtl+LBB/OkXV3LhDg3PFEI6V0Jkx83efUS9zUFxQQ5/efKtdtvVRHblxivP4rc3XUJdYzMlhTphV0SkM/S5hamGYVBckIPb62N++Rqzy5Ee4tNv5tHsdFNSmKtFqiIinaTPhZC2DnszEqm3ygAAIABJREFUF1S0O59AZHe8vkBsp4Gzg30FRERk9/pcCElPje4JHz9tscmVSE/z6dfzcLhaR0NaO0SKiMi+61MhxOcPkJ2VzrZaG0tXVZtdjvQwHp+fD76YBdChrpYiIrJ7fSqE2OzRhj7jpy+hD67HlU7wyfi52B0tlBTmdrjds4iI7FyfCSGRSISSolzCYYOvNRUj+8jj8/PGR5OBaHtpERHZd30mhNTbHCRarcxatDK2OFVkX4ybvJCt2xvJz82KNWkSEZG912dCSNuC1E++nmNyJdLThUJhXnrvGwAd4y0ish/6RAhpdrrJykyjanNtrGugyP6YNm85q9ZtJiszjXpbs9nliIj0SH0ihLQdVvfu5zPMLUR6lf++NR6AnKyM2J8xERHpuF4fQpwtHvJzs9hWa2Py7HKzy5FeZOmqKqbMWUpKchJ1jRoNERHZW70+hASD0RNy3/18RvREVJFO9NybX+Lx+uhfnI+rRVt2RUT2Rq8OIU3NLgryoqMg2pYrXaGxycnL700AIEJE/WdERPZCrw4hbUdEv/DO1wRDYZOrkd7qk2/msXRlFdmZ6dQ2aFpGRKSjem0Iqa23k5mRRkXlJqbPX252OdKLRSIRHnv+I7y+AP2L89Q7RESkg3plCPH6/RQX5hIKhfnny5+aXY70AdtqbTz1ylgA0tNSCASDJlckIhL/emUI8fmCWCwJvPPZdNZv3G52OdJHTJhRyvhpi0lJTsLjDWh9iIjIHvS6EFLbYCcvJ5PKqq28+fEUs8uRPuapl8dSUbmJ3OwMGpqcZpcjIhLXelUIqbc1068oD5fby9+eeleLUaXbBYIh7nniTWrqmiguyKFe/UNERHap14QQm91JcUEuoXCYh595n211NrNLkj7K7mjh9gdfot7WTHFhLg02h6ZmRER2oleEkHpbMwV52QA88cInzCtdY3JF0tdtr7fz+wdeZlutjaKCHBxON/6AFquKiOwoIdKDf0SLRCLUNUanYELhME+++Anjpy0xuyyRmPzcLJ766y0cMXQgwVCIZoebooIcs8sSEYkLPTaE2B0tJCclkpGeitPl4aFn3mdBeaXZZYl8T1KilT/ccjlXX3QaEO3km5RoJSsz3eTKRETM1aNCSCQSoaHJQUpyEjlZGQCUrljPo/8ZowPEJO6deMyh/L9fX8WB/QuBaJAOBkMUFeSQkJBgcnUiIt0vbkNIJBLB5fbi9QYIhkKkpaZQkJcVe37j1jpe+3AS0+apG6r0HImJVi49ZyQ3Xnk2A0ryY4+3uL04XB4slgRSkpNITkokNTWZRKvVxGpFRLpW3IaQpmYX+blZ7R5ze33ML13DhJmlzC+r1I4D6bEslgROPu4wzh11HKedcHhsZO+7HC73Lp8TEenp4jaE2JpdrFq7GZvdRU2djY3b6qnaXEs4bOz09XZHC4FgqJurFBGRznLq8Yfz9N9uNbsM6UaJZhewKwW5WZx+0vAOv/6uR19nfpm25krXyc5MJxAM4vNrq62ISGeI25EQkXhRW9dEZmYamRlpBAJBGmzNlBTna72GiMh+UggR2QXDMGiwOSgpygPA4/WRnpYKgMvtJSU5keSkJDNLFBHp0eJ2OkbEbDa7k5KiPGrrm7jviTdYtnIDBw3sx923XcspJxyJq8VDAgkkJemvkYjIvtBIiMhObK+30b+4gK01Ddx8x5M4nO7Yc8lJiTz90G2ceuKRNNiaKSrINbFSEZGeSyFE5DtcLR6yMtMJBILccudTVK7f8r3XpKYk8+HL93Ng/0IFERGRfdQrDrAT6UxtW73/+8bnOw0gAD5/gMefex+AnKwMQuFwt9UnItJbKISI7MBmd1CQl82mrXWM+WLGbl+7sGw1X09ZSHJyEnX19u4pUESkF1EIEdlBSnIyEB0F2VVjvB29+PYXhMJh+hXnYxh7fr2IiHxLIUSkVWOTg8yMNJavqmL63KUdumZ7XRNfT12I1Wphe11TF1coItK7KISItLJao38d3vpo0l5d9+aHEwmHDUqK8nSekfz/9u4zMKo6bePwL1NSJ8mkEoq0CCogoEuRplIUZAVdewNXV8WOiyigUlxQQMFVV9wXUVZFQZAuSO8Qeu81JIT0MikzSaa+HyYZEkhCEpKcJPNcn5KZOec8OYTMPf8qhKgACSFC4NzFNijQn7j4FLbtrtjOzLGXk9m44yAajZrEFBkbIoQQ5SUhRAicIQRg3pKN2O0Vb81YtGIbAL7eXlValxBC1GcSQoTbs9nsRIQHk2PMZfnanZU6x77Dp4mJSyIwwA+TKa+KKxRCiPpJQohwe4kpzgGlqzftJTcvv9LnWbJqOwAZmTlVUpcQQtR3EkKE2wv09wNg+ZqoGzrPinW7MJstNGwQXBVlCSFEvSchRLi1HGMuOj8fzkVf5sSZmBs6lyEzhx17j6NSqUhJM1RRhUIIUX9JCBFurXBjuhttBSm0etNegEoNbhVCCHcjIUS4tQbhQVhtNlZt3Fsl59u++yhGUx4NwoJkBVUhhLgOCSHCbaUbstGo1ew7dJqMzOwqOWe+2eJabTUpVbpkhBCiLBJChNvKK5gJs27L/io97+pNewDQatRVel4hhKhvJIQItxURHozVamNTVPn2iSmvvYdOk5ltJDQ4UJZxF0KIMkgIEW4pLSMLlUrFrv0nyMo2Vem5bTY723cfBSBZumSEEKJUEkKEWzKbLQCs21q1XTGFNkcdBpCWECGEKIOEEOGWGoQFYzZbXGGhqu3cd4K8fDMR4bJwmRBClEZCiHA7qWmZqFQeRO07jrGa9nnJyzez+8BJANIzsqrlGkIIUddJCBFux2qzAbB2c/V0xRQqbGXJzTNX63WEEKKukhAi3IrD4SAiPJi8PDPbCgaPVpdtu49is9lpEBZUrdcRQoi6SkKIcCspaZkAbNtz9IZ2zC0PQ2YOh46fQ6NRk5VTtTNwhBCiPpAQItxK4WyVql6grDRbCrpksgr2qBFCCHGFhBDhNhwOBw3CgjCa8tix51iNXLNwXEhocGCNXE8IIeoSCSHCbRQuHLZ11xHyC9YJqW7xSWmcPn8Jb29P8mSAqhBCFCMhRLgNDw8PoOa6Ygpt2XkEgJT0zBq9rhBC1HYSQoRbsNvthIfqyc4xsXP/iRq99rZdzhDir/Op0esKIURtJyFEuIWkgq6YzVGHsVisNXrtU+cukZJmQB+gw2az1+i1hRCiNpMQIqpFdo6JS/HJxMWn1IoVQ7UaNVDzXTHgHBBbuCZJcppsaCeEEIUkhIgqlZllxJSbj7/Ol5sahdOkURjBQQEYTXmkKTQmwmazExociCErh90HTypSw7ZdzhCiKhiXIoQQAjRKFyDqj4TkdBoWbNh25MQFtuw8jIeHB906teEv7Vvj5+tNYnJ6jW/qlpSaQaMGIWzacUix7pA9h06Rl2+W1VOFEKIICSGiSiSnZtAwPJh8s4UvZi5k0Yqtrud+nL+G3j06MmHk80SEB9d4EPH21ALKdMUUys+3sPfQaXp1vZ2MzGyCAv0Vq0UIIWoL6Y4RNyw9I4vw0CBsNjvvT/yuWAAptGnHIV4f/SWGrBxXEKkJVquV4KAA0jKy2H/4TI1cszSFs2Sqa+deIYSoaySEiBtis9nx8/UGYOo388pcifT46RhGjP8vFouViPBgMgzZ1V5fYopzIOiaTXux2ZWdmVI4ODUsRK9oHUIIUVtICBE3JCXNgJeXJ2s372Pxn9uv+/ojJy7w+bfzAfD18cJqs1VrffoAPwBWrt9Vrdcpj5S0TE6ejcXLU1vtm+cJIURdICFEVFp6RhYR4cGkZWQxdcZv5T5u8Z/bWbVxD15enqRW44wZkykPnZ8P56Ivc/p8XLVdpyIKu2TSasG0ZSGEUJqEEFFpngUDPj//dj6ZFdwl9vNv55OSZiAiLJjUtOoJIumZOQCsXL+7Ws5fGVsLpur6+/kqXIkQQihPQoiolMTkdHR+Phw6do71Ww9U+PisbBOTvvwVcC5nbq+G8RoR4UFYbTZWb9pT5eeurFPnYklONRAY4Cerpwoh3J6EEFFhDoeDYL1zium/v1tU6fPs2HOMNZv24uXlSVJKRlWVB0BSSgYatZptu46SUk0tLZW1fY+sniqEECAhRFRCfFIanp5a1m3dz/HTF2/oXF/MXEh2jomGDULIyq5Yl05ZvAq6ihatvHa6sNJk9VQhhHCSECIqxOFwEF4wxXTWLytv+HxpGVn854clzm+q6E3ZZMpDH6gjLj6F3QdOVck5q5KsniqEEE4SQkSFJCSlo9VqWL91PxdiEqrknEtW7eDwifME6HyJT0q74fMZCgbJLv5zGw6H44bPV9Xy8y3sOegMR+k1sFaKEELUVhJCRIWEBgcA8MO8VVV2TofDwadfzcVqtRERFkRevrnS5zJbrDSKCMFoymPJqh1VVmNVK+ySMeXK6qlCCPclIUSUW2JyOp6eWrbtPsrZC5er9NznL8YzZ+E6VCoV2Tm5lT5PSsFgz4UrtpCdY6qq8qpc4eqp4bJ6qhDCjUkIEeWm8/MB4JeF66rl/N/P/ZO4hFTCQgJdYaIirDYbjSNCycs38+uiDdVQYdVJTc/kxJkYPGX1VCGEG5MQIsolw5CNzs+HE2di2H/kbLVcIz/fwtRv5gEQ4O+H1VqxJd1TUp3BZfmaqDox1mJ7QWtIWrqsniqEcE8SQkS52AsGeP66aH21XmfnvhP8uX43Xp5aMjLLHySyso0F03xNfFcFs3Zqgmv1VH9ZPVUI4Z4khIjrys3NJyQogKSUDNZvq/jqqBU1dcZvxMWnEBaiJzE5vVzHFIakGT8uw1CwXHtt51o91V9WTxVCuCcJIeK6Crs2Fq3cWiNvlkZTHmM+/R6LxUpEePB1x4ckJqejD9Bx8mwsS/7cVu31VaXCLpnk1KpdMVYIIeoCCSGiTA6Hg4YNgjGbLSz5s+amvJ48G8vH038GICxEX+qus0kpGUSEB2PIymHMp99jt9e+dUHKsqVgV12NRq1wJUIIUfMkhIgyJSSlo1KpWLd1f4XGaFSF1Zv28tmM3wAICQogISkNq805WNVut5OYnE6DsCAsFivv/+s74uJTarS+qrD7wEmyc0yEheirZRM/IYSozSSEiDIFBvgBsGD5ZkWuv2D5FkZ/MousbOf+Mhq1s8VApVIRER5ManomIyb8lwNHq2fGTnWzWm1sijoEQFKqbGgnhHAvGqULELWXITMHfaCOY6eiOX46RrE61m89wNGT0Tz/RH+6d25Lk4ahxMQlsf/wGb79aXmdGYhamnVb9jP4/u5opUtGCOFmJISIUpktVkC5VpCiklIyXF0zGo26wmuI1GZ7Dp4iM9tIaHAgdrsdlUoaKIUQ7kH+2okS5edbCA/Vk27IZt3W6p+WWxH1KYAA2Gx2Nm0v6JJJkVkyQgj3ISFElCgl3Tk+Yemq7VgKWkRE9Vm3dR8AnlppnBRCuA8JIeIaDoeDiPBgrDYbC1dsVboct7Dv0BkyDNmEBAfKwmVCCLchIURcIyklA41azeYdh0iWGRs1wma3s3HHQUC6ZIQQ7kNCiLiGn69zt9wFy7coXIl7WbfFOfbG29tT4UqEEKJmSAgRxWRmG/HX+XD2QlydXXujrjpw9AxpGVkE6/3r3eBbIYQoiYQQUUxubj4A82vBtFx3Y7c7WLdlPyBdMkII9yAhRLgUbhiXlW1i9ca9Spfjlv5YtxMAfaBO4UqEEKL6SQgRLkkFO7kuW7ODvHyzwtW4p9PnLnHmQhx+vt7kGHOVLkcIIaqVhBDhEh4ahN1uZ+EfMi1XSSvWOltDMrONClcihBDVS0KIAJxjEDy1GrbvOcblxFSly3FrqzbuxWq1EREWjMPhULocIYSoNhJCBABeXloA5i/brGwhgozMbDZHHUKtVskAVSFEvSYhRJBtNKEP0BFzKYk9B08pXY4Afi9YqdbXx1vhSoQQovpICBFk5zgHQC5Yvlma/2uJ/YfPEB2bQIC/L9lGk9LlCCFEtZAQ4uYsFguNGoSQY8xlxfpdSpcjiigcIJyTI7NkhBD1k4QQN5dUsDfMklXbMZryFK5GFLVi/S6MpjwaNgiRnYyFEPWShBA3ZrfbaRgegtVq47elm5QuR1zFaMpjyartALKRoBCiXpIQ4sYSktJRq1Ws2bxXZmHUUvOWbHRO1w0Pxm63K12OEEJUKQkhbiw0OBCAOQvXK1yJKE1SSgZrN+9DrVaRkJyudDlCCFGlJIS4qaSUDLy8tETtO8656MtKlyPK8NOCtdjtdsJD9DJ7SQhRr0gIcVO+Pl4AzPl9ncKViOs5HxPP+q0H0Go1xCelKV2OEEJUGQkhbijDkI2/zpdTZ2PZe+i00uWIcpj5ywpsNjsNCvb3EUKI+kBCiDvy8ADgZ2kFqTNiLiWxauMeNBq1jA0RQtQbEkLcTLohm6BAHdGxCazftl/pckQF/Pen5eTlm2kcEUpuXr7S5QghxA3TKF2AqFkeBa0g389dhd0ugxzrkqSUDH5esJZXhjxIjjEXH28vpUsSFTBzzgpm/bISgOce7cc7rzx6zWteee8LDhw5S8MGwfzx8yc1XWKpOvV/rdj3o996mscevLvYY2M++Z51W698sLmzfSu++3xEpa73x9qdfDz9ZwBGDHuMZx7pW+br4xPTGPz8RwDc060D0ye8ChS/59PGD+Pe7h0BGDT0QxKS0tH5+bB58RfFznU5MZWd+05c8/PdqMJrFqVSeeDt5UlEeDA9urTjuUf7ERIUUKXXLc2+w2d49f1/A/D0w71597UnauS6V5OWEDeSkelsBbl4KZF1W/YpXY6ohJ9+X0ticjphIXpS0zOVLkdU0rylG7kQk6B0GZW2//CZax47cPSsApVUHavVxsyf/+CJl//Fzn0nauSadrsDU24+F2ISmPP7Ooa8OblO/15UhrSEuKFZv/4prSB1VH6+hc+/nc/0Ca/hr/PFZrOjVstnibrGZrPz2Yzf+L/P/ql0KZWy/0jxEBIdm0BaRpZC1UCw3p9p44cBV9Y/KsuHw58lL9+MRq12PZacamDWr39WW41FTRs/DIcDLBYrKemZrFy3izMX4khONTBq0nf8MuMDvDy11VrDzc0bue5Zk4Zh1XqtskgIcRMZmTkEBfpLK0g9sGXnEVZv2suA3p1JTE4nIjxY6ZJEJew7fIY1m/fS/97OSpdSbvpAHYbMHNIN2Zy7eJmbmzcGnD8LOLsXdL4+ZOXU7M7P3t6erq6W8rjrL22qsZrru7rWJwbdw2ujvuTQ8fNExyayasNuHn6gZ7XWoA/UVeieVRcJIe6iYJGr76UVpF74/Nv5dO54CxHhwSSnGggP1StdkqiEr2YtplfX2/H18b7ua9dv3c+vizdw5kIcGrWa21o15bnH7qNnl3YAxCWk8PDfxwHw0jMDefX5QQDk5Zvp/ei7WCxWGkeEsOynSa5zvj/xOzZuP4inVsP63z+/bh3tb2vJtt1HcTgc7Dt8xhVCCrtnWrVsQla2sdQQsn33URYs38zJs7EYTXk0igilT8+ODH38fnR+PqVed8W6nfw4fy3xiak0igjlsUF38+Tge11j3EobE1Kaq8eEFB2DArBl52E69X+Nl5/7K+eiL7NpxyEAZv/7Pdq3ael63bFTF/n78KkADO7fnXEjhpR53dJotRpefu6vvDHmawDWbN5XLIQYTXn8MHcV67fuJyU9k6BAHd07teXl5/5Kg7AgwLnm01ffLwZKHrPz8N/HEZeQQlCgjlVzp3Do+PlSx4RYLFZ+W7qJPzfsJjY+GW8vT5o1acATg+9lQO/iobk8tZVF2nHdQLohmyC9PzGXklgrrSD1QmaWkXGf/YjdbickOACjKVfpkkQFtGrhfPNOTjW4Bk6W5btfVjD6k+85ejKa/HwLRlMe+w6f4Z2xM/htmXPzySYNw2jRNAKA3QdPuo49cuKCaxfmy4lprn2ibDY7+wrWCerUoXW5glCAvy+RzRsBxceFFI4HubPdzaUe+/X3S3hn3LdE7TtBRmYOZouVi5cSmT1vNUPfmlLq/lVLV+9gwrSfuXgp0XXMtG8X8MXMhdettyr8td9drq83bDtQ7LnNUYdcXz/Q58ZatDq0jUStcr4lHz990bU6stGUx0sjpvHz72uJT0rDYrGSnGpg6eodDH1rCpcuJwMwsF9XV9fs2s3F/84fPXmBuIQUAAb07oxGo6Y0VquN4R99w1ffL+Zs9GXy8y1kZhk5cuICH02ZzXe/rHC9try1lUVCiBvQFvzCzfhxmbSC1CO7D5xk9rzVqFUq7HYHVptN6ZJEOY149TFXn/+8pZuIji19MOKJMzHM+sU5ViGyeSM+HP4s40YM4bZWTQFna0rhG0yvru2dx5yOIbugNeLAkeIDRg8eOwc43+gKWyx63dW+3LXfURA0Dhw5i91u5/zFeNIN2c7nbm9V4jGbow7x8+9rAfDz9eb1vw9m3IghdOrQGoDYy8l8NGV2icdeiEmgS8dbmDByKEMfv9/1RjtvyUZOnbtU7rrL0rnjLXww/BnX921vac608cPof08nenZphz5QB8DGHQeLHVfYQhIWEshf2re+oRq8vTzR6ZytQabcfIymPAC+/XEZZwu21hh0XzcmjXqBV58fhJ+vN2kZWUz+ei4AIUEB9OjsbBU7eOxcsVC3auNe19cP3t+tzDp+XbyBPQXhtGWzhnw4/Fnee/1J16yd73/90/X7Vt7ayiIhpJ5LSsnAX+fLkRMX2Lj94PUPEHXKd7+sYMfe4/jrfMnMMsreMnVE44gwhj5xP+D85PnZjPmlvnbZ6h2uf9evJ73J3wb2ZHD/7nzz6duoVB5YLFZWrtsFQK+uzjchm93uWg356kGkBwtaLXYduDIDpFfX28tde2EIycw2cubCZdd4kKLPXa3owohfTXqTF59+gMH9u/PtlOG0u7W5s65j5zh8/Pw1xza/KYL/fPo2D97Xjbdf+hsvPv2A67n1W6tmraOI8GDuuvPKOJHQ4EDu7d6R5k0j0GjU9L+3E+DcefzEmRgAzl+MJyYuCYD+93ZGpbrxt1NvT0/X16bcfKw2GysK/m27dLyF8SOHMqBPF156ZiDDhjwIwJ5Dp12hYHB/Z8BwOBys2+K8Nzab3XWfWrVozC2RN5VZw7LVOwDw8tTy7ZTh/G1gT5586F5Gv/U0bVo346H+PcjOMVW4ttLImJB6zOFwEBjgB+DqKxT1i93uYMwns5g1/V1uibxJxofUIX9/sj+rNuwhLiGFvYdOX9OEXujk2VjX13997oMSX3P0VDQA7dtEEujvR2a2kV37T9KjSzuOn74IQPfObYnae5yDR50tIbv2ObtsWkc2qdDg5juLtHbsO3yaIycuANCiaQRBev9rXm82Wzh60llfZPNGdGwb6XpOpVLx8AM9OXbKWePBY+foUOR5gHu6tS82A6xvzztcXVjRsYnlrvtG/LXfXcxfthmAjdsP0qZ1M1crCMCAPl2q5Dp5ZrPra28vLTGXklwtInsOnb5mvZZCx05dpEnDMHp2uZ2gQB0ZmTms2byX5x7rx+4DJ10tVddrBTGa8ogt6EJpHdmk2Eyj3j060rvHlYGs5y/GV6i20khLSD2WkJSGt5cnm6MOlfgJQ9QPptx83hk7g7iEVMJD9SSnGpQuSZSDl6eWka9fGQz45axF5OZeuxJuVvb1Z5qkpDnXjFGrVXTv3BZwjgs5ejIas8WKWq3iHwUtCNGXEomLT3GFk3sq0BUDEBoSyE2NnG8q+w6ddo0HuaNdyV0xWdkmV0tOeMi1AbnoY5nZxmueD/D3K/Z90aBTUysHt2ndjJZNGwK4WpQLu2ZaNI3g1pvLbl0oD7PZQk6Oc2yXl5cWnZ+Pq0vtelIL/v01GjUP9O0KOMNr7OVk1mx2dsWo1arrjlvJMV4ZW6YP0JX52orWVhppCamnrDYbDcKCsNnsfDN7mdLliGqWkpbJsPe+YObnI2jSMJS09Ez0gf6yhkgt17NLO+7p1oEtOw+TnGooMUD6+jpXxlWrVEz56OXCrZ+K8fa6snpuz67tWLVxD5cTUlm+Jgpwvom2b9OSwAA/MrOMzg0RCzZCrMh4kEId293MpfgUdu474TrPnbeX3BWj1+vw8PDA4XCQnHbtz1f0saDAa9/4Uq86JjPrSlApa0ZNVRvYryvfzF5K7OVkNkcd5sz5OAAeqKJWkBNnY133sm3r5qhUqmKDhbt0vIUnHrq3xGOb3xTh+nrw/d2Yu3gD4AxM23cfA5wtYcH6sldjLXo/i95ncHYbXoxLpFnjBmi1mkrVVhL5C1VPJadkoFarWbZ6Bxcv1UyTpVBWUkoGw977gnPRlwkJDsSUm4ephE/WonYZ+drjeHt5lvp8YR++zW5HH+DHvd07Oscr3BTBlqgjxMWnEhjg63p9905tXeFz9aY9APylfWs8PDxcXSlrNjk/HYeFBLoGuFZE4XlsRXZ0Lm1QauF0YnA24Rd23wDY7XbXGATnea8d3Lkp6jB5+Ve6KYrOSGndskmFay+NSnUl3ZU0tmpg366u10z9Zh7g3AZjQO+qCSHzlmwsci3nOZvf1AAvL+cA5qRUAz273O76909Nz2L/kbMYsoyugbMAN7do7Lrfc35f52pdGnRf2V0x4Bw0XNjKdepcbLEF6KL2HeepYZPo+dBwflm0vlK1lURaQuqhHFMujSJCMZrymFlkOpWo/5JSMvjHiGl8NvYVut55Gza7nZQ0A2ElNIOL2qFhgxBeeGoA//1peYnPD76/G3+s3QnAqEmzGPr4/egDdfy6aL1rZsKUD1/itlbNAPDX+dKx7c3sP3LGNRuucObGXzq0ZtOOQ67He3a93bXWRkXccVWrR+OIkDLXhHhi8L1MmPYTAMPHfsPQx+8nJCiAVRv3uMaLdLnjVtcg1aISk9N5Y8zXPDKwF7GXk/hpgXOWjVql4v6CAaNVoWgQPHUulpXrdxMWEki0/+b8AAAQhklEQVSXO24FIDxUT6cOt7Dn4ClX91f7Ni1pFBFS4WsVBimbzY4hy8iGrftdM1KaNgl3dal4emrpf29nlq+JIiYuiTc/+JoH7+tGanom381ZgdliJShQx4CrFrwbdH83Tp6NdQWQwAC/cg8+fmhAD76ZvRSzxcrLI6fz7CP9sNvtzJ63CnCOQ+veqW2la7uahJB6yGy2gq9z5kRaunJLKQtlGE15vP3hNwx7fhAvPjWAsBDnOJGgQD+02updClpUztDH72Plhl3Exl27rsIdt7fi6b/1Yd6SjaQbsvly1qJiz/frdSd9et5R7LFeXW93zYpRq1V0aOtcYKvTVdNIKzoepFCThmHFxh+V1gpS6MH77uL46Wh+/2Mr2Tm5zPhf8S7iFk0j+Nf7fy/x2N49OrJpx7Xj2l56diBNG4dXqv6S6AN1NAgLIiklg+RUA+M//5G/PdDTFUIKf449B0+5vn+gd+XWBhn58cwSHw8NDuSzsa8UW7L9rRcf5tCxc8ReTmbf4TPFZiOp1So+fOdZvL2Lt6QN6N2ZL79bhLlgfZj+93ZGqy3f2/2zj/Qlat9xDhw5S2xc8jXTbIcNeZCWzRpWurarSXdMPZOcmkGw3p/zMfH8tnST0uUIhdjsdr793zLe/OBrEpPTCQ/V4+GhIikl/foHixqn1Wp4//WnSn3+3VcfZ+KoF+jQNhI/X298vL1o3bIJI197nEmjX7xmemivu6586m3Tupmr/z6yeSNX87i3lyedi7zBVlTHItNxrxdCAEa9+TRf/ut1enZpR1CgDk+thuY3RfDSMwP58atRpe758uwjfZk46gUimzfCU6uhZdOGfPTP53j5ub9WuvbSfDzyedq0boaXl5aQ4AAaNig+a6h3j46uri6NRk2/e/5yQ9fz8PDA18eLVi0a88JTA5j33w9dq9AWCtL78+NX7zPksX7c1CgMT62GYL0/Pbq0Y+bnI0pcej3A3497unVwfT/o/ruueU1ptFoN33zyFm+++DAtmzXEU6shKFDHnbe34rOxr/DSswNvqLZr7oFDFhaoN+x2OxarDS9PLcPe/3eJO10K9+Pr48UbLzzE44PuQaVSkZGZg0atwl/ne/2DhRAuB46e5ZWRXwDOQcVfTnxD4YrqPumOqUcSk9NpFBHKmk17JYAIF1NuPp9/u4A1m/fxwdvPcHPBkuEJyemEBvlLF40QZcjKNnLg6FmMpnxm/vyH6/FB11lzQ5SPtITUEznGXHR+PhhNeTz20gTXwCkhilKrVPxtYE9efX4Q+gAdNrudpJQMGoYHV2qAohD1XUqagQeeGVPssXa3Nmf2v9+rklVS3Z3cwXqicKrcd3NWSAARpbLZ7SxcsZVHXhzPb0s34XA4aNQghNzcfFLT5fdGiKuFBAXQOCIET62G8FA9Dw/owZcT35AAUkWkJaQeiE9Mo1FECIdPnOfld6fLJnWi3Fo0jWDEsMfp1sm5b0ZaeibeXl74+V1/R1UhhLhREkLquMJumHyzhWde+8S1oZIQFdGzaztGDHvcNeUxPimN8FA9GnXpW34LIcSNkhBSx2VmGwn09+PLWYv4ZeF6pcsRdZhWq+HJh+7lpWcGovPzwWq1kW7Ilg3xhBDVRkJIHZaQlEbDBiEcOXGBl96dJt0wokoE6/15/e8PMbh/N1QqFcmpBoL1/mg00ioihKhaEkLqKENmDvpAnbMb5vVPiLkk3TCiav2lfSsmjHyehg1CMJstZOWYSl1QSgghKkOG99ZBFosVn4KlcKd9u0ACiKgW+4+c5alXJ7F8bRSenlpCgwNJSEpTuiwhRD0iLSF1UGp6JqHBgfy5YTfjPvtR6XKEG+jdoyPj3x2Kzs+HdEMWOj8fPGWRMyHEDZIQUsckJqcTER5MdGwCQ9+aSm6ebNUuakaTRmFM/ehlbom8iXyzBZMpnyB92dt0CyFEWSSE1CHpGVkEBwWQl2dm6NtTuBCToHRJws14eWoZ9eZTDO7fHbgSioUQojIkhNQROcZcfLw9UavVjP/8R1au3610ScKNPdS/O++/+RRenlqSUw2EBAW4dhcVQojykhBSB5gtFqxWG74+3vw4fw3fzF6qdElCcEtkE6aOHUaThqHkGHPxAPz8fJQuSwhRh8hHl1rOarORl2fG18ebDdsOMON/y5QuSQgATp+PY+hbk9mx5xg6Px+8fbxITjMoXZYQog6RlpBazGazk5VtJEjvz56Dp3hn7AzMFqvSZQlRjIeHBy8/O5BXhjwIyDgRIUT5SQippaxWGzmmXPQBOo6ejOaNMV9hypWZMKL26tGlHRPff4EAf1/SDdn4+njh7eWpdFlCiFpMQkgtlJeXj8Vqw1/ny6Fj5xg+dgZGU57SZQlxXY0bhvLZ2Fe4JfImbDYbaRlZhIcGKV2WEKKWkhBSyxgyc/D19cZTq2HnvhO896+Z5OWblS5LiHLTajW88cJDPPdoPwASU9IJC9bL7BkhxDUkhNQihRvSASxauZXPZszHZrMrXJUQldP1zluZMPJ5wkL0mC1WMgzZNAiTVhEhxBUSQmqB3Nx8cvPNBOv9yTdb+GLmQhat2Kp0WULcsEB/P/457DEevO8uADIM2Wg1GnQ6mcorhJAQoiibzU5iSjqNI0IBOB8Tz9gp/+PMhTiFKxOianVoG8moN5+idcsmACSnGvDx9sRf56twZUIIJUkIUYDVaiMpJYMGYUFoNGry8s38NH8t/5u/GqvVpnR5QlQLtUrFYw/ezQtPDyA0OBCAtIwscEBIcIDC1QkhlCAhpIbY7XZS0gx4eKgID9UDzoXIVm3Yw//9/AdJKRkKVyhEzfDUahjUvztDH7/P1Qpot9tJTE7Hz9ebwADZFE8IdyEhpJqYzRYMmTnkW6zoA/yKNTtnZhtZuX4385ZsICEpXcEqhVCOWq2iT887eKB3F7p3botGo3Y9Z8jMIdtowtvLk8AAHZ5ajYKVCiGqi4SQSkg3ZGMy5eHAAQ7AwwOtRo2XlxY/X58S/2AmpWSwa/8Jduw9zvbdR2XlUyGKCPT3o0/PO7inW3s6tI0scayIxWLFaMoj32zBYrXisDvAw/mcykNFeGggWq22hisXQtyIehNCho+dwY49x5QuQwghRCX16NKOrya+oXQZogbJ6kFCCCGEUES9aQkRQgghRN0iLSFCCCGEUISEECGEEEIoQkKIEEIIIRQhIUQIIYQQipAQIoQQQghF1ItlCO12OxMmTOD06dN4enoyadIkmjVrpnRZtcrhw4eZNm0ac+bMISYmhtGjR+Ph4UGrVq0YP348KpV751GLxcIHH3zA5cuXMZvNvPbaa9x8881yn65is9n46KOPiI6ORq1WM3nyZBwOh9ynEqSlpfHII48we/ZsNBqN3KMSPPzww/j7+wPQpEkTnnzyST755BPUajU9e/bkzTffVLhCUd3qxf+C9evXYzabmT9/Pu+++y5TpkxRuqRaZdasWXz00Ufk5+cDMHnyZN555x3mzp2Lw+Fgw4YNCleovOXLl6PX65k7dy6zZs1i4sSJcp9KsGnTJgB+++033n77bSZPniz3qQQWi4Vx48bh7e0NyP+5khT+PZozZw5z5sxh8uTJjB8/nunTpzNv3jwOHz7M8ePHFa5SVLd6EUL2799Pr169AOjYsSPHjsnKqUU1bdqU//znP67vjx8/TpcuXQC4++67iYqKUqq0WmPAgAEMHz7c9b1arZb7VIJ+/foxceJEAOLj4wkNDZX7VIKpU6fy1FNPER4eDsj/uZKcOnWK3NxcXnzxRYYOHcrevXsxm800bdoUDw8Pevbsyc6dO5UuU1SzehFCcnJy0Omu7LypVquxWmVvlkL9+/dHo7nS8+ZwOPDwcG664efnR3Z2tlKl1Rp+fn7odDpycnJ4++23eeedd+Q+lUKj0TBq1CgmTpxI//795T5dZfHixQQHB7s+GIH8nyuJt7c3//jHP/jhhx/4+OOPGTNmDD4+Pq7n5T65h3oRQnQ6HUaj0fW93W4v9qYriivaF200GgkICFCwmtojISGBoUOH8tBDDzFo0CC5T2WYOnUqa9asYezYsa5mdZD7BLBo0SKioqIYMmQIJ0+eZNSoUaSnX9ktW+6RU4sWLRg8eDAeHh60aNECf39/DAaD63m5T+6hXoSQO++8k61btwJw6NAhWrdurXBFtVubNm3YvXs3AFu3bqVTp04KV6S81NRUXnzxRd577z0ee+wxQO5TSZYuXcrMmTMB8PHxwcPDg3bt2sl9KuLXX3/ll19+Yc6cOdx2221MnTqVu+++W+7RVRYuXOgav5eUlERubi6+vr7ExsbicDjYvn273Cc3UC/2jimcHXPmzBkcDgeffvopkZGRSpdVq8TFxTFixAgWLFhAdHQ0Y8eOxWKx0LJlSyZNmoRarVa6REVNmjSJVatW0bJlS9djH374IZMmTZL7VITJZGLMmDGkpqZitVp5+eWXiYyMlN+nUgwZMoQJEyagUqnkHl3FbDYzZswY4uPj8fDwYOTIkahUKj799FNsNhs9e/bkn//8p9JlimpWL0KIEEIIIeqeetEdI4QQQoi6R0KIEEIIIRQhIUQIIYQQipAQIoQQQghFSAgRQgghhCIkhAhRw1avXs0jjzzC4MGDGTRoEN9//321Xq9Pnz7ExcVV6zWEEKIyZFlRIWpQUlISU6dOZfHixQQFBWE0GhkyZAgtWrSgb9++SpcnhBA1SkKIEDUoIyMDi8VCXl4e4NwfY8qUKXh5edGnTx8GDBjg2tzs008/pU2bNsTExDBhwgQMBgPe3t6MHTuWNm3akJqayrhx40hMTMTDw4N3332X7t27YzAYeO+990hMTCQyMrLYsupCCFGbSAgRogbdeuut9O3bl379+nHbbbfRtWtXBg0aRLNmzQDw9fVl6dKlbNy4kVGjRvHHH38watQoxo0bR5s2bTh37hxvvPEGa9as4ZNPPuHRRx+lb9++JCcn88wzz7B06VK+/vpr2rRpw6xZs9i7dy+rVq1S+KcWQoiSSQgRooZ9/PHHvP7662zfvp3t27fzxBNPMG3aNACeeOIJwDmOY/To0SQmJnLs2DHGjBnjOt5kMpGRkUFUVBQXLlzg66+/BsBqtXLp0iX27NnD9OnTAejcuTM33XRTDf+EQghRPhJChKhBmzdvxmQyMXDgQB599FEeffRRFixYwMKFCwGK7f5st9ux2Wx4enqybNky1+OJiYno9Xrsdjs//fQTer0egOTkZEJCQvDw8KDobgzuvkeJEKL2ktkxQtQgb29vpk+f7pqt4nA4OHnyJLfddhsAK1euBGDdunVERkbSuHFjmjdv7gohO3bs4NlnnwXgrrvuYu7cuQCcO3eOQYMGkZubS7du3VyvP3LkCLGxsTX6MwohRHnJBnZC1LAlS5bwww8/YLFYAOjVqxfvv/8+AwYMoEOHDly4cAEfHx8mT55MixYtOH/+vGtgqlarZcKECbRv356kpCTGjRtHfHw8ACNHjuSee+4hJyeH0aNHEx0dTcuWLTl9+jSzZ8+mSZMmSv7YQghxDQkhQtQSffr04eeff5awIIRwG9IdI4QQQghFSEuIEEIIIRQhLSFCCCGEUISEECGEEEIoQkKIEEIIIRQhIUQIIYQQipAQIoQQQghFSAgRQgghhCL+H4A2mZvQID/bAAAAAElFTkSuQmC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68" y="244473"/>
            <a:ext cx="9594477" cy="6540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50445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sz="4000" dirty="0" smtClean="0"/>
              <a:t>What are the main costs/benefits/motivators?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4000" dirty="0" smtClean="0"/>
              <a:t>How </a:t>
            </a:r>
            <a:r>
              <a:rPr lang="en-CA" sz="4000" dirty="0"/>
              <a:t>does micromobility change things?</a:t>
            </a:r>
          </a:p>
          <a:p>
            <a:pPr marL="457200" indent="-457200">
              <a:buFont typeface="+mj-lt"/>
              <a:buAutoNum type="arabicPeriod"/>
            </a:pPr>
            <a:r>
              <a:rPr lang="en-CA" sz="4000" dirty="0" smtClean="0"/>
              <a:t>How do we increase active travel?</a:t>
            </a:r>
          </a:p>
          <a:p>
            <a:pPr marL="457200" indent="-457200">
              <a:buFont typeface="+mj-lt"/>
              <a:buAutoNum type="arabicPeriod"/>
            </a:pPr>
            <a:endParaRPr lang="en-CA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http://civil-reactlab.sites.olt.ubc.ca/files/2016/10/IMG_20160215_105455151_HDR-168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9707" b="18398"/>
          <a:stretch/>
        </p:blipFill>
        <p:spPr bwMode="auto">
          <a:xfrm>
            <a:off x="10047024" y="3907858"/>
            <a:ext cx="2009388" cy="198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3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4932" y="4736226"/>
            <a:ext cx="11379200" cy="1015945"/>
          </a:xfrm>
        </p:spPr>
        <p:txBody>
          <a:bodyPr/>
          <a:lstStyle/>
          <a:p>
            <a:r>
              <a:rPr lang="en-US" dirty="0" smtClean="0"/>
              <a:t>“Active” “Alternative” “Non-motorized” “Vulnerable” “Micromobility” “Human-electric hybrids”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BF503-CCCC-449A-97C1-8384B029DFE7}" type="slidenum">
              <a:rPr lang="en-CA" smtClean="0"/>
              <a:pPr/>
              <a:t>4</a:t>
            </a:fld>
            <a:endParaRPr lang="en-CA"/>
          </a:p>
        </p:txBody>
      </p:sp>
      <p:pic>
        <p:nvPicPr>
          <p:cNvPr id="2049" name="Picture 5121" descr="shutterstock_1596708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5" t="11581" r="64188" b="63724"/>
          <a:stretch>
            <a:fillRect/>
          </a:stretch>
        </p:blipFill>
        <p:spPr bwMode="auto">
          <a:xfrm>
            <a:off x="533118" y="2500083"/>
            <a:ext cx="1189928" cy="15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utterstock_15958158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" t="74393" r="77094"/>
          <a:stretch>
            <a:fillRect/>
          </a:stretch>
        </p:blipFill>
        <p:spPr bwMode="auto">
          <a:xfrm>
            <a:off x="1873208" y="2464399"/>
            <a:ext cx="1276105" cy="158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CA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CA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3283" t="23469" r="51886"/>
          <a:stretch/>
        </p:blipFill>
        <p:spPr>
          <a:xfrm>
            <a:off x="5107673" y="2472859"/>
            <a:ext cx="1403431" cy="1401164"/>
          </a:xfrm>
          <a:prstGeom prst="rect">
            <a:avLst/>
          </a:prstGeom>
        </p:spPr>
      </p:pic>
      <p:pic>
        <p:nvPicPr>
          <p:cNvPr id="11" name="Picture 10" descr="shutterstock_15967084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37475" r="61820" b="32495"/>
          <a:stretch/>
        </p:blipFill>
        <p:spPr bwMode="auto">
          <a:xfrm>
            <a:off x="4998628" y="823770"/>
            <a:ext cx="1621520" cy="1418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5" name="Picture 7" descr="Premium Vector | A man or woman is walking down the street set of different  people in flat style a simple drawing of a person vector illustration  isolated on whit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r="19499"/>
          <a:stretch/>
        </p:blipFill>
        <p:spPr bwMode="auto">
          <a:xfrm>
            <a:off x="1548013" y="744896"/>
            <a:ext cx="871952" cy="167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utterstock_1304814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4" t="10396" r="8351" b="54535"/>
          <a:stretch/>
        </p:blipFill>
        <p:spPr bwMode="auto">
          <a:xfrm>
            <a:off x="7659107" y="2330366"/>
            <a:ext cx="2439912" cy="17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shutterstock_130481400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7" t="10396" r="60902" b="54535"/>
          <a:stretch/>
        </p:blipFill>
        <p:spPr bwMode="auto">
          <a:xfrm>
            <a:off x="7889487" y="294694"/>
            <a:ext cx="872520" cy="17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hutterstock_130481400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6" t="52068" r="61319" b="12863"/>
          <a:stretch/>
        </p:blipFill>
        <p:spPr bwMode="auto">
          <a:xfrm>
            <a:off x="10812036" y="457200"/>
            <a:ext cx="1134328" cy="1548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7" name="Picture 9" descr="shutterstock_15967084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5" t="67729"/>
          <a:stretch>
            <a:fillRect/>
          </a:stretch>
        </p:blipFill>
        <p:spPr bwMode="auto">
          <a:xfrm>
            <a:off x="10233878" y="2624443"/>
            <a:ext cx="1868986" cy="150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shutterstock_159581585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32816" r="13965" b="34196"/>
          <a:stretch/>
        </p:blipFill>
        <p:spPr bwMode="auto">
          <a:xfrm>
            <a:off x="8905338" y="409228"/>
            <a:ext cx="1720175" cy="16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2005065" y="767463"/>
            <a:ext cx="8763779" cy="838200"/>
          </a:xfrm>
          <a:prstGeom prst="rect">
            <a:avLst/>
          </a:prstGeom>
        </p:spPr>
        <p:txBody>
          <a:bodyPr anchor="ctr" anchorCtr="0"/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4000" kern="1200" cap="small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97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umbs up and thumb down icon set. Thumb up and thumb down line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8" t="20195" r="6512" b="19973"/>
          <a:stretch/>
        </p:blipFill>
        <p:spPr bwMode="auto">
          <a:xfrm>
            <a:off x="100511" y="2656493"/>
            <a:ext cx="940793" cy="9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umbs up and thumb down icon set. Thumb up and thumb down line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 t="21002" r="52230" b="18829"/>
          <a:stretch/>
        </p:blipFill>
        <p:spPr bwMode="auto">
          <a:xfrm>
            <a:off x="11076031" y="3200400"/>
            <a:ext cx="101273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Transportation: Benefits &amp; Costs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" y="3396343"/>
            <a:ext cx="10972800" cy="21771"/>
          </a:xfrm>
          <a:prstGeom prst="straightConnector1">
            <a:avLst/>
          </a:prstGeom>
          <a:ln w="57150">
            <a:solidFill>
              <a:schemeClr val="tx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0" idx="2"/>
            <a:endCxn id="11" idx="0"/>
          </p:cNvCxnSpPr>
          <p:nvPr/>
        </p:nvCxnSpPr>
        <p:spPr>
          <a:xfrm>
            <a:off x="6096000" y="1473051"/>
            <a:ext cx="0" cy="3983634"/>
          </a:xfrm>
          <a:prstGeom prst="line">
            <a:avLst/>
          </a:prstGeom>
          <a:ln w="571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93871" y="1011386"/>
            <a:ext cx="140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Internal</a:t>
            </a:r>
            <a:endParaRPr lang="en-CA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3871" y="5456685"/>
            <a:ext cx="1404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External</a:t>
            </a:r>
            <a:endParaRPr lang="en-CA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727121" y="2411612"/>
            <a:ext cx="1333500" cy="7454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Air pollution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045700" y="1615643"/>
            <a:ext cx="1333500" cy="74548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Exercise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12726" y="1630657"/>
            <a:ext cx="1333500" cy="74548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Crashes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47903" y="4455542"/>
            <a:ext cx="1333500" cy="7454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Air pollution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12571" y="3673713"/>
            <a:ext cx="1333500" cy="74548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Crashes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59951" y="2450787"/>
            <a:ext cx="1333500" cy="7454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/>
              <a:t>($) Cost</a:t>
            </a:r>
            <a:endParaRPr lang="en-CA" sz="20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838872" y="2250715"/>
            <a:ext cx="1333500" cy="7454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/>
              <a:t>Time</a:t>
            </a:r>
            <a:endParaRPr lang="en-CA" sz="20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8071757" y="1631574"/>
            <a:ext cx="1333500" cy="74548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/>
              <a:t>Fun</a:t>
            </a:r>
            <a:endParaRPr lang="en-CA" sz="20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8466555" y="3936120"/>
            <a:ext cx="1333500" cy="7454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($) Cost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243848" y="1473051"/>
            <a:ext cx="1333500" cy="74548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 smtClean="0"/>
              <a:t>Effort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374545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Motivators &amp; Deterrents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9013259"/>
              </p:ext>
            </p:extLst>
          </p:nvPr>
        </p:nvGraphicFramePr>
        <p:xfrm>
          <a:off x="433294" y="990600"/>
          <a:ext cx="11397129" cy="4821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54476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6875" t="31154" r="8229" b="23717"/>
          <a:stretch/>
        </p:blipFill>
        <p:spPr>
          <a:xfrm>
            <a:off x="3644395" y="990600"/>
            <a:ext cx="8547605" cy="3219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E-assist moderates motivators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34685" y="990600"/>
            <a:ext cx="3617252" cy="4821799"/>
          </a:xfrm>
          <a:custGeom>
            <a:avLst/>
            <a:gdLst>
              <a:gd name="connsiteX0" fmla="*/ 0 w 3617252"/>
              <a:gd name="connsiteY0" fmla="*/ 361725 h 4821799"/>
              <a:gd name="connsiteX1" fmla="*/ 361725 w 3617252"/>
              <a:gd name="connsiteY1" fmla="*/ 0 h 4821799"/>
              <a:gd name="connsiteX2" fmla="*/ 3255527 w 3617252"/>
              <a:gd name="connsiteY2" fmla="*/ 0 h 4821799"/>
              <a:gd name="connsiteX3" fmla="*/ 3617252 w 3617252"/>
              <a:gd name="connsiteY3" fmla="*/ 361725 h 4821799"/>
              <a:gd name="connsiteX4" fmla="*/ 3617252 w 3617252"/>
              <a:gd name="connsiteY4" fmla="*/ 4460074 h 4821799"/>
              <a:gd name="connsiteX5" fmla="*/ 3255527 w 3617252"/>
              <a:gd name="connsiteY5" fmla="*/ 4821799 h 4821799"/>
              <a:gd name="connsiteX6" fmla="*/ 361725 w 3617252"/>
              <a:gd name="connsiteY6" fmla="*/ 4821799 h 4821799"/>
              <a:gd name="connsiteX7" fmla="*/ 0 w 3617252"/>
              <a:gd name="connsiteY7" fmla="*/ 4460074 h 4821799"/>
              <a:gd name="connsiteX8" fmla="*/ 0 w 3617252"/>
              <a:gd name="connsiteY8" fmla="*/ 361725 h 482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52" h="4821799">
                <a:moveTo>
                  <a:pt x="0" y="361725"/>
                </a:moveTo>
                <a:cubicBezTo>
                  <a:pt x="0" y="161950"/>
                  <a:pt x="161950" y="0"/>
                  <a:pt x="361725" y="0"/>
                </a:cubicBezTo>
                <a:lnTo>
                  <a:pt x="3255527" y="0"/>
                </a:lnTo>
                <a:cubicBezTo>
                  <a:pt x="3455302" y="0"/>
                  <a:pt x="3617252" y="161950"/>
                  <a:pt x="3617252" y="361725"/>
                </a:cubicBezTo>
                <a:lnTo>
                  <a:pt x="3617252" y="4460074"/>
                </a:lnTo>
                <a:cubicBezTo>
                  <a:pt x="3617252" y="4659849"/>
                  <a:pt x="3455302" y="4821799"/>
                  <a:pt x="3255527" y="4821799"/>
                </a:cubicBezTo>
                <a:lnTo>
                  <a:pt x="361725" y="4821799"/>
                </a:lnTo>
                <a:cubicBezTo>
                  <a:pt x="161950" y="4821799"/>
                  <a:pt x="0" y="4659849"/>
                  <a:pt x="0" y="4460074"/>
                </a:cubicBezTo>
                <a:lnTo>
                  <a:pt x="0" y="361725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2400" tIns="152400" rIns="152400" bIns="3527660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kern="1200" dirty="0" smtClean="0"/>
              <a:t>Factor</a:t>
            </a:r>
            <a:endParaRPr lang="en-US" sz="4000" kern="1200" dirty="0"/>
          </a:p>
        </p:txBody>
      </p:sp>
      <p:pic>
        <p:nvPicPr>
          <p:cNvPr id="28" name="Picture 4" descr="Image result for e-bik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3" b="18783"/>
          <a:stretch/>
        </p:blipFill>
        <p:spPr bwMode="auto">
          <a:xfrm>
            <a:off x="4535721" y="4367285"/>
            <a:ext cx="1994631" cy="12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441" t="59734" r="79559" b="29881"/>
          <a:stretch/>
        </p:blipFill>
        <p:spPr>
          <a:xfrm>
            <a:off x="7550126" y="20894"/>
            <a:ext cx="4641874" cy="130552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10396" y="2444526"/>
            <a:ext cx="2893802" cy="557814"/>
            <a:chOff x="363116" y="1447452"/>
            <a:chExt cx="2893802" cy="557814"/>
          </a:xfrm>
        </p:grpSpPr>
        <p:sp>
          <p:nvSpPr>
            <p:cNvPr id="43" name="Rounded Rectangle 42"/>
            <p:cNvSpPr/>
            <p:nvPr/>
          </p:nvSpPr>
          <p:spPr>
            <a:xfrm>
              <a:off x="363116" y="1447452"/>
              <a:ext cx="2893802" cy="5578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Rounded Rectangle 4"/>
            <p:cNvSpPr txBox="1"/>
            <p:nvPr/>
          </p:nvSpPr>
          <p:spPr>
            <a:xfrm>
              <a:off x="379454" y="1463790"/>
              <a:ext cx="2861126" cy="52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Safe &amp; comfortable facilities</a:t>
              </a:r>
              <a:endParaRPr lang="en-US" sz="1900" kern="1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0396" y="3088158"/>
            <a:ext cx="2893802" cy="557814"/>
            <a:chOff x="363116" y="2091084"/>
            <a:chExt cx="2893802" cy="557814"/>
          </a:xfrm>
        </p:grpSpPr>
        <p:sp>
          <p:nvSpPr>
            <p:cNvPr id="41" name="Rounded Rectangle 40"/>
            <p:cNvSpPr/>
            <p:nvPr/>
          </p:nvSpPr>
          <p:spPr>
            <a:xfrm>
              <a:off x="363116" y="2091084"/>
              <a:ext cx="2893802" cy="5578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803590"/>
                <a:satOff val="-1206"/>
                <a:lumOff val="-196"/>
                <a:alphaOff val="0"/>
              </a:schemeClr>
            </a:fillRef>
            <a:effectRef idx="0">
              <a:schemeClr val="accent3">
                <a:hueOff val="803590"/>
                <a:satOff val="-1206"/>
                <a:lumOff val="-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6"/>
            <p:cNvSpPr txBox="1"/>
            <p:nvPr/>
          </p:nvSpPr>
          <p:spPr>
            <a:xfrm>
              <a:off x="379454" y="2107422"/>
              <a:ext cx="2861126" cy="52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Distance/time</a:t>
              </a:r>
              <a:endParaRPr lang="en-US" sz="19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10396" y="3731790"/>
            <a:ext cx="2893802" cy="557814"/>
            <a:chOff x="363116" y="2734716"/>
            <a:chExt cx="2893802" cy="557814"/>
          </a:xfrm>
        </p:grpSpPr>
        <p:sp>
          <p:nvSpPr>
            <p:cNvPr id="39" name="Rounded Rectangle 38"/>
            <p:cNvSpPr/>
            <p:nvPr/>
          </p:nvSpPr>
          <p:spPr>
            <a:xfrm>
              <a:off x="363116" y="2734716"/>
              <a:ext cx="2893802" cy="5578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607181"/>
                <a:satOff val="-2411"/>
                <a:lumOff val="-392"/>
                <a:alphaOff val="0"/>
              </a:schemeClr>
            </a:fillRef>
            <a:effectRef idx="0">
              <a:schemeClr val="accent3">
                <a:hueOff val="1607181"/>
                <a:satOff val="-2411"/>
                <a:lumOff val="-39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8"/>
            <p:cNvSpPr txBox="1"/>
            <p:nvPr/>
          </p:nvSpPr>
          <p:spPr>
            <a:xfrm>
              <a:off x="379454" y="2751054"/>
              <a:ext cx="2861126" cy="52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smtClean="0"/>
                <a:t>Weather</a:t>
              </a:r>
              <a:endParaRPr lang="en-US" sz="1900" kern="1200" dirty="0" smtClean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10396" y="4375423"/>
            <a:ext cx="2893802" cy="557814"/>
            <a:chOff x="363116" y="3378349"/>
            <a:chExt cx="2893802" cy="557814"/>
          </a:xfrm>
        </p:grpSpPr>
        <p:sp>
          <p:nvSpPr>
            <p:cNvPr id="37" name="Rounded Rectangle 36"/>
            <p:cNvSpPr/>
            <p:nvPr/>
          </p:nvSpPr>
          <p:spPr>
            <a:xfrm>
              <a:off x="363116" y="3378349"/>
              <a:ext cx="2893802" cy="5578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410771"/>
                <a:satOff val="-3617"/>
                <a:lumOff val="-588"/>
                <a:alphaOff val="0"/>
              </a:schemeClr>
            </a:fillRef>
            <a:effectRef idx="0">
              <a:schemeClr val="accent3">
                <a:hueOff val="2410771"/>
                <a:satOff val="-3617"/>
                <a:lumOff val="-58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ounded Rectangle 10"/>
            <p:cNvSpPr txBox="1"/>
            <p:nvPr/>
          </p:nvSpPr>
          <p:spPr>
            <a:xfrm>
              <a:off x="379454" y="3394687"/>
              <a:ext cx="2861126" cy="52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 smtClean="0"/>
                <a:t>Effort, perspiration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10396" y="5019055"/>
            <a:ext cx="2893802" cy="557814"/>
            <a:chOff x="363116" y="4021981"/>
            <a:chExt cx="2893802" cy="557814"/>
          </a:xfrm>
        </p:grpSpPr>
        <p:sp>
          <p:nvSpPr>
            <p:cNvPr id="35" name="Rounded Rectangle 34"/>
            <p:cNvSpPr/>
            <p:nvPr/>
          </p:nvSpPr>
          <p:spPr>
            <a:xfrm>
              <a:off x="363116" y="4021981"/>
              <a:ext cx="2893802" cy="55781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214361"/>
                <a:satOff val="-4823"/>
                <a:lumOff val="-784"/>
                <a:alphaOff val="0"/>
              </a:schemeClr>
            </a:fillRef>
            <a:effectRef idx="0">
              <a:schemeClr val="accent3">
                <a:hueOff val="3214361"/>
                <a:satOff val="-4823"/>
                <a:lumOff val="-78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12"/>
            <p:cNvSpPr txBox="1"/>
            <p:nvPr/>
          </p:nvSpPr>
          <p:spPr>
            <a:xfrm>
              <a:off x="379454" y="4038319"/>
              <a:ext cx="2861126" cy="525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260" tIns="36195" rIns="48260" bIns="3619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/>
                <a:t>Cargo, equipment, parking </a:t>
              </a:r>
            </a:p>
          </p:txBody>
        </p:sp>
      </p:grpSp>
      <p:sp>
        <p:nvSpPr>
          <p:cNvPr id="7" name="Freeform 6"/>
          <p:cNvSpPr/>
          <p:nvPr/>
        </p:nvSpPr>
        <p:spPr>
          <a:xfrm>
            <a:off x="796410" y="2438052"/>
            <a:ext cx="2893802" cy="557814"/>
          </a:xfrm>
          <a:custGeom>
            <a:avLst/>
            <a:gdLst>
              <a:gd name="connsiteX0" fmla="*/ 0 w 2893802"/>
              <a:gd name="connsiteY0" fmla="*/ 55781 h 557814"/>
              <a:gd name="connsiteX1" fmla="*/ 55781 w 2893802"/>
              <a:gd name="connsiteY1" fmla="*/ 0 h 557814"/>
              <a:gd name="connsiteX2" fmla="*/ 2838021 w 2893802"/>
              <a:gd name="connsiteY2" fmla="*/ 0 h 557814"/>
              <a:gd name="connsiteX3" fmla="*/ 2893802 w 2893802"/>
              <a:gd name="connsiteY3" fmla="*/ 55781 h 557814"/>
              <a:gd name="connsiteX4" fmla="*/ 2893802 w 2893802"/>
              <a:gd name="connsiteY4" fmla="*/ 502033 h 557814"/>
              <a:gd name="connsiteX5" fmla="*/ 2838021 w 2893802"/>
              <a:gd name="connsiteY5" fmla="*/ 557814 h 557814"/>
              <a:gd name="connsiteX6" fmla="*/ 55781 w 2893802"/>
              <a:gd name="connsiteY6" fmla="*/ 557814 h 557814"/>
              <a:gd name="connsiteX7" fmla="*/ 0 w 2893802"/>
              <a:gd name="connsiteY7" fmla="*/ 502033 h 557814"/>
              <a:gd name="connsiteX8" fmla="*/ 0 w 2893802"/>
              <a:gd name="connsiteY8" fmla="*/ 55781 h 5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802" h="557814">
                <a:moveTo>
                  <a:pt x="0" y="55781"/>
                </a:moveTo>
                <a:cubicBezTo>
                  <a:pt x="0" y="24974"/>
                  <a:pt x="24974" y="0"/>
                  <a:pt x="55781" y="0"/>
                </a:cubicBezTo>
                <a:lnTo>
                  <a:pt x="2838021" y="0"/>
                </a:lnTo>
                <a:cubicBezTo>
                  <a:pt x="2868828" y="0"/>
                  <a:pt x="2893802" y="24974"/>
                  <a:pt x="2893802" y="55781"/>
                </a:cubicBezTo>
                <a:lnTo>
                  <a:pt x="2893802" y="502033"/>
                </a:lnTo>
                <a:cubicBezTo>
                  <a:pt x="2893802" y="532840"/>
                  <a:pt x="2868828" y="557814"/>
                  <a:pt x="2838021" y="557814"/>
                </a:cubicBezTo>
                <a:lnTo>
                  <a:pt x="55781" y="557814"/>
                </a:lnTo>
                <a:cubicBezTo>
                  <a:pt x="24974" y="557814"/>
                  <a:pt x="0" y="532840"/>
                  <a:pt x="0" y="502033"/>
                </a:cubicBezTo>
                <a:lnTo>
                  <a:pt x="0" y="557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98" tIns="52533" rIns="64598" bIns="5253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Safe &amp; comfortable facilities</a:t>
            </a:r>
            <a:endParaRPr lang="en-US" sz="1900" kern="1200" dirty="0"/>
          </a:p>
        </p:txBody>
      </p:sp>
      <p:sp>
        <p:nvSpPr>
          <p:cNvPr id="8" name="Freeform 7"/>
          <p:cNvSpPr/>
          <p:nvPr/>
        </p:nvSpPr>
        <p:spPr>
          <a:xfrm>
            <a:off x="796410" y="3081684"/>
            <a:ext cx="2893802" cy="557814"/>
          </a:xfrm>
          <a:custGeom>
            <a:avLst/>
            <a:gdLst>
              <a:gd name="connsiteX0" fmla="*/ 0 w 2893802"/>
              <a:gd name="connsiteY0" fmla="*/ 55781 h 557814"/>
              <a:gd name="connsiteX1" fmla="*/ 55781 w 2893802"/>
              <a:gd name="connsiteY1" fmla="*/ 0 h 557814"/>
              <a:gd name="connsiteX2" fmla="*/ 2838021 w 2893802"/>
              <a:gd name="connsiteY2" fmla="*/ 0 h 557814"/>
              <a:gd name="connsiteX3" fmla="*/ 2893802 w 2893802"/>
              <a:gd name="connsiteY3" fmla="*/ 55781 h 557814"/>
              <a:gd name="connsiteX4" fmla="*/ 2893802 w 2893802"/>
              <a:gd name="connsiteY4" fmla="*/ 502033 h 557814"/>
              <a:gd name="connsiteX5" fmla="*/ 2838021 w 2893802"/>
              <a:gd name="connsiteY5" fmla="*/ 557814 h 557814"/>
              <a:gd name="connsiteX6" fmla="*/ 55781 w 2893802"/>
              <a:gd name="connsiteY6" fmla="*/ 557814 h 557814"/>
              <a:gd name="connsiteX7" fmla="*/ 0 w 2893802"/>
              <a:gd name="connsiteY7" fmla="*/ 502033 h 557814"/>
              <a:gd name="connsiteX8" fmla="*/ 0 w 2893802"/>
              <a:gd name="connsiteY8" fmla="*/ 55781 h 5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802" h="557814">
                <a:moveTo>
                  <a:pt x="0" y="55781"/>
                </a:moveTo>
                <a:cubicBezTo>
                  <a:pt x="0" y="24974"/>
                  <a:pt x="24974" y="0"/>
                  <a:pt x="55781" y="0"/>
                </a:cubicBezTo>
                <a:lnTo>
                  <a:pt x="2838021" y="0"/>
                </a:lnTo>
                <a:cubicBezTo>
                  <a:pt x="2868828" y="0"/>
                  <a:pt x="2893802" y="24974"/>
                  <a:pt x="2893802" y="55781"/>
                </a:cubicBezTo>
                <a:lnTo>
                  <a:pt x="2893802" y="502033"/>
                </a:lnTo>
                <a:cubicBezTo>
                  <a:pt x="2893802" y="532840"/>
                  <a:pt x="2868828" y="557814"/>
                  <a:pt x="2838021" y="557814"/>
                </a:cubicBezTo>
                <a:lnTo>
                  <a:pt x="55781" y="557814"/>
                </a:lnTo>
                <a:cubicBezTo>
                  <a:pt x="24974" y="557814"/>
                  <a:pt x="0" y="532840"/>
                  <a:pt x="0" y="502033"/>
                </a:cubicBezTo>
                <a:lnTo>
                  <a:pt x="0" y="55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803590"/>
              <a:satOff val="-1206"/>
              <a:lumOff val="-196"/>
              <a:alphaOff val="0"/>
            </a:schemeClr>
          </a:fillRef>
          <a:effectRef idx="0">
            <a:schemeClr val="accent3">
              <a:hueOff val="803590"/>
              <a:satOff val="-1206"/>
              <a:lumOff val="-19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98" tIns="52533" rIns="64598" bIns="5253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Distance/time</a:t>
            </a:r>
            <a:endParaRPr lang="en-US" sz="1900" kern="1200" dirty="0"/>
          </a:p>
        </p:txBody>
      </p:sp>
      <p:sp>
        <p:nvSpPr>
          <p:cNvPr id="9" name="Freeform 8"/>
          <p:cNvSpPr/>
          <p:nvPr/>
        </p:nvSpPr>
        <p:spPr>
          <a:xfrm>
            <a:off x="796410" y="3725316"/>
            <a:ext cx="2893802" cy="557814"/>
          </a:xfrm>
          <a:custGeom>
            <a:avLst/>
            <a:gdLst>
              <a:gd name="connsiteX0" fmla="*/ 0 w 2893802"/>
              <a:gd name="connsiteY0" fmla="*/ 55781 h 557814"/>
              <a:gd name="connsiteX1" fmla="*/ 55781 w 2893802"/>
              <a:gd name="connsiteY1" fmla="*/ 0 h 557814"/>
              <a:gd name="connsiteX2" fmla="*/ 2838021 w 2893802"/>
              <a:gd name="connsiteY2" fmla="*/ 0 h 557814"/>
              <a:gd name="connsiteX3" fmla="*/ 2893802 w 2893802"/>
              <a:gd name="connsiteY3" fmla="*/ 55781 h 557814"/>
              <a:gd name="connsiteX4" fmla="*/ 2893802 w 2893802"/>
              <a:gd name="connsiteY4" fmla="*/ 502033 h 557814"/>
              <a:gd name="connsiteX5" fmla="*/ 2838021 w 2893802"/>
              <a:gd name="connsiteY5" fmla="*/ 557814 h 557814"/>
              <a:gd name="connsiteX6" fmla="*/ 55781 w 2893802"/>
              <a:gd name="connsiteY6" fmla="*/ 557814 h 557814"/>
              <a:gd name="connsiteX7" fmla="*/ 0 w 2893802"/>
              <a:gd name="connsiteY7" fmla="*/ 502033 h 557814"/>
              <a:gd name="connsiteX8" fmla="*/ 0 w 2893802"/>
              <a:gd name="connsiteY8" fmla="*/ 55781 h 5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802" h="557814">
                <a:moveTo>
                  <a:pt x="0" y="55781"/>
                </a:moveTo>
                <a:cubicBezTo>
                  <a:pt x="0" y="24974"/>
                  <a:pt x="24974" y="0"/>
                  <a:pt x="55781" y="0"/>
                </a:cubicBezTo>
                <a:lnTo>
                  <a:pt x="2838021" y="0"/>
                </a:lnTo>
                <a:cubicBezTo>
                  <a:pt x="2868828" y="0"/>
                  <a:pt x="2893802" y="24974"/>
                  <a:pt x="2893802" y="55781"/>
                </a:cubicBezTo>
                <a:lnTo>
                  <a:pt x="2893802" y="502033"/>
                </a:lnTo>
                <a:cubicBezTo>
                  <a:pt x="2893802" y="532840"/>
                  <a:pt x="2868828" y="557814"/>
                  <a:pt x="2838021" y="557814"/>
                </a:cubicBezTo>
                <a:lnTo>
                  <a:pt x="55781" y="557814"/>
                </a:lnTo>
                <a:cubicBezTo>
                  <a:pt x="24974" y="557814"/>
                  <a:pt x="0" y="532840"/>
                  <a:pt x="0" y="502033"/>
                </a:cubicBezTo>
                <a:lnTo>
                  <a:pt x="0" y="55781"/>
                </a:lnTo>
                <a:close/>
              </a:path>
            </a:pathLst>
          </a:custGeom>
          <a:solidFill>
            <a:srgbClr val="EDAA5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607181"/>
              <a:satOff val="-2411"/>
              <a:lumOff val="-392"/>
              <a:alphaOff val="0"/>
            </a:schemeClr>
          </a:fillRef>
          <a:effectRef idx="0">
            <a:schemeClr val="accent3">
              <a:hueOff val="1607181"/>
              <a:satOff val="-2411"/>
              <a:lumOff val="-39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98" tIns="52533" rIns="64598" bIns="5253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smtClean="0"/>
              <a:t>Weather</a:t>
            </a:r>
            <a:endParaRPr lang="en-US" sz="1900" kern="1200" dirty="0" smtClean="0"/>
          </a:p>
        </p:txBody>
      </p:sp>
      <p:sp>
        <p:nvSpPr>
          <p:cNvPr id="10" name="Freeform 9"/>
          <p:cNvSpPr/>
          <p:nvPr/>
        </p:nvSpPr>
        <p:spPr>
          <a:xfrm>
            <a:off x="796410" y="4368949"/>
            <a:ext cx="2893802" cy="557814"/>
          </a:xfrm>
          <a:custGeom>
            <a:avLst/>
            <a:gdLst>
              <a:gd name="connsiteX0" fmla="*/ 0 w 2893802"/>
              <a:gd name="connsiteY0" fmla="*/ 55781 h 557814"/>
              <a:gd name="connsiteX1" fmla="*/ 55781 w 2893802"/>
              <a:gd name="connsiteY1" fmla="*/ 0 h 557814"/>
              <a:gd name="connsiteX2" fmla="*/ 2838021 w 2893802"/>
              <a:gd name="connsiteY2" fmla="*/ 0 h 557814"/>
              <a:gd name="connsiteX3" fmla="*/ 2893802 w 2893802"/>
              <a:gd name="connsiteY3" fmla="*/ 55781 h 557814"/>
              <a:gd name="connsiteX4" fmla="*/ 2893802 w 2893802"/>
              <a:gd name="connsiteY4" fmla="*/ 502033 h 557814"/>
              <a:gd name="connsiteX5" fmla="*/ 2838021 w 2893802"/>
              <a:gd name="connsiteY5" fmla="*/ 557814 h 557814"/>
              <a:gd name="connsiteX6" fmla="*/ 55781 w 2893802"/>
              <a:gd name="connsiteY6" fmla="*/ 557814 h 557814"/>
              <a:gd name="connsiteX7" fmla="*/ 0 w 2893802"/>
              <a:gd name="connsiteY7" fmla="*/ 502033 h 557814"/>
              <a:gd name="connsiteX8" fmla="*/ 0 w 2893802"/>
              <a:gd name="connsiteY8" fmla="*/ 55781 h 5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802" h="557814">
                <a:moveTo>
                  <a:pt x="0" y="55781"/>
                </a:moveTo>
                <a:cubicBezTo>
                  <a:pt x="0" y="24974"/>
                  <a:pt x="24974" y="0"/>
                  <a:pt x="55781" y="0"/>
                </a:cubicBezTo>
                <a:lnTo>
                  <a:pt x="2838021" y="0"/>
                </a:lnTo>
                <a:cubicBezTo>
                  <a:pt x="2868828" y="0"/>
                  <a:pt x="2893802" y="24974"/>
                  <a:pt x="2893802" y="55781"/>
                </a:cubicBezTo>
                <a:lnTo>
                  <a:pt x="2893802" y="502033"/>
                </a:lnTo>
                <a:cubicBezTo>
                  <a:pt x="2893802" y="532840"/>
                  <a:pt x="2868828" y="557814"/>
                  <a:pt x="2838021" y="557814"/>
                </a:cubicBezTo>
                <a:lnTo>
                  <a:pt x="55781" y="557814"/>
                </a:lnTo>
                <a:cubicBezTo>
                  <a:pt x="24974" y="557814"/>
                  <a:pt x="0" y="532840"/>
                  <a:pt x="0" y="502033"/>
                </a:cubicBezTo>
                <a:lnTo>
                  <a:pt x="0" y="557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410771"/>
              <a:satOff val="-3617"/>
              <a:lumOff val="-588"/>
              <a:alphaOff val="0"/>
            </a:schemeClr>
          </a:fillRef>
          <a:effectRef idx="0">
            <a:schemeClr val="accent3">
              <a:hueOff val="2410771"/>
              <a:satOff val="-3617"/>
              <a:lumOff val="-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98" tIns="52533" rIns="64598" bIns="5253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Effort, perspiration</a:t>
            </a:r>
          </a:p>
        </p:txBody>
      </p:sp>
      <p:sp>
        <p:nvSpPr>
          <p:cNvPr id="11" name="Freeform 10"/>
          <p:cNvSpPr/>
          <p:nvPr/>
        </p:nvSpPr>
        <p:spPr>
          <a:xfrm>
            <a:off x="810396" y="5026673"/>
            <a:ext cx="2893802" cy="557814"/>
          </a:xfrm>
          <a:custGeom>
            <a:avLst/>
            <a:gdLst>
              <a:gd name="connsiteX0" fmla="*/ 0 w 2893802"/>
              <a:gd name="connsiteY0" fmla="*/ 55781 h 557814"/>
              <a:gd name="connsiteX1" fmla="*/ 55781 w 2893802"/>
              <a:gd name="connsiteY1" fmla="*/ 0 h 557814"/>
              <a:gd name="connsiteX2" fmla="*/ 2838021 w 2893802"/>
              <a:gd name="connsiteY2" fmla="*/ 0 h 557814"/>
              <a:gd name="connsiteX3" fmla="*/ 2893802 w 2893802"/>
              <a:gd name="connsiteY3" fmla="*/ 55781 h 557814"/>
              <a:gd name="connsiteX4" fmla="*/ 2893802 w 2893802"/>
              <a:gd name="connsiteY4" fmla="*/ 502033 h 557814"/>
              <a:gd name="connsiteX5" fmla="*/ 2838021 w 2893802"/>
              <a:gd name="connsiteY5" fmla="*/ 557814 h 557814"/>
              <a:gd name="connsiteX6" fmla="*/ 55781 w 2893802"/>
              <a:gd name="connsiteY6" fmla="*/ 557814 h 557814"/>
              <a:gd name="connsiteX7" fmla="*/ 0 w 2893802"/>
              <a:gd name="connsiteY7" fmla="*/ 502033 h 557814"/>
              <a:gd name="connsiteX8" fmla="*/ 0 w 2893802"/>
              <a:gd name="connsiteY8" fmla="*/ 55781 h 55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3802" h="557814">
                <a:moveTo>
                  <a:pt x="0" y="55781"/>
                </a:moveTo>
                <a:cubicBezTo>
                  <a:pt x="0" y="24974"/>
                  <a:pt x="24974" y="0"/>
                  <a:pt x="55781" y="0"/>
                </a:cubicBezTo>
                <a:lnTo>
                  <a:pt x="2838021" y="0"/>
                </a:lnTo>
                <a:cubicBezTo>
                  <a:pt x="2868828" y="0"/>
                  <a:pt x="2893802" y="24974"/>
                  <a:pt x="2893802" y="55781"/>
                </a:cubicBezTo>
                <a:lnTo>
                  <a:pt x="2893802" y="502033"/>
                </a:lnTo>
                <a:cubicBezTo>
                  <a:pt x="2893802" y="532840"/>
                  <a:pt x="2868828" y="557814"/>
                  <a:pt x="2838021" y="557814"/>
                </a:cubicBezTo>
                <a:lnTo>
                  <a:pt x="55781" y="557814"/>
                </a:lnTo>
                <a:cubicBezTo>
                  <a:pt x="24974" y="557814"/>
                  <a:pt x="0" y="532840"/>
                  <a:pt x="0" y="502033"/>
                </a:cubicBezTo>
                <a:lnTo>
                  <a:pt x="0" y="55781"/>
                </a:lnTo>
                <a:close/>
              </a:path>
            </a:pathLst>
          </a:custGeom>
          <a:gradFill flip="none" rotWithShape="1">
            <a:gsLst>
              <a:gs pos="23000">
                <a:schemeClr val="accent3">
                  <a:lumMod val="75000"/>
                </a:schemeClr>
              </a:gs>
              <a:gs pos="56000">
                <a:schemeClr val="accent2">
                  <a:lumMod val="75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3214361"/>
              <a:satOff val="-4823"/>
              <a:lumOff val="-784"/>
              <a:alphaOff val="0"/>
            </a:schemeClr>
          </a:fillRef>
          <a:effectRef idx="0">
            <a:schemeClr val="accent3">
              <a:hueOff val="3214361"/>
              <a:satOff val="-4823"/>
              <a:lumOff val="-78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98" tIns="52533" rIns="64598" bIns="52533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900" kern="1200" dirty="0" smtClean="0"/>
              <a:t>Cargo, equipment, parking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22231" y="2163936"/>
            <a:ext cx="7830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b="1" dirty="0"/>
              <a:t>?</a:t>
            </a:r>
          </a:p>
        </p:txBody>
      </p:sp>
      <p:sp>
        <p:nvSpPr>
          <p:cNvPr id="46" name="Up Arrow 45"/>
          <p:cNvSpPr/>
          <p:nvPr/>
        </p:nvSpPr>
        <p:spPr>
          <a:xfrm>
            <a:off x="7131368" y="4349221"/>
            <a:ext cx="1981200" cy="1211310"/>
          </a:xfrm>
          <a:prstGeom prst="up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47" name="Down Arrow 46"/>
          <p:cNvSpPr/>
          <p:nvPr/>
        </p:nvSpPr>
        <p:spPr>
          <a:xfrm>
            <a:off x="8861172" y="4686455"/>
            <a:ext cx="2343150" cy="1238250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Effort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623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26" grpId="0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 result for vancouver seawall pa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t="9507" r="46797"/>
          <a:stretch/>
        </p:blipFill>
        <p:spPr bwMode="auto">
          <a:xfrm>
            <a:off x="7589520" y="744256"/>
            <a:ext cx="3789680" cy="47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Conflicts among active travellers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4" descr="https://lh3.googleusercontent.com/-GYHfJAXu13I/W4yAuD58YUI/AAAAAAAAACY/a9XUelLy4VQOYJ6dOm2EC6S7Ny-bBkYNgCK8BGAs/s512/2018-09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6" b="10994"/>
          <a:stretch/>
        </p:blipFill>
        <p:spPr bwMode="auto">
          <a:xfrm>
            <a:off x="7099784" y="990600"/>
            <a:ext cx="1730002" cy="169818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result for electric scooters d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4" r="28584"/>
          <a:stretch/>
        </p:blipFill>
        <p:spPr bwMode="auto">
          <a:xfrm>
            <a:off x="10258312" y="583165"/>
            <a:ext cx="1639454" cy="199858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electric whe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992" y="4061606"/>
            <a:ext cx="1680608" cy="168060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21618" r="20675" b="21295"/>
          <a:stretch/>
        </p:blipFill>
        <p:spPr>
          <a:xfrm>
            <a:off x="7107342" y="3026654"/>
            <a:ext cx="1942444" cy="1377199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22" descr="Image result for velometro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13588" r="29676" b="12727"/>
          <a:stretch/>
        </p:blipFill>
        <p:spPr bwMode="auto">
          <a:xfrm>
            <a:off x="7387184" y="4610133"/>
            <a:ext cx="2040026" cy="140001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283429829"/>
              </p:ext>
            </p:extLst>
          </p:nvPr>
        </p:nvGraphicFramePr>
        <p:xfrm>
          <a:off x="294234" y="990600"/>
          <a:ext cx="6323372" cy="4906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64094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ivil-reactlab.sites.olt.ubc.ca/files/2022/05/Mode-share-chart-768x36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2"/>
          <a:stretch/>
        </p:blipFill>
        <p:spPr bwMode="auto">
          <a:xfrm>
            <a:off x="1338881" y="1116635"/>
            <a:ext cx="8527495" cy="436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06400" y="155119"/>
            <a:ext cx="11379200" cy="838200"/>
          </a:xfrm>
        </p:spPr>
        <p:txBody>
          <a:bodyPr/>
          <a:lstStyle/>
          <a:p>
            <a:r>
              <a:rPr lang="en-CA" dirty="0" smtClean="0"/>
              <a:t>Off-street facilities around Metro Vancouver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055864" y="5130800"/>
            <a:ext cx="3729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25,300 observations</a:t>
            </a:r>
          </a:p>
          <a:p>
            <a:r>
              <a:rPr lang="en-US" sz="2000" dirty="0" smtClean="0"/>
              <a:t>[</a:t>
            </a:r>
            <a:r>
              <a:rPr lang="en-US" sz="2000" dirty="0"/>
              <a:t>12 locations </a:t>
            </a:r>
            <a:r>
              <a:rPr lang="en-US" sz="2000" dirty="0" smtClean="0"/>
              <a:t>over 4 seasons </a:t>
            </a:r>
            <a:r>
              <a:rPr lang="en-CA" sz="2000" dirty="0"/>
              <a:t>2020</a:t>
            </a:r>
            <a:r>
              <a:rPr lang="en-US" sz="2000" dirty="0" smtClean="0"/>
              <a:t>]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1597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BC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BC1" id="{F0F82858-E4CB-47B5-9E30-4DE66ACA4116}" vid="{A388C467-31F4-44E3-A398-433120DAEC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3907</TotalTime>
  <Words>819</Words>
  <Application>Microsoft Office PowerPoint</Application>
  <PresentationFormat>Widescreen</PresentationFormat>
  <Paragraphs>209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Lato</vt:lpstr>
      <vt:lpstr>Oswald</vt:lpstr>
      <vt:lpstr>Whitney Bold</vt:lpstr>
      <vt:lpstr>Whitney Book</vt:lpstr>
      <vt:lpstr>WhitneyHTF-Bold</vt:lpstr>
      <vt:lpstr>UBC1</vt:lpstr>
      <vt:lpstr>All you need is a shove:  Active travel with  human-electric hybrid vehicles</vt:lpstr>
      <vt:lpstr>PowerPoint Presentation</vt:lpstr>
      <vt:lpstr>Outline</vt:lpstr>
      <vt:lpstr>“Active” “Alternative” “Non-motorized” “Vulnerable” “Micromobility” “Human-electric hybrids”</vt:lpstr>
      <vt:lpstr>Active Transportation: Benefits &amp; Costs</vt:lpstr>
      <vt:lpstr>Motivators &amp; Deterrents</vt:lpstr>
      <vt:lpstr>E-assist moderates motivators</vt:lpstr>
      <vt:lpstr>Conflicts among active travellers</vt:lpstr>
      <vt:lpstr>Off-street facilities around Metro Vancouver</vt:lpstr>
      <vt:lpstr>Electric-assist and speed</vt:lpstr>
      <vt:lpstr>Biased (high) perception of e-bike volumes and speeds</vt:lpstr>
      <vt:lpstr>Comfort of path users</vt:lpstr>
      <vt:lpstr>How do we promote active travel?</vt:lpstr>
      <vt:lpstr>1. Build safe, comfortable, &amp; useful networks</vt:lpstr>
      <vt:lpstr>2. Enable e-assist w/o discouraging non-motorized</vt:lpstr>
      <vt:lpstr>3. Develop multimodal transport systems</vt:lpstr>
      <vt:lpstr>4. End policing of active travellers</vt:lpstr>
      <vt:lpstr>PowerPoint Presentation</vt:lpstr>
      <vt:lpstr>PowerPoint Presentation</vt:lpstr>
      <vt:lpstr>Air pollution</vt:lpstr>
      <vt:lpstr>Safety</vt:lpstr>
      <vt:lpstr>How much active travel is there?</vt:lpstr>
      <vt:lpstr>E-Bike mode shift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Sub-modal utility of active travel trip attributes</dc:title>
  <dc:creator>bigazzi</dc:creator>
  <cp:lastModifiedBy>Bigazzi, Alex</cp:lastModifiedBy>
  <cp:revision>298</cp:revision>
  <dcterms:created xsi:type="dcterms:W3CDTF">2016-01-26T18:26:25Z</dcterms:created>
  <dcterms:modified xsi:type="dcterms:W3CDTF">2023-03-30T01:50:50Z</dcterms:modified>
</cp:coreProperties>
</file>