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7" r:id="rId4"/>
  </p:sldMasterIdLst>
  <p:notesMasterIdLst>
    <p:notesMasterId r:id="rId34"/>
  </p:notesMasterIdLst>
  <p:sldIdLst>
    <p:sldId id="2728" r:id="rId5"/>
    <p:sldId id="4686" r:id="rId6"/>
    <p:sldId id="4738" r:id="rId7"/>
    <p:sldId id="4743" r:id="rId8"/>
    <p:sldId id="4677" r:id="rId9"/>
    <p:sldId id="4748" r:id="rId10"/>
    <p:sldId id="276" r:id="rId11"/>
    <p:sldId id="2780" r:id="rId12"/>
    <p:sldId id="4678" r:id="rId13"/>
    <p:sldId id="4736" r:id="rId14"/>
    <p:sldId id="4681" r:id="rId15"/>
    <p:sldId id="4750" r:id="rId16"/>
    <p:sldId id="2574" r:id="rId17"/>
    <p:sldId id="4627" r:id="rId18"/>
    <p:sldId id="4757" r:id="rId19"/>
    <p:sldId id="813" r:id="rId20"/>
    <p:sldId id="2737" r:id="rId21"/>
    <p:sldId id="862" r:id="rId22"/>
    <p:sldId id="663" r:id="rId23"/>
    <p:sldId id="561" r:id="rId24"/>
    <p:sldId id="2743" r:id="rId25"/>
    <p:sldId id="4754" r:id="rId26"/>
    <p:sldId id="4752" r:id="rId27"/>
    <p:sldId id="4684" r:id="rId28"/>
    <p:sldId id="4683" r:id="rId29"/>
    <p:sldId id="4753" r:id="rId30"/>
    <p:sldId id="293" r:id="rId31"/>
    <p:sldId id="4751" r:id="rId32"/>
    <p:sldId id="4755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591"/>
    <a:srgbClr val="BEC6CE"/>
    <a:srgbClr val="00BCE3"/>
    <a:srgbClr val="11BDB9"/>
    <a:srgbClr val="3E9AA1"/>
    <a:srgbClr val="006C69"/>
    <a:srgbClr val="004D9D"/>
    <a:srgbClr val="004DB5"/>
    <a:srgbClr val="00B5E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355B9-0E7B-451E-A90F-AA4C88B821C8}" v="90" dt="2023-03-26T11:11:41.2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4657" autoAdjust="0"/>
  </p:normalViewPr>
  <p:slideViewPr>
    <p:cSldViewPr snapToGrid="0">
      <p:cViewPr varScale="1">
        <p:scale>
          <a:sx n="79" d="100"/>
          <a:sy n="79" d="100"/>
        </p:scale>
        <p:origin x="254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orskelbilforening.sharepoint.com/sites/Fag-ogprosjekt/Fellesfiler/Statistikk/Tall%20og%20figurer%20til%20presentasjon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orskelbilforening.sharepoint.com/sites/Fag-ogprosjekt/Fellesfiler/Statistikk/Tall%20og%20figurer%20til%20presentasjon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norskelbilforening.sharepoint.com/sites/Fag-ogprosjekt/Fellesfiler/Statistikk/Tall%20og%20figurer%20til%20presentasjon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erik\Downloads\tabe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57608370690082E-2"/>
          <c:y val="3.3825254549932592E-2"/>
          <c:w val="0.75283352851759222"/>
          <c:h val="0.69257959513151413"/>
        </c:manualLayout>
      </c:layout>
      <c:lineChart>
        <c:grouping val="standard"/>
        <c:varyColors val="0"/>
        <c:ser>
          <c:idx val="0"/>
          <c:order val="0"/>
          <c:tx>
            <c:strRef>
              <c:f>'Nybilsalg (OFV)'!$B$26</c:f>
              <c:strCache>
                <c:ptCount val="1"/>
                <c:pt idx="0">
                  <c:v>EV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51-4785-AB55-D5273C3CAD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'Nybilsalg (OFV)'!$C$3:$P$3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'Nybilsalg (OFV)'!$C$26:$P$26</c:f>
              <c:numCache>
                <c:formatCode>0%</c:formatCode>
                <c:ptCount val="14"/>
                <c:pt idx="0">
                  <c:v>1.1857346994618588E-3</c:v>
                </c:pt>
                <c:pt idx="1">
                  <c:v>2.7710154910724769E-3</c:v>
                </c:pt>
                <c:pt idx="2">
                  <c:v>1.4456821089610605E-2</c:v>
                </c:pt>
                <c:pt idx="3">
                  <c:v>2.8637075263829293E-2</c:v>
                </c:pt>
                <c:pt idx="4">
                  <c:v>5.5448859999015117E-2</c:v>
                </c:pt>
                <c:pt idx="5">
                  <c:v>0.12544817781476472</c:v>
                </c:pt>
                <c:pt idx="6">
                  <c:v>0.17107760508607303</c:v>
                </c:pt>
                <c:pt idx="7">
                  <c:v>0.15667225086188497</c:v>
                </c:pt>
                <c:pt idx="8">
                  <c:v>0.20816393421956647</c:v>
                </c:pt>
                <c:pt idx="9">
                  <c:v>0.31158190753672371</c:v>
                </c:pt>
                <c:pt idx="10">
                  <c:v>0.42362393858731151</c:v>
                </c:pt>
                <c:pt idx="11">
                  <c:v>0.54301615138743531</c:v>
                </c:pt>
                <c:pt idx="12">
                  <c:v>0.64509632621570723</c:v>
                </c:pt>
                <c:pt idx="13">
                  <c:v>0.79309810760114496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6D1-42AE-A3C9-A4443285C2BA}"/>
            </c:ext>
          </c:extLst>
        </c:ser>
        <c:ser>
          <c:idx val="1"/>
          <c:order val="1"/>
          <c:tx>
            <c:strRef>
              <c:f>'Nybilsalg (OFV)'!$B$27</c:f>
              <c:strCache>
                <c:ptCount val="1"/>
                <c:pt idx="0">
                  <c:v>Plug-in hybrid</c:v>
                </c:pt>
              </c:strCache>
              <c:extLst xmlns:c15="http://schemas.microsoft.com/office/drawing/2012/chart"/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3"/>
              <c:layout>
                <c:manualLayout>
                  <c:x val="1.21209229080670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30-4533-AC10-039DFEC67B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'Nybilsalg (OFV)'!$C$3:$P$3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'Nybilsalg (OFV)'!$C$27:$P$27</c:f>
              <c:numCache>
                <c:formatCode>0%</c:formatCode>
                <c:ptCount val="14"/>
                <c:pt idx="0">
                  <c:v>0</c:v>
                </c:pt>
                <c:pt idx="1">
                  <c:v>2.3483182127732856E-5</c:v>
                </c:pt>
                <c:pt idx="2">
                  <c:v>7.2284105448053024E-6</c:v>
                </c:pt>
                <c:pt idx="3">
                  <c:v>2.4063550968340484E-3</c:v>
                </c:pt>
                <c:pt idx="4">
                  <c:v>2.405926176054703E-3</c:v>
                </c:pt>
                <c:pt idx="5">
                  <c:v>1.1671694580255904E-2</c:v>
                </c:pt>
                <c:pt idx="6">
                  <c:v>5.297107893234939E-2</c:v>
                </c:pt>
                <c:pt idx="7">
                  <c:v>0.13365199899096394</c:v>
                </c:pt>
                <c:pt idx="8">
                  <c:v>0.18426211321848862</c:v>
                </c:pt>
                <c:pt idx="9">
                  <c:v>0.17945095282196188</c:v>
                </c:pt>
                <c:pt idx="10">
                  <c:v>0.13551667708472337</c:v>
                </c:pt>
                <c:pt idx="11">
                  <c:v>0.20443809577687891</c:v>
                </c:pt>
                <c:pt idx="12">
                  <c:v>0.21651274138283147</c:v>
                </c:pt>
                <c:pt idx="13">
                  <c:v>8.5172289177360055E-2</c:v>
                </c:pt>
              </c:numCache>
              <c:extLst xmlns:c15="http://schemas.microsoft.com/office/drawing/2012/chart"/>
            </c:numRef>
          </c: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3-46D1-42AE-A3C9-A4443285C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519139744"/>
        <c:axId val="-519137696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'Nybilsalg (OFV)'!$B$35</c15:sqref>
                        </c15:formulaRef>
                      </c:ext>
                    </c:extLst>
                    <c:strCache>
                      <c:ptCount val="1"/>
                      <c:pt idx="0">
                        <c:v>LCV</c:v>
                      </c:pt>
                    </c:strCache>
                  </c:strRef>
                </c:tx>
                <c:spPr>
                  <a:ln w="5080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2"/>
                    <c:layout>
                      <c:manualLayout>
                        <c:x val="0"/>
                        <c:y val="-5.8434731395785953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46D1-42AE-A3C9-A4443285C2BA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'Nybilsalg (OFV)'!$C$3:$P$3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'Nybilsalg (OFV)'!$C$35:$P$35</c15:sqref>
                        </c15:formulaRef>
                      </c:ext>
                    </c:extLst>
                    <c:numCache>
                      <c:formatCode>0%</c:formatCode>
                      <c:ptCount val="14"/>
                      <c:pt idx="0">
                        <c:v>3.5429583702391499E-4</c:v>
                      </c:pt>
                      <c:pt idx="1">
                        <c:v>3.5650623885918004E-5</c:v>
                      </c:pt>
                      <c:pt idx="2">
                        <c:v>1.2308774397749253E-3</c:v>
                      </c:pt>
                      <c:pt idx="3">
                        <c:v>1.9452687108473458E-3</c:v>
                      </c:pt>
                      <c:pt idx="4">
                        <c:v>1.1707988980716254E-2</c:v>
                      </c:pt>
                      <c:pt idx="5">
                        <c:v>1.9974087670049667E-2</c:v>
                      </c:pt>
                      <c:pt idx="6">
                        <c:v>2.2772340561632444E-2</c:v>
                      </c:pt>
                      <c:pt idx="7">
                        <c:v>1.9058030965606904E-2</c:v>
                      </c:pt>
                      <c:pt idx="8">
                        <c:v>2.2909438928101447E-2</c:v>
                      </c:pt>
                      <c:pt idx="9">
                        <c:v>5.1039260969976907E-2</c:v>
                      </c:pt>
                      <c:pt idx="10">
                        <c:v>5.6517827016083683E-2</c:v>
                      </c:pt>
                      <c:pt idx="11">
                        <c:v>8.532445923460899E-2</c:v>
                      </c:pt>
                      <c:pt idx="12">
                        <c:v>0.17016598538337668</c:v>
                      </c:pt>
                      <c:pt idx="13">
                        <c:v>0.24218446430463811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46D1-42AE-A3C9-A4443285C2BA}"/>
                  </c:ext>
                </c:extLst>
              </c15:ser>
            </c15:filteredLineSeries>
          </c:ext>
        </c:extLst>
      </c:lineChart>
      <c:catAx>
        <c:axId val="-51913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>
                <a:alpha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19137696"/>
        <c:crosses val="autoZero"/>
        <c:auto val="1"/>
        <c:lblAlgn val="ctr"/>
        <c:lblOffset val="100"/>
        <c:noMultiLvlLbl val="0"/>
      </c:catAx>
      <c:valAx>
        <c:axId val="-51913769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alpha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1913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'Bestand (OFV)'!$B$4</c:f>
              <c:strCache>
                <c:ptCount val="1"/>
                <c:pt idx="0">
                  <c:v>EV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'Bestand (OFV)'!$C$3:$P$3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'Bestand (OFV)'!$C$4:$P$4</c:f>
              <c:numCache>
                <c:formatCode>_ * #\ ##0_ ;_ * \-#\ ##0_ ;_ * "-"??_ ;_ @_ </c:formatCode>
                <c:ptCount val="14"/>
                <c:pt idx="0">
                  <c:v>2762</c:v>
                </c:pt>
                <c:pt idx="1">
                  <c:v>3347</c:v>
                </c:pt>
                <c:pt idx="2">
                  <c:v>5381</c:v>
                </c:pt>
                <c:pt idx="3">
                  <c:v>9565</c:v>
                </c:pt>
                <c:pt idx="4">
                  <c:v>19678</c:v>
                </c:pt>
                <c:pt idx="5">
                  <c:v>42356</c:v>
                </c:pt>
                <c:pt idx="6">
                  <c:v>71037</c:v>
                </c:pt>
                <c:pt idx="7">
                  <c:v>100856</c:v>
                </c:pt>
                <c:pt idx="8">
                  <c:v>142763</c:v>
                </c:pt>
                <c:pt idx="9">
                  <c:v>201832</c:v>
                </c:pt>
                <c:pt idx="10">
                  <c:v>267386</c:v>
                </c:pt>
                <c:pt idx="11">
                  <c:v>346814</c:v>
                </c:pt>
                <c:pt idx="12">
                  <c:v>470309</c:v>
                </c:pt>
                <c:pt idx="13">
                  <c:v>620346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26-4E51-B09C-12E79CFDA57E}"/>
            </c:ext>
          </c:extLst>
        </c:ser>
        <c:ser>
          <c:idx val="1"/>
          <c:order val="1"/>
          <c:tx>
            <c:strRef>
              <c:f>'Bestand (OFV)'!$B$5</c:f>
              <c:strCache>
                <c:ptCount val="1"/>
                <c:pt idx="0">
                  <c:v>PHEV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'Bestand (OFV)'!$C$3:$P$3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'Bestand (OFV)'!$C$5:$P$5</c:f>
              <c:numCache>
                <c:formatCode>_ * #\ ##0_ ;_ * \-#\ ##0_ ;_ * "-"??_ ;_ @_ </c:formatCode>
                <c:ptCount val="14"/>
                <c:pt idx="1">
                  <c:v>4</c:v>
                </c:pt>
                <c:pt idx="2">
                  <c:v>6</c:v>
                </c:pt>
                <c:pt idx="3">
                  <c:v>340</c:v>
                </c:pt>
                <c:pt idx="4">
                  <c:v>691</c:v>
                </c:pt>
                <c:pt idx="5">
                  <c:v>2413</c:v>
                </c:pt>
                <c:pt idx="6">
                  <c:v>12221</c:v>
                </c:pt>
                <c:pt idx="7">
                  <c:v>34756</c:v>
                </c:pt>
                <c:pt idx="8">
                  <c:v>68130</c:v>
                </c:pt>
                <c:pt idx="9">
                  <c:v>97810</c:v>
                </c:pt>
                <c:pt idx="10">
                  <c:v>114491</c:v>
                </c:pt>
                <c:pt idx="11">
                  <c:v>142676</c:v>
                </c:pt>
                <c:pt idx="12">
                  <c:v>176691</c:v>
                </c:pt>
                <c:pt idx="13">
                  <c:v>187112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26-4E51-B09C-12E79CFDA5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518124592"/>
        <c:axId val="-518122272"/>
      </c:barChart>
      <c:catAx>
        <c:axId val="-51812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18122272"/>
        <c:crosses val="autoZero"/>
        <c:auto val="1"/>
        <c:lblAlgn val="ctr"/>
        <c:lblOffset val="100"/>
        <c:noMultiLvlLbl val="0"/>
      </c:catAx>
      <c:valAx>
        <c:axId val="-51812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alpha val="50000"/>
                </a:schemeClr>
              </a:solidFill>
              <a:round/>
            </a:ln>
            <a:effectLst/>
          </c:spPr>
        </c:majorGridlines>
        <c:numFmt formatCode="_ * #\ ##0_ ;_ * \-#\ 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1812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86-44EC-87AB-982D648EC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86-44EC-87AB-982D648EC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86-44EC-87AB-982D648EC4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9D-4232-A3B0-39A5818BF7AC}"/>
              </c:ext>
            </c:extLst>
          </c:dPt>
          <c:dLbls>
            <c:dLbl>
              <c:idx val="0"/>
              <c:layout>
                <c:manualLayout>
                  <c:x val="-0.21755223741413568"/>
                  <c:y val="5.475458463026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86-44EC-87AB-982D648EC4D2}"/>
                </c:ext>
              </c:extLst>
            </c:dLbl>
            <c:dLbl>
              <c:idx val="1"/>
              <c:layout>
                <c:manualLayout>
                  <c:x val="0.16399267699710612"/>
                  <c:y val="-0.219795318323188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86-44EC-87AB-982D648EC4D2}"/>
                </c:ext>
              </c:extLst>
            </c:dLbl>
            <c:dLbl>
              <c:idx val="2"/>
              <c:layout>
                <c:manualLayout>
                  <c:x val="0.1656917735042735"/>
                  <c:y val="9.21248356420405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86-44EC-87AB-982D648EC4D2}"/>
                </c:ext>
              </c:extLst>
            </c:dLbl>
            <c:dLbl>
              <c:idx val="3"/>
              <c:layout>
                <c:manualLayout>
                  <c:x val="6.9568410285948609E-2"/>
                  <c:y val="9.6568247482412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221347331583553"/>
                      <c:h val="0.198723087143596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9D-4232-A3B0-39A5818BF7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Diesel</c:v>
                </c:pt>
                <c:pt idx="1">
                  <c:v>Petrol</c:v>
                </c:pt>
                <c:pt idx="2">
                  <c:v>BEV</c:v>
                </c:pt>
                <c:pt idx="3">
                  <c:v>PHEV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0.39</c:v>
                </c:pt>
                <c:pt idx="1">
                  <c:v>0.33</c:v>
                </c:pt>
                <c:pt idx="2">
                  <c:v>0.21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9D-4232-A3B0-39A5818BF7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Home</c:v>
                </c:pt>
                <c:pt idx="1">
                  <c:v>Work</c:v>
                </c:pt>
                <c:pt idx="2">
                  <c:v>Public normal charging stations</c:v>
                </c:pt>
                <c:pt idx="3">
                  <c:v>Fast charging stations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0.37</c:v>
                </c:pt>
                <c:pt idx="1">
                  <c:v>7.0000000000000007E-2</c:v>
                </c:pt>
                <c:pt idx="2">
                  <c:v>0.01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DF-4C1F-91B9-7B3A361398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Every 2-3 days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Home</c:v>
                </c:pt>
                <c:pt idx="1">
                  <c:v>Work</c:v>
                </c:pt>
                <c:pt idx="2">
                  <c:v>Public normal charging stations</c:v>
                </c:pt>
                <c:pt idx="3">
                  <c:v>Fast charging stations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0.33</c:v>
                </c:pt>
                <c:pt idx="1">
                  <c:v>7.0000000000000007E-2</c:v>
                </c:pt>
                <c:pt idx="2">
                  <c:v>0.02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DF-4C1F-91B9-7B3A361398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Weekly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Home</c:v>
                </c:pt>
                <c:pt idx="1">
                  <c:v>Work</c:v>
                </c:pt>
                <c:pt idx="2">
                  <c:v>Public normal charging stations</c:v>
                </c:pt>
                <c:pt idx="3">
                  <c:v>Fast charging stations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0.22</c:v>
                </c:pt>
                <c:pt idx="1">
                  <c:v>7.0000000000000007E-2</c:v>
                </c:pt>
                <c:pt idx="2">
                  <c:v>0.06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DF-4C1F-91B9-7B3A361398E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Monthly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Home</c:v>
                </c:pt>
                <c:pt idx="1">
                  <c:v>Work</c:v>
                </c:pt>
                <c:pt idx="2">
                  <c:v>Public normal charging stations</c:v>
                </c:pt>
                <c:pt idx="3">
                  <c:v>Fast charging stations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0.03</c:v>
                </c:pt>
                <c:pt idx="1">
                  <c:v>0.06</c:v>
                </c:pt>
                <c:pt idx="2">
                  <c:v>0.17</c:v>
                </c:pt>
                <c:pt idx="3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DF-4C1F-91B9-7B3A361398E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Less than monthly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Home</c:v>
                </c:pt>
                <c:pt idx="1">
                  <c:v>Work</c:v>
                </c:pt>
                <c:pt idx="2">
                  <c:v>Public normal charging stations</c:v>
                </c:pt>
                <c:pt idx="3">
                  <c:v>Fast charging stations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0.01</c:v>
                </c:pt>
                <c:pt idx="1">
                  <c:v>0.1</c:v>
                </c:pt>
                <c:pt idx="2">
                  <c:v>0.47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DF-4C1F-91B9-7B3A361398E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Home</c:v>
                </c:pt>
                <c:pt idx="1">
                  <c:v>Work</c:v>
                </c:pt>
                <c:pt idx="2">
                  <c:v>Public normal charging stations</c:v>
                </c:pt>
                <c:pt idx="3">
                  <c:v>Fast charging stations</c:v>
                </c:pt>
              </c:strCache>
            </c:strRef>
          </c:cat>
          <c:val>
            <c:numRef>
              <c:f>Sheet1!$G$2:$G$5</c:f>
              <c:numCache>
                <c:formatCode>0%</c:formatCode>
                <c:ptCount val="4"/>
                <c:pt idx="0">
                  <c:v>0.05</c:v>
                </c:pt>
                <c:pt idx="1">
                  <c:v>0.63</c:v>
                </c:pt>
                <c:pt idx="2">
                  <c:v>0.26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DF-4C1F-91B9-7B3A36139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072079"/>
        <c:axId val="74630703"/>
      </c:barChart>
      <c:catAx>
        <c:axId val="1110720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30703"/>
        <c:crosses val="autoZero"/>
        <c:auto val="1"/>
        <c:lblAlgn val="ctr"/>
        <c:lblOffset val="100"/>
        <c:noMultiLvlLbl val="0"/>
      </c:catAx>
      <c:valAx>
        <c:axId val="7463070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07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fast chargers, and EVs per fast charger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611134521028764"/>
          <c:y val="0.15060554692840519"/>
          <c:w val="0.67789828454897538"/>
          <c:h val="0.574635914497695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Ladetall!$O$8</c:f>
              <c:strCache>
                <c:ptCount val="1"/>
                <c:pt idx="0">
                  <c:v>Number of fast chargers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Ladetall!$B$9:$B$19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Ladetall!$O$9:$O$19</c:f>
              <c:numCache>
                <c:formatCode>_ * #\ ##0_ ;_ * \-#\ ##0_ ;_ * "-"??_ ;_ @_ </c:formatCode>
                <c:ptCount val="11"/>
                <c:pt idx="0">
                  <c:v>58</c:v>
                </c:pt>
                <c:pt idx="1">
                  <c:v>127</c:v>
                </c:pt>
                <c:pt idx="2">
                  <c:v>272</c:v>
                </c:pt>
                <c:pt idx="3">
                  <c:v>474</c:v>
                </c:pt>
                <c:pt idx="4">
                  <c:v>743</c:v>
                </c:pt>
                <c:pt idx="5">
                  <c:v>1178</c:v>
                </c:pt>
                <c:pt idx="6">
                  <c:v>1707</c:v>
                </c:pt>
                <c:pt idx="7">
                  <c:v>1914</c:v>
                </c:pt>
                <c:pt idx="8">
                  <c:v>1658</c:v>
                </c:pt>
                <c:pt idx="9">
                  <c:v>1739</c:v>
                </c:pt>
                <c:pt idx="10">
                  <c:v>1764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93-4AA0-BC89-E31A09827A74}"/>
            </c:ext>
          </c:extLst>
        </c:ser>
        <c:ser>
          <c:idx val="2"/>
          <c:order val="2"/>
          <c:tx>
            <c:strRef>
              <c:f>Ladetall!$P$8</c:f>
              <c:strCache>
                <c:ptCount val="1"/>
                <c:pt idx="0">
                  <c:v>Number of HPC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Ladetall!$B$9:$B$19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Ladetall!$P$9:$P$19</c:f>
              <c:numCache>
                <c:formatCode>_ * #\ ##0_ ;_ * \-#\ ##0_ ;_ * "-"??_ ;_ @_ 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29</c:v>
                </c:pt>
                <c:pt idx="7">
                  <c:v>448</c:v>
                </c:pt>
                <c:pt idx="8">
                  <c:v>1630</c:v>
                </c:pt>
                <c:pt idx="9">
                  <c:v>2392</c:v>
                </c:pt>
                <c:pt idx="10">
                  <c:v>3848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93-4AA0-BC89-E31A09827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409839"/>
        <c:axId val="110407343"/>
      </c:barChart>
      <c:lineChart>
        <c:grouping val="standard"/>
        <c:varyColors val="0"/>
        <c:ser>
          <c:idx val="1"/>
          <c:order val="1"/>
          <c:tx>
            <c:strRef>
              <c:f>Ladetall!$S$8</c:f>
              <c:strCache>
                <c:ptCount val="1"/>
                <c:pt idx="0">
                  <c:v>EVs per charger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Ladetall!$B$9:$B$19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Ladetall!$S$9:$S$19</c:f>
              <c:numCache>
                <c:formatCode>_ * #\ ##0_ ;_ * \-#\ ##0_ ;_ * "-"??_ ;_ @_ </c:formatCode>
                <c:ptCount val="11"/>
                <c:pt idx="0">
                  <c:v>164.91379310344828</c:v>
                </c:pt>
                <c:pt idx="1">
                  <c:v>154.94488188976379</c:v>
                </c:pt>
                <c:pt idx="2">
                  <c:v>155.72058823529412</c:v>
                </c:pt>
                <c:pt idx="3">
                  <c:v>154.66666666666666</c:v>
                </c:pt>
                <c:pt idx="4">
                  <c:v>136.10497981157471</c:v>
                </c:pt>
                <c:pt idx="5">
                  <c:v>120.50169779286927</c:v>
                </c:pt>
                <c:pt idx="6">
                  <c:v>115.31797235023042</c:v>
                </c:pt>
                <c:pt idx="7">
                  <c:v>113.47332768839966</c:v>
                </c:pt>
                <c:pt idx="8">
                  <c:v>105.51216545012166</c:v>
                </c:pt>
                <c:pt idx="9">
                  <c:v>113.84870491406438</c:v>
                </c:pt>
                <c:pt idx="10">
                  <c:v>110.24536707056308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93-4AA0-BC89-E31A09827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3878191"/>
        <c:axId val="2123876943"/>
      </c:lineChart>
      <c:catAx>
        <c:axId val="110409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407343"/>
        <c:crosses val="autoZero"/>
        <c:auto val="1"/>
        <c:lblAlgn val="ctr"/>
        <c:lblOffset val="100"/>
        <c:noMultiLvlLbl val="0"/>
      </c:catAx>
      <c:valAx>
        <c:axId val="110407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alpha val="62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fast chargers</a:t>
                </a:r>
              </a:p>
            </c:rich>
          </c:tx>
          <c:layout>
            <c:manualLayout>
              <c:xMode val="edge"/>
              <c:yMode val="edge"/>
              <c:x val="3.043782617676841E-2"/>
              <c:y val="0.163987508413118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409839"/>
        <c:crosses val="autoZero"/>
        <c:crossBetween val="between"/>
      </c:valAx>
      <c:valAx>
        <c:axId val="212387694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EVs per fast charger</a:t>
                </a:r>
              </a:p>
            </c:rich>
          </c:tx>
          <c:layout>
            <c:manualLayout>
              <c:xMode val="edge"/>
              <c:yMode val="edge"/>
              <c:x val="0.93410572714410178"/>
              <c:y val="4.02043646795244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3878191"/>
        <c:crosses val="max"/>
        <c:crossBetween val="between"/>
      </c:valAx>
      <c:catAx>
        <c:axId val="21238781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387694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Worksheet!$A$3:$A$10</cx:f>
        <cx:lvl ptCount="8">
          <cx:pt idx="0">Olje- og gassutvinning</cx:pt>
          <cx:pt idx="1">Industri og bergverk</cx:pt>
          <cx:pt idx="2">Energiforsyning</cx:pt>
          <cx:pt idx="3">Oppvarming i andre næringer og husholdninger</cx:pt>
          <cx:pt idx="4">Veitrafikk</cx:pt>
          <cx:pt idx="5">Luftfart, sjøfart, anleggsmaskiner m.m.</cx:pt>
          <cx:pt idx="6">Jordbruk</cx:pt>
          <cx:pt idx="7">Andre kilder</cx:pt>
        </cx:lvl>
      </cx:strDim>
      <cx:numDim type="size">
        <cx:f>Worksheet!$B$3:$B$10</cx:f>
        <cx:lvl ptCount="8" formatCode="Standard">
          <cx:pt idx="0">13.199999999999999</cx:pt>
          <cx:pt idx="1">11.4</cx:pt>
          <cx:pt idx="2">1.7</cx:pt>
          <cx:pt idx="3">0.5</cx:pt>
          <cx:pt idx="4">8.4000000000000004</cx:pt>
          <cx:pt idx="5">7.2999999999999998</cx:pt>
          <cx:pt idx="6">4.5</cx:pt>
          <cx:pt idx="7">2.2999999999999998</cx:pt>
        </cx:lvl>
      </cx:numDim>
    </cx:data>
  </cx:chartData>
  <cx:chart>
    <cx:plotArea>
      <cx:plotAreaRegion>
        <cx:series layoutId="sunburst" uniqueId="{BA249210-1C52-4A0E-B75B-B1D36A8AD9AA}">
          <cx:dataPt idx="0">
            <cx:spPr>
              <a:solidFill>
                <a:srgbClr val="000000"/>
              </a:solidFill>
            </cx:spPr>
          </cx:dataPt>
          <cx:dataPt idx="1">
            <cx:spPr>
              <a:solidFill>
                <a:srgbClr val="00BCE3"/>
              </a:solidFill>
              <a:ln>
                <a:solidFill>
                  <a:srgbClr val="004DA1">
                    <a:alpha val="19000"/>
                  </a:srgbClr>
                </a:solidFill>
              </a:ln>
            </cx:spPr>
          </cx:dataPt>
          <cx:dataPt idx="4">
            <cx:spPr>
              <a:ln w="254000">
                <a:solidFill>
                  <a:srgbClr val="EC6723"/>
                </a:solidFill>
              </a:ln>
            </cx:spPr>
          </cx:dataPt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0:46:04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0:46:07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0:46:08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D2CF2B49-1069-C84C-A5B3-0B639133950F}" type="datetimeFigureOut">
              <a:rPr lang="nb-NO" smtClean="0"/>
              <a:pPr/>
              <a:t>29.03.2023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1A7ABDFB-FB77-684E-BDE0-63C4484144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6179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8784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4774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Not all </a:t>
            </a:r>
            <a:r>
              <a:rPr lang="nb-NO" err="1"/>
              <a:t>countries</a:t>
            </a:r>
            <a:r>
              <a:rPr lang="nb-NO"/>
              <a:t> </a:t>
            </a:r>
            <a:r>
              <a:rPr lang="nb-NO" err="1"/>
              <a:t>can</a:t>
            </a:r>
            <a:r>
              <a:rPr lang="nb-NO"/>
              <a:t> do </a:t>
            </a:r>
            <a:r>
              <a:rPr lang="nb-NO" err="1"/>
              <a:t>what</a:t>
            </a:r>
            <a:r>
              <a:rPr lang="nb-NO"/>
              <a:t> Norway </a:t>
            </a:r>
            <a:r>
              <a:rPr lang="nb-NO" err="1"/>
              <a:t>does</a:t>
            </a:r>
            <a:r>
              <a:rPr lang="nb-NO"/>
              <a:t>, </a:t>
            </a:r>
            <a:r>
              <a:rPr lang="nb-NO" err="1"/>
              <a:t>but</a:t>
            </a:r>
            <a:r>
              <a:rPr lang="nb-NO"/>
              <a:t> a Bonus Malus system is </a:t>
            </a:r>
            <a:r>
              <a:rPr lang="nb-NO" err="1"/>
              <a:t>available</a:t>
            </a:r>
            <a:r>
              <a:rPr lang="nb-NO"/>
              <a:t> to all. </a:t>
            </a:r>
          </a:p>
          <a:p>
            <a:r>
              <a:rPr lang="nb-NO" err="1"/>
              <a:t>Countries</a:t>
            </a:r>
            <a:r>
              <a:rPr lang="nb-NO"/>
              <a:t> like </a:t>
            </a:r>
            <a:r>
              <a:rPr lang="nb-NO" err="1"/>
              <a:t>Sweden</a:t>
            </a:r>
            <a:r>
              <a:rPr lang="nb-NO"/>
              <a:t> and New Zealand have done </a:t>
            </a:r>
            <a:r>
              <a:rPr lang="nb-NO" err="1"/>
              <a:t>this</a:t>
            </a:r>
            <a:r>
              <a:rPr lang="nb-NO"/>
              <a:t>. </a:t>
            </a:r>
          </a:p>
          <a:p>
            <a:r>
              <a:rPr lang="nb-NO"/>
              <a:t>Better </a:t>
            </a:r>
            <a:r>
              <a:rPr lang="nb-NO" err="1"/>
              <a:t>way</a:t>
            </a:r>
            <a:r>
              <a:rPr lang="nb-NO"/>
              <a:t> </a:t>
            </a:r>
            <a:r>
              <a:rPr lang="nb-NO" err="1"/>
              <a:t>than</a:t>
            </a:r>
            <a:r>
              <a:rPr lang="nb-NO"/>
              <a:t> </a:t>
            </a:r>
            <a:r>
              <a:rPr lang="nb-NO" err="1"/>
              <a:t>taxing</a:t>
            </a:r>
            <a:r>
              <a:rPr lang="nb-NO"/>
              <a:t> </a:t>
            </a:r>
            <a:r>
              <a:rPr lang="nb-NO" err="1"/>
              <a:t>fuels</a:t>
            </a:r>
            <a:r>
              <a:rPr lang="nb-NO"/>
              <a:t> etc. </a:t>
            </a:r>
            <a:r>
              <a:rPr lang="nb-NO" err="1"/>
              <a:t>because</a:t>
            </a:r>
            <a:r>
              <a:rPr lang="nb-NO"/>
              <a:t>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affects</a:t>
            </a:r>
            <a:r>
              <a:rPr lang="nb-NO"/>
              <a:t> </a:t>
            </a:r>
            <a:r>
              <a:rPr lang="nb-NO" err="1"/>
              <a:t>people</a:t>
            </a:r>
            <a:r>
              <a:rPr lang="nb-NO"/>
              <a:t> </a:t>
            </a:r>
            <a:r>
              <a:rPr lang="nb-NO" err="1"/>
              <a:t>that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buyng</a:t>
            </a:r>
            <a:r>
              <a:rPr lang="nb-NO"/>
              <a:t> a </a:t>
            </a:r>
            <a:r>
              <a:rPr lang="nb-NO" err="1"/>
              <a:t>new</a:t>
            </a:r>
            <a:r>
              <a:rPr lang="nb-NO"/>
              <a:t> </a:t>
            </a:r>
            <a:r>
              <a:rPr lang="nb-NO" err="1"/>
              <a:t>car</a:t>
            </a:r>
            <a:r>
              <a:rPr lang="nb-NO"/>
              <a:t>, not </a:t>
            </a:r>
            <a:r>
              <a:rPr lang="nb-NO" err="1"/>
              <a:t>everyone</a:t>
            </a:r>
            <a:r>
              <a:rPr lang="nb-NO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650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9239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And </a:t>
            </a:r>
            <a:r>
              <a:rPr lang="nb-NO" err="1"/>
              <a:t>we</a:t>
            </a:r>
            <a:r>
              <a:rPr lang="nb-NO"/>
              <a:t> do </a:t>
            </a:r>
            <a:r>
              <a:rPr lang="nb-NO" err="1"/>
              <a:t>that</a:t>
            </a:r>
            <a:r>
              <a:rPr lang="nb-NO"/>
              <a:t>. </a:t>
            </a:r>
          </a:p>
          <a:p>
            <a:r>
              <a:rPr lang="nb-NO" err="1"/>
              <a:t>We</a:t>
            </a:r>
            <a:r>
              <a:rPr lang="nb-NO"/>
              <a:t> do an </a:t>
            </a:r>
            <a:r>
              <a:rPr lang="nb-NO" err="1"/>
              <a:t>annual</a:t>
            </a:r>
            <a:r>
              <a:rPr lang="nb-NO"/>
              <a:t> EV driver survey</a:t>
            </a:r>
          </a:p>
          <a:p>
            <a:r>
              <a:rPr lang="nb-NO"/>
              <a:t>15 000 respondents. </a:t>
            </a:r>
          </a:p>
          <a:p>
            <a:r>
              <a:rPr lang="nb-NO"/>
              <a:t>and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try</a:t>
            </a:r>
            <a:r>
              <a:rPr lang="nb-NO"/>
              <a:t> to </a:t>
            </a:r>
            <a:r>
              <a:rPr lang="nb-NO" err="1"/>
              <a:t>find</a:t>
            </a:r>
            <a:r>
              <a:rPr lang="nb-NO"/>
              <a:t> </a:t>
            </a:r>
            <a:r>
              <a:rPr lang="nb-NO" err="1"/>
              <a:t>out</a:t>
            </a:r>
            <a:r>
              <a:rPr lang="nb-NO"/>
              <a:t> </a:t>
            </a:r>
            <a:r>
              <a:rPr lang="nb-NO" err="1"/>
              <a:t>what</a:t>
            </a:r>
            <a:r>
              <a:rPr lang="nb-NO"/>
              <a:t> </a:t>
            </a:r>
            <a:r>
              <a:rPr lang="nb-NO" err="1"/>
              <a:t>norwegian</a:t>
            </a:r>
            <a:r>
              <a:rPr lang="nb-NO"/>
              <a:t> EV drivers </a:t>
            </a:r>
            <a:r>
              <a:rPr lang="nb-NO" err="1"/>
              <a:t>think</a:t>
            </a:r>
            <a:r>
              <a:rPr lang="nb-NO"/>
              <a:t> </a:t>
            </a:r>
            <a:r>
              <a:rPr lang="nb-NO" err="1"/>
              <a:t>about</a:t>
            </a:r>
            <a:r>
              <a:rPr lang="nb-NO"/>
              <a:t> driving </a:t>
            </a:r>
            <a:r>
              <a:rPr lang="nb-NO" err="1"/>
              <a:t>electric</a:t>
            </a:r>
            <a:r>
              <a:rPr lang="nb-NO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734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err="1"/>
              <a:t>We</a:t>
            </a:r>
            <a:r>
              <a:rPr lang="nb-NO"/>
              <a:t> have </a:t>
            </a:r>
            <a:r>
              <a:rPr lang="nb-NO" err="1"/>
              <a:t>some</a:t>
            </a:r>
            <a:r>
              <a:rPr lang="nb-NO"/>
              <a:t> </a:t>
            </a:r>
            <a:r>
              <a:rPr lang="nb-NO" err="1"/>
              <a:t>challenges</a:t>
            </a:r>
            <a:r>
              <a:rPr lang="nb-NO"/>
              <a:t>, </a:t>
            </a:r>
            <a:r>
              <a:rPr lang="nb-NO" err="1"/>
              <a:t>but</a:t>
            </a:r>
            <a:r>
              <a:rPr lang="nb-NO"/>
              <a:t> EV drivers love driving </a:t>
            </a:r>
            <a:r>
              <a:rPr lang="nb-NO" err="1"/>
              <a:t>electric</a:t>
            </a:r>
            <a:r>
              <a:rPr lang="nb-NO"/>
              <a:t>. </a:t>
            </a:r>
          </a:p>
          <a:p>
            <a:r>
              <a:rPr lang="nb-NO"/>
              <a:t>And </a:t>
            </a:r>
            <a:r>
              <a:rPr lang="nb-NO" err="1"/>
              <a:t>that</a:t>
            </a:r>
            <a:r>
              <a:rPr lang="nb-NO"/>
              <a:t> is </a:t>
            </a:r>
            <a:r>
              <a:rPr lang="nb-NO" err="1"/>
              <a:t>really</a:t>
            </a:r>
            <a:r>
              <a:rPr lang="nb-NO"/>
              <a:t> </a:t>
            </a:r>
            <a:r>
              <a:rPr lang="nb-NO" err="1"/>
              <a:t>important</a:t>
            </a:r>
            <a:r>
              <a:rPr lang="nb-NO"/>
              <a:t> to </a:t>
            </a:r>
            <a:r>
              <a:rPr lang="nb-NO" err="1"/>
              <a:t>keep</a:t>
            </a:r>
            <a:r>
              <a:rPr lang="nb-NO"/>
              <a:t> in </a:t>
            </a:r>
            <a:r>
              <a:rPr lang="nb-NO" err="1"/>
              <a:t>mind</a:t>
            </a:r>
            <a:r>
              <a:rPr lang="nb-NO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53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err="1"/>
              <a:t>Almost</a:t>
            </a:r>
            <a:r>
              <a:rPr lang="nb-NO"/>
              <a:t> all have </a:t>
            </a:r>
            <a:r>
              <a:rPr lang="nb-NO" err="1"/>
              <a:t>access</a:t>
            </a:r>
            <a:r>
              <a:rPr lang="nb-NO"/>
              <a:t> to </a:t>
            </a:r>
            <a:r>
              <a:rPr lang="nb-NO" err="1"/>
              <a:t>parking</a:t>
            </a:r>
            <a:r>
              <a:rPr lang="nb-NO"/>
              <a:t> at </a:t>
            </a:r>
            <a:r>
              <a:rPr lang="nb-NO" err="1"/>
              <a:t>home</a:t>
            </a:r>
            <a:r>
              <a:rPr lang="nb-NO"/>
              <a:t> (normal in Norway)</a:t>
            </a:r>
          </a:p>
          <a:p>
            <a:r>
              <a:rPr lang="nb-NO"/>
              <a:t>And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know</a:t>
            </a:r>
            <a:r>
              <a:rPr lang="nb-NO"/>
              <a:t> </a:t>
            </a:r>
            <a:r>
              <a:rPr lang="nb-NO" err="1"/>
              <a:t>that</a:t>
            </a:r>
            <a:r>
              <a:rPr lang="nb-NO"/>
              <a:t> </a:t>
            </a:r>
            <a:r>
              <a:rPr lang="nb-NO" err="1"/>
              <a:t>roughly</a:t>
            </a:r>
            <a:r>
              <a:rPr lang="nb-NO"/>
              <a:t> 80 </a:t>
            </a:r>
            <a:r>
              <a:rPr lang="nb-NO" err="1"/>
              <a:t>percent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total </a:t>
            </a:r>
            <a:r>
              <a:rPr lang="nb-NO" err="1"/>
              <a:t>charing</a:t>
            </a:r>
            <a:r>
              <a:rPr lang="nb-NO"/>
              <a:t> </a:t>
            </a:r>
            <a:r>
              <a:rPr lang="nb-NO" err="1"/>
              <a:t>happens</a:t>
            </a:r>
            <a:r>
              <a:rPr lang="nb-NO"/>
              <a:t> at </a:t>
            </a:r>
            <a:r>
              <a:rPr lang="nb-NO" err="1"/>
              <a:t>home</a:t>
            </a:r>
            <a:r>
              <a:rPr lang="nb-NO"/>
              <a:t>. </a:t>
            </a:r>
          </a:p>
          <a:p>
            <a:r>
              <a:rPr lang="nb-NO"/>
              <a:t>Home </a:t>
            </a:r>
            <a:r>
              <a:rPr lang="nb-NO" err="1"/>
              <a:t>charging</a:t>
            </a:r>
            <a:r>
              <a:rPr lang="nb-NO"/>
              <a:t> is </a:t>
            </a:r>
            <a:r>
              <a:rPr lang="nb-NO" err="1"/>
              <a:t>important</a:t>
            </a:r>
            <a:r>
              <a:rPr lang="nb-NO"/>
              <a:t>, </a:t>
            </a:r>
            <a:r>
              <a:rPr lang="nb-NO" err="1"/>
              <a:t>but</a:t>
            </a:r>
            <a:r>
              <a:rPr lang="nb-NO"/>
              <a:t> lets </a:t>
            </a:r>
            <a:r>
              <a:rPr lang="nb-NO" err="1"/>
              <a:t>focus</a:t>
            </a:r>
            <a:r>
              <a:rPr lang="nb-NO"/>
              <a:t> </a:t>
            </a:r>
            <a:r>
              <a:rPr lang="nb-NO" err="1"/>
              <a:t>on</a:t>
            </a:r>
            <a:r>
              <a:rPr lang="nb-NO"/>
              <a:t> fast </a:t>
            </a:r>
            <a:r>
              <a:rPr lang="nb-NO" err="1"/>
              <a:t>charging</a:t>
            </a:r>
            <a:r>
              <a:rPr lang="nb-NO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1010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Finnmark</a:t>
            </a:r>
            <a:endParaRPr lang="nb-NO"/>
          </a:p>
          <a:p>
            <a:r>
              <a:rPr lang="nb-NO" baseline="0"/>
              <a:t>Good start, </a:t>
            </a:r>
            <a:r>
              <a:rPr lang="nb-NO" baseline="0" err="1"/>
              <a:t>but</a:t>
            </a:r>
            <a:r>
              <a:rPr lang="nb-NO" baseline="0"/>
              <a:t> not </a:t>
            </a:r>
            <a:r>
              <a:rPr lang="nb-NO" baseline="0" err="1"/>
              <a:t>large</a:t>
            </a:r>
            <a:r>
              <a:rPr lang="nb-NO" baseline="0"/>
              <a:t> </a:t>
            </a:r>
            <a:r>
              <a:rPr lang="nb-NO" baseline="0" err="1"/>
              <a:t>scale</a:t>
            </a:r>
            <a:r>
              <a:rPr lang="nb-NO" baseline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75280-4AED-5A48-A587-77906CDEF54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39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At 4300 </a:t>
            </a:r>
            <a:r>
              <a:rPr lang="nb-NO" err="1"/>
              <a:t>today</a:t>
            </a:r>
            <a:r>
              <a:rPr lang="nb-NO"/>
              <a:t>. </a:t>
            </a:r>
            <a:r>
              <a:rPr lang="nb-NO" err="1"/>
              <a:t>Including</a:t>
            </a:r>
            <a:r>
              <a:rPr lang="nb-NO"/>
              <a:t> Tesla </a:t>
            </a:r>
            <a:r>
              <a:rPr lang="nb-NO" err="1"/>
              <a:t>with</a:t>
            </a:r>
            <a:r>
              <a:rPr lang="nb-NO"/>
              <a:t> 1200 </a:t>
            </a:r>
            <a:r>
              <a:rPr lang="nb-NO" err="1"/>
              <a:t>something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720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Electric </a:t>
            </a:r>
            <a:r>
              <a:rPr lang="nb-NO" dirty="0" err="1"/>
              <a:t>bikes</a:t>
            </a:r>
            <a:r>
              <a:rPr lang="nb-NO" dirty="0"/>
              <a:t> </a:t>
            </a:r>
            <a:r>
              <a:rPr lang="nb-NO" dirty="0" err="1"/>
              <a:t>extend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range and </a:t>
            </a:r>
            <a:r>
              <a:rPr lang="nb-NO" dirty="0" err="1"/>
              <a:t>also</a:t>
            </a:r>
            <a:r>
              <a:rPr lang="nb-NO" dirty="0"/>
              <a:t> makes all </a:t>
            </a:r>
            <a:r>
              <a:rPr lang="nb-NO" dirty="0" err="1"/>
              <a:t>hills</a:t>
            </a:r>
            <a:r>
              <a:rPr lang="nb-NO" dirty="0"/>
              <a:t> flat. Perfect </a:t>
            </a:r>
            <a:r>
              <a:rPr lang="nb-NO" dirty="0" err="1"/>
              <a:t>commute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. </a:t>
            </a:r>
          </a:p>
          <a:p>
            <a:r>
              <a:rPr lang="nb-NO" dirty="0"/>
              <a:t>Electric </a:t>
            </a:r>
            <a:r>
              <a:rPr lang="nb-NO" dirty="0" err="1"/>
              <a:t>bikes</a:t>
            </a:r>
            <a:r>
              <a:rPr lang="nb-NO" dirty="0"/>
              <a:t> </a:t>
            </a:r>
            <a:r>
              <a:rPr lang="nb-NO" dirty="0" err="1"/>
              <a:t>revolution</a:t>
            </a:r>
            <a:r>
              <a:rPr lang="nb-NO" dirty="0"/>
              <a:t> in Norway</a:t>
            </a:r>
          </a:p>
          <a:p>
            <a:r>
              <a:rPr lang="nb-NO" dirty="0"/>
              <a:t>40 </a:t>
            </a:r>
            <a:r>
              <a:rPr lang="nb-NO" dirty="0" err="1"/>
              <a:t>electric</a:t>
            </a:r>
            <a:r>
              <a:rPr lang="nb-NO" dirty="0"/>
              <a:t> </a:t>
            </a:r>
            <a:r>
              <a:rPr lang="nb-NO" dirty="0" err="1"/>
              <a:t>ferries</a:t>
            </a:r>
            <a:r>
              <a:rPr lang="nb-NO" dirty="0"/>
              <a:t> in Norway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153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Electric </a:t>
            </a:r>
            <a:r>
              <a:rPr lang="nb-NO" dirty="0" err="1"/>
              <a:t>bikes</a:t>
            </a:r>
            <a:r>
              <a:rPr lang="nb-NO" dirty="0"/>
              <a:t> </a:t>
            </a:r>
            <a:r>
              <a:rPr lang="nb-NO" dirty="0" err="1"/>
              <a:t>extend</a:t>
            </a:r>
            <a:r>
              <a:rPr lang="nb-NO" dirty="0"/>
              <a:t> </a:t>
            </a:r>
            <a:r>
              <a:rPr lang="nb-NO" dirty="0" err="1"/>
              <a:t>your</a:t>
            </a:r>
            <a:r>
              <a:rPr lang="nb-NO" dirty="0"/>
              <a:t> range and </a:t>
            </a:r>
            <a:r>
              <a:rPr lang="nb-NO" dirty="0" err="1"/>
              <a:t>also</a:t>
            </a:r>
            <a:r>
              <a:rPr lang="nb-NO" dirty="0"/>
              <a:t> makes all </a:t>
            </a:r>
            <a:r>
              <a:rPr lang="nb-NO" dirty="0" err="1"/>
              <a:t>hills</a:t>
            </a:r>
            <a:r>
              <a:rPr lang="nb-NO" dirty="0"/>
              <a:t> flat. Perfect </a:t>
            </a:r>
            <a:r>
              <a:rPr lang="nb-NO" dirty="0" err="1"/>
              <a:t>commute</a:t>
            </a:r>
            <a:r>
              <a:rPr lang="nb-NO" dirty="0"/>
              <a:t> to </a:t>
            </a:r>
            <a:r>
              <a:rPr lang="nb-NO" dirty="0" err="1"/>
              <a:t>work</a:t>
            </a:r>
            <a:r>
              <a:rPr lang="nb-NO" dirty="0"/>
              <a:t>. </a:t>
            </a:r>
          </a:p>
          <a:p>
            <a:r>
              <a:rPr lang="nb-NO" dirty="0"/>
              <a:t>Electric </a:t>
            </a:r>
            <a:r>
              <a:rPr lang="nb-NO" dirty="0" err="1"/>
              <a:t>bikes</a:t>
            </a:r>
            <a:r>
              <a:rPr lang="nb-NO" dirty="0"/>
              <a:t> </a:t>
            </a:r>
            <a:r>
              <a:rPr lang="nb-NO" dirty="0" err="1"/>
              <a:t>revolution</a:t>
            </a:r>
            <a:r>
              <a:rPr lang="nb-NO" dirty="0"/>
              <a:t> in Norway</a:t>
            </a:r>
          </a:p>
          <a:p>
            <a:r>
              <a:rPr lang="nb-NO" dirty="0"/>
              <a:t>40 </a:t>
            </a:r>
            <a:r>
              <a:rPr lang="nb-NO" dirty="0" err="1"/>
              <a:t>electric</a:t>
            </a:r>
            <a:r>
              <a:rPr lang="nb-NO" dirty="0"/>
              <a:t> </a:t>
            </a:r>
            <a:r>
              <a:rPr lang="nb-NO" dirty="0" err="1"/>
              <a:t>ferries</a:t>
            </a:r>
            <a:r>
              <a:rPr lang="nb-NO" dirty="0"/>
              <a:t> in Norway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59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Picture from our national congress meeting in Bergen 2022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9947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34 % Electric cars in Oslo, 30 % in Bergen area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6278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Limit value (black line) and air quality criteria (dotted red line).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0499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Kommer stadig små og store forbedringer – også på hvilke materialer vi putter inn i batteriene. For eksempel så finnes det allerede batterier uten kobolt på norske veier (Tesla </a:t>
            </a:r>
            <a:r>
              <a:rPr lang="nb-NO" dirty="0" err="1"/>
              <a:t>model</a:t>
            </a:r>
            <a:r>
              <a:rPr lang="nb-NO" dirty="0"/>
              <a:t> 3 fra kina). MEN kobolten bringer fortsatt hodebry og utfordringer som må håndteres:</a:t>
            </a:r>
          </a:p>
          <a:p>
            <a:endParaRPr lang="nb-NO" dirty="0"/>
          </a:p>
          <a:p>
            <a:r>
              <a:rPr lang="nb-NO" dirty="0"/>
              <a:t>Equity</a:t>
            </a:r>
          </a:p>
          <a:p>
            <a:r>
              <a:rPr lang="nb-NO" dirty="0"/>
              <a:t>Over 20 000 used </a:t>
            </a:r>
            <a:r>
              <a:rPr lang="nb-NO" dirty="0" err="1"/>
              <a:t>electric</a:t>
            </a:r>
            <a:r>
              <a:rPr lang="nb-NO" dirty="0"/>
              <a:t> cars for sale from 25000 NOK</a:t>
            </a:r>
          </a:p>
          <a:p>
            <a:r>
              <a:rPr lang="nb-NO" dirty="0" err="1"/>
              <a:t>Charging</a:t>
            </a:r>
            <a:r>
              <a:rPr lang="nb-NO" dirty="0"/>
              <a:t> </a:t>
            </a:r>
            <a:r>
              <a:rPr lang="nb-NO" dirty="0" err="1"/>
              <a:t>infrastructure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55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405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Lets </a:t>
            </a:r>
            <a:r>
              <a:rPr lang="nb-NO" err="1"/>
              <a:t>look</a:t>
            </a:r>
            <a:r>
              <a:rPr lang="nb-NO"/>
              <a:t> at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bigger</a:t>
            </a:r>
            <a:r>
              <a:rPr lang="nb-NO"/>
              <a:t> </a:t>
            </a:r>
            <a:r>
              <a:rPr lang="nb-NO" err="1"/>
              <a:t>picture</a:t>
            </a:r>
            <a:r>
              <a:rPr lang="nb-NO"/>
              <a:t>. Road transport </a:t>
            </a:r>
            <a:r>
              <a:rPr lang="nb-NO" err="1"/>
              <a:t>accounts</a:t>
            </a:r>
            <a:r>
              <a:rPr lang="nb-NO"/>
              <a:t> for 17 </a:t>
            </a:r>
            <a:r>
              <a:rPr lang="nb-NO" err="1"/>
              <a:t>percent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Norwegian </a:t>
            </a:r>
            <a:r>
              <a:rPr lang="nb-NO" err="1"/>
              <a:t>emissions</a:t>
            </a:r>
            <a:r>
              <a:rPr lang="nb-NO"/>
              <a:t>. And </a:t>
            </a:r>
            <a:r>
              <a:rPr lang="nb-NO" err="1"/>
              <a:t>they</a:t>
            </a:r>
            <a:r>
              <a:rPr lang="nb-NO"/>
              <a:t> have </a:t>
            </a:r>
            <a:r>
              <a:rPr lang="nb-NO" err="1"/>
              <a:t>gone</a:t>
            </a:r>
            <a:r>
              <a:rPr lang="nb-NO"/>
              <a:t> up 13 </a:t>
            </a:r>
            <a:r>
              <a:rPr lang="nb-NO" err="1"/>
              <a:t>percent</a:t>
            </a:r>
            <a:r>
              <a:rPr lang="nb-NO"/>
              <a:t> </a:t>
            </a:r>
            <a:r>
              <a:rPr lang="nb-NO" err="1"/>
              <a:t>since</a:t>
            </a:r>
            <a:r>
              <a:rPr lang="nb-NO"/>
              <a:t> 1990. </a:t>
            </a:r>
            <a:r>
              <a:rPr lang="nb-NO" err="1"/>
              <a:t>Now</a:t>
            </a:r>
            <a:r>
              <a:rPr lang="nb-NO"/>
              <a:t> </a:t>
            </a:r>
            <a:r>
              <a:rPr lang="nb-NO" err="1"/>
              <a:t>they</a:t>
            </a:r>
            <a:r>
              <a:rPr lang="nb-NO"/>
              <a:t> have </a:t>
            </a:r>
            <a:r>
              <a:rPr lang="nb-NO" err="1"/>
              <a:t>started</a:t>
            </a:r>
            <a:r>
              <a:rPr lang="nb-NO"/>
              <a:t> to og </a:t>
            </a:r>
            <a:r>
              <a:rPr lang="nb-NO" err="1"/>
              <a:t>down</a:t>
            </a:r>
            <a:r>
              <a:rPr lang="nb-NO"/>
              <a:t>, from 2019-2020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saw</a:t>
            </a:r>
            <a:r>
              <a:rPr lang="nb-NO"/>
              <a:t> a 4.7 </a:t>
            </a:r>
            <a:r>
              <a:rPr lang="nb-NO" err="1"/>
              <a:t>percent</a:t>
            </a:r>
            <a:r>
              <a:rPr lang="nb-NO"/>
              <a:t> </a:t>
            </a:r>
            <a:r>
              <a:rPr lang="nb-NO" err="1"/>
              <a:t>reduction</a:t>
            </a:r>
            <a:r>
              <a:rPr lang="nb-NO"/>
              <a:t>. </a:t>
            </a:r>
          </a:p>
          <a:p>
            <a:endParaRPr lang="nb-NO"/>
          </a:p>
          <a:p>
            <a:r>
              <a:rPr lang="nb-NO"/>
              <a:t>Regner egentlig med at dere vet hvorfor det er viktig egentlig. </a:t>
            </a:r>
          </a:p>
          <a:p>
            <a:r>
              <a:rPr lang="nb-NO"/>
              <a:t>8,4 millioner tonn fra veitrafikk, totale utslipp 49,3 mill. tonn. </a:t>
            </a:r>
          </a:p>
          <a:p>
            <a:r>
              <a:rPr lang="nb-NO"/>
              <a:t>500.000 elbiler kutter 1 mill. tonn.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263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New </a:t>
            </a:r>
            <a:r>
              <a:rPr lang="nb-NO" err="1"/>
              <a:t>car</a:t>
            </a:r>
            <a:r>
              <a:rPr lang="nb-NO"/>
              <a:t> sales</a:t>
            </a:r>
          </a:p>
          <a:p>
            <a:r>
              <a:rPr lang="nb-NO" err="1"/>
              <a:t>When</a:t>
            </a:r>
            <a:r>
              <a:rPr lang="nb-NO"/>
              <a:t> i </a:t>
            </a:r>
            <a:r>
              <a:rPr lang="nb-NO" err="1"/>
              <a:t>say</a:t>
            </a:r>
            <a:r>
              <a:rPr lang="nb-NO"/>
              <a:t> EV i </a:t>
            </a:r>
            <a:r>
              <a:rPr lang="nb-NO" err="1"/>
              <a:t>mean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fully</a:t>
            </a:r>
            <a:r>
              <a:rPr lang="nb-NO"/>
              <a:t> </a:t>
            </a:r>
            <a:r>
              <a:rPr lang="nb-NO" err="1"/>
              <a:t>electric</a:t>
            </a:r>
            <a:r>
              <a:rPr lang="nb-NO"/>
              <a:t> </a:t>
            </a:r>
            <a:r>
              <a:rPr lang="nb-NO" err="1"/>
              <a:t>ones</a:t>
            </a:r>
            <a:r>
              <a:rPr lang="nb-NO"/>
              <a:t>. If i </a:t>
            </a:r>
            <a:r>
              <a:rPr lang="nb-NO" err="1"/>
              <a:t>mean</a:t>
            </a:r>
            <a:r>
              <a:rPr lang="nb-NO"/>
              <a:t> </a:t>
            </a:r>
            <a:r>
              <a:rPr lang="nb-NO" err="1"/>
              <a:t>plug</a:t>
            </a:r>
            <a:r>
              <a:rPr lang="nb-NO"/>
              <a:t> in hybrids, I </a:t>
            </a:r>
            <a:r>
              <a:rPr lang="nb-NO" err="1"/>
              <a:t>will</a:t>
            </a:r>
            <a:r>
              <a:rPr lang="nb-NO"/>
              <a:t> </a:t>
            </a:r>
            <a:r>
              <a:rPr lang="nb-NO" err="1"/>
              <a:t>say</a:t>
            </a:r>
            <a:r>
              <a:rPr lang="nb-NO"/>
              <a:t> </a:t>
            </a:r>
            <a:r>
              <a:rPr lang="nb-NO" err="1"/>
              <a:t>plug</a:t>
            </a:r>
            <a:r>
              <a:rPr lang="nb-NO"/>
              <a:t> in hybrids. </a:t>
            </a:r>
          </a:p>
          <a:p>
            <a:r>
              <a:rPr lang="nb-NO"/>
              <a:t>2025-target, is a target not a ban. It has </a:t>
            </a:r>
            <a:r>
              <a:rPr lang="nb-NO" err="1"/>
              <a:t>broad</a:t>
            </a:r>
            <a:r>
              <a:rPr lang="nb-NO"/>
              <a:t> </a:t>
            </a:r>
            <a:r>
              <a:rPr lang="nb-NO" err="1"/>
              <a:t>political</a:t>
            </a:r>
            <a:r>
              <a:rPr lang="nb-NO"/>
              <a:t> support. </a:t>
            </a:r>
            <a:r>
              <a:rPr lang="nb-NO" err="1"/>
              <a:t>There</a:t>
            </a:r>
            <a:r>
              <a:rPr lang="nb-NO"/>
              <a:t> is </a:t>
            </a:r>
            <a:r>
              <a:rPr lang="nb-NO" err="1"/>
              <a:t>no</a:t>
            </a:r>
            <a:r>
              <a:rPr lang="nb-NO"/>
              <a:t> </a:t>
            </a:r>
            <a:r>
              <a:rPr lang="nb-NO" err="1"/>
              <a:t>no</a:t>
            </a:r>
            <a:r>
              <a:rPr lang="nb-NO"/>
              <a:t> plan to ban </a:t>
            </a:r>
            <a:r>
              <a:rPr lang="nb-NO" err="1"/>
              <a:t>buying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new</a:t>
            </a:r>
            <a:r>
              <a:rPr lang="nb-NO"/>
              <a:t> fossil </a:t>
            </a:r>
            <a:r>
              <a:rPr lang="nb-NO" err="1"/>
              <a:t>fuel</a:t>
            </a:r>
            <a:r>
              <a:rPr lang="nb-NO"/>
              <a:t> </a:t>
            </a:r>
            <a:r>
              <a:rPr lang="nb-NO" err="1"/>
              <a:t>cars</a:t>
            </a:r>
            <a:r>
              <a:rPr lang="nb-NO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7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In Oslo and Bergen 30 EVs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4345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>
                <a:solidFill>
                  <a:srgbClr val="000000"/>
                </a:solidFill>
                <a:effectLst/>
              </a:rPr>
              <a:t>Oppdatert per juli 2022</a:t>
            </a:r>
          </a:p>
          <a:p>
            <a:r>
              <a:rPr lang="nb-NO" sz="1600">
                <a:solidFill>
                  <a:srgbClr val="000000"/>
                </a:solidFill>
                <a:effectLst/>
              </a:rPr>
              <a:t>This is </a:t>
            </a:r>
            <a:r>
              <a:rPr lang="nb-NO" sz="1600" err="1">
                <a:solidFill>
                  <a:srgbClr val="000000"/>
                </a:solidFill>
                <a:effectLst/>
              </a:rPr>
              <a:t>where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we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are</a:t>
            </a:r>
            <a:r>
              <a:rPr lang="nb-NO" sz="1600">
                <a:solidFill>
                  <a:srgbClr val="000000"/>
                </a:solidFill>
                <a:effectLst/>
              </a:rPr>
              <a:t> at right </a:t>
            </a:r>
            <a:r>
              <a:rPr lang="nb-NO" sz="1600" err="1">
                <a:solidFill>
                  <a:srgbClr val="000000"/>
                </a:solidFill>
                <a:effectLst/>
              </a:rPr>
              <a:t>now</a:t>
            </a:r>
            <a:r>
              <a:rPr lang="nb-NO" sz="1600">
                <a:solidFill>
                  <a:srgbClr val="000000"/>
                </a:solidFill>
                <a:effectLst/>
              </a:rPr>
              <a:t>. Norway – </a:t>
            </a:r>
            <a:r>
              <a:rPr lang="nb-NO" sz="1600" err="1">
                <a:solidFill>
                  <a:srgbClr val="000000"/>
                </a:solidFill>
                <a:effectLst/>
              </a:rPr>
              <a:t>the</a:t>
            </a:r>
            <a:r>
              <a:rPr lang="nb-NO" sz="1600">
                <a:solidFill>
                  <a:srgbClr val="000000"/>
                </a:solidFill>
                <a:effectLst/>
              </a:rPr>
              <a:t> country in </a:t>
            </a:r>
            <a:r>
              <a:rPr lang="nb-NO" sz="1600" err="1">
                <a:solidFill>
                  <a:srgbClr val="000000"/>
                </a:solidFill>
                <a:effectLst/>
              </a:rPr>
              <a:t>the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world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with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the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highest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uptake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of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elecric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cars</a:t>
            </a:r>
            <a:r>
              <a:rPr lang="nb-NO" sz="1600">
                <a:solidFill>
                  <a:srgbClr val="000000"/>
                </a:solidFill>
                <a:effectLst/>
              </a:rPr>
              <a:t> still has a </a:t>
            </a:r>
            <a:r>
              <a:rPr lang="nb-NO" sz="1600" err="1">
                <a:solidFill>
                  <a:srgbClr val="000000"/>
                </a:solidFill>
                <a:effectLst/>
              </a:rPr>
              <a:t>looong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way</a:t>
            </a:r>
            <a:r>
              <a:rPr lang="nb-NO" sz="1600">
                <a:solidFill>
                  <a:srgbClr val="000000"/>
                </a:solidFill>
                <a:effectLst/>
              </a:rPr>
              <a:t> to </a:t>
            </a:r>
            <a:r>
              <a:rPr lang="nb-NO" sz="1600" err="1">
                <a:solidFill>
                  <a:srgbClr val="000000"/>
                </a:solidFill>
                <a:effectLst/>
              </a:rPr>
              <a:t>go</a:t>
            </a:r>
            <a:r>
              <a:rPr lang="nb-NO" sz="1600">
                <a:solidFill>
                  <a:srgbClr val="000000"/>
                </a:solidFill>
                <a:effectLst/>
              </a:rPr>
              <a:t>. </a:t>
            </a:r>
            <a:r>
              <a:rPr lang="nb-NO" sz="1600" err="1">
                <a:solidFill>
                  <a:srgbClr val="000000"/>
                </a:solidFill>
                <a:effectLst/>
              </a:rPr>
              <a:t>Only</a:t>
            </a:r>
            <a:r>
              <a:rPr lang="nb-NO" sz="1600">
                <a:solidFill>
                  <a:srgbClr val="000000"/>
                </a:solidFill>
                <a:effectLst/>
              </a:rPr>
              <a:t> 18,2% </a:t>
            </a:r>
            <a:r>
              <a:rPr lang="nb-NO" sz="1600" err="1">
                <a:solidFill>
                  <a:srgbClr val="000000"/>
                </a:solidFill>
                <a:effectLst/>
              </a:rPr>
              <a:t>of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the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passenger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cars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are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electric</a:t>
            </a:r>
            <a:r>
              <a:rPr lang="nb-NO" sz="1600">
                <a:solidFill>
                  <a:srgbClr val="000000"/>
                </a:solidFill>
                <a:effectLst/>
              </a:rPr>
              <a:t> – and for vans, busses and trucks </a:t>
            </a:r>
            <a:r>
              <a:rPr lang="nb-NO" sz="1600" err="1">
                <a:solidFill>
                  <a:srgbClr val="000000"/>
                </a:solidFill>
                <a:effectLst/>
              </a:rPr>
              <a:t>we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are</a:t>
            </a:r>
            <a:r>
              <a:rPr lang="nb-NO" sz="1600">
                <a:solidFill>
                  <a:srgbClr val="000000"/>
                </a:solidFill>
                <a:effectLst/>
              </a:rPr>
              <a:t> far </a:t>
            </a:r>
            <a:r>
              <a:rPr lang="nb-NO" sz="1600" err="1">
                <a:solidFill>
                  <a:srgbClr val="000000"/>
                </a:solidFill>
                <a:effectLst/>
              </a:rPr>
              <a:t>behind</a:t>
            </a:r>
            <a:r>
              <a:rPr lang="nb-NO" sz="1600">
                <a:solidFill>
                  <a:srgbClr val="000000"/>
                </a:solidFill>
                <a:effectLst/>
              </a:rPr>
              <a:t>. So, </a:t>
            </a:r>
            <a:r>
              <a:rPr lang="nb-NO" sz="1600" err="1">
                <a:solidFill>
                  <a:srgbClr val="000000"/>
                </a:solidFill>
                <a:effectLst/>
              </a:rPr>
              <a:t>the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job</a:t>
            </a:r>
            <a:r>
              <a:rPr lang="nb-NO" sz="1600">
                <a:solidFill>
                  <a:srgbClr val="000000"/>
                </a:solidFill>
                <a:effectLst/>
              </a:rPr>
              <a:t> is </a:t>
            </a:r>
            <a:r>
              <a:rPr lang="nb-NO" sz="1600" err="1">
                <a:solidFill>
                  <a:srgbClr val="000000"/>
                </a:solidFill>
                <a:effectLst/>
              </a:rPr>
              <a:t>definitely</a:t>
            </a:r>
            <a:r>
              <a:rPr lang="nb-NO" sz="1600">
                <a:solidFill>
                  <a:srgbClr val="000000"/>
                </a:solidFill>
                <a:effectLst/>
              </a:rPr>
              <a:t> not done. And </a:t>
            </a:r>
            <a:r>
              <a:rPr lang="nb-NO" sz="1600" err="1">
                <a:solidFill>
                  <a:srgbClr val="000000"/>
                </a:solidFill>
                <a:effectLst/>
              </a:rPr>
              <a:t>the</a:t>
            </a:r>
            <a:r>
              <a:rPr lang="nb-NO" sz="1600">
                <a:solidFill>
                  <a:srgbClr val="000000"/>
                </a:solidFill>
                <a:effectLst/>
              </a:rPr>
              <a:t> EV </a:t>
            </a:r>
            <a:r>
              <a:rPr lang="nb-NO" sz="1600" err="1">
                <a:solidFill>
                  <a:srgbClr val="000000"/>
                </a:solidFill>
                <a:effectLst/>
              </a:rPr>
              <a:t>policies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are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absolutely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debated</a:t>
            </a:r>
            <a:r>
              <a:rPr lang="nb-NO" sz="1600">
                <a:solidFill>
                  <a:srgbClr val="000000"/>
                </a:solidFill>
                <a:effectLst/>
              </a:rPr>
              <a:t>. I must stress </a:t>
            </a:r>
            <a:r>
              <a:rPr lang="nb-NO" sz="1600" err="1">
                <a:solidFill>
                  <a:srgbClr val="000000"/>
                </a:solidFill>
                <a:effectLst/>
              </a:rPr>
              <a:t>that</a:t>
            </a:r>
            <a:r>
              <a:rPr lang="nb-NO" sz="1600">
                <a:solidFill>
                  <a:srgbClr val="000000"/>
                </a:solidFill>
                <a:effectLst/>
              </a:rPr>
              <a:t> to </a:t>
            </a:r>
            <a:r>
              <a:rPr lang="nb-NO" sz="1600" err="1">
                <a:solidFill>
                  <a:srgbClr val="000000"/>
                </a:solidFill>
                <a:effectLst/>
              </a:rPr>
              <a:t>succeed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we</a:t>
            </a:r>
            <a:r>
              <a:rPr lang="nb-NO" sz="1600">
                <a:solidFill>
                  <a:srgbClr val="000000"/>
                </a:solidFill>
                <a:effectLst/>
              </a:rPr>
              <a:t> have to </a:t>
            </a:r>
            <a:r>
              <a:rPr lang="nb-NO" sz="1600" err="1">
                <a:solidFill>
                  <a:srgbClr val="000000"/>
                </a:solidFill>
                <a:effectLst/>
              </a:rPr>
              <a:t>keep</a:t>
            </a:r>
            <a:r>
              <a:rPr lang="nb-NO" sz="1600">
                <a:solidFill>
                  <a:srgbClr val="000000"/>
                </a:solidFill>
                <a:effectLst/>
              </a:rPr>
              <a:t> at it </a:t>
            </a:r>
            <a:r>
              <a:rPr lang="nb-NO" sz="1600" err="1">
                <a:solidFill>
                  <a:srgbClr val="000000"/>
                </a:solidFill>
                <a:effectLst/>
              </a:rPr>
              <a:t>until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we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are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finished</a:t>
            </a:r>
            <a:r>
              <a:rPr lang="nb-NO" sz="1600">
                <a:solidFill>
                  <a:srgbClr val="000000"/>
                </a:solidFill>
                <a:effectLst/>
              </a:rPr>
              <a:t>. This </a:t>
            </a:r>
            <a:r>
              <a:rPr lang="nb-NO" sz="1600" err="1">
                <a:solidFill>
                  <a:srgbClr val="000000"/>
                </a:solidFill>
                <a:effectLst/>
              </a:rPr>
              <a:t>message</a:t>
            </a:r>
            <a:r>
              <a:rPr lang="nb-NO" sz="1600">
                <a:solidFill>
                  <a:srgbClr val="000000"/>
                </a:solidFill>
                <a:effectLst/>
              </a:rPr>
              <a:t> is </a:t>
            </a:r>
            <a:r>
              <a:rPr lang="nb-NO" sz="1600" err="1">
                <a:solidFill>
                  <a:srgbClr val="000000"/>
                </a:solidFill>
                <a:effectLst/>
              </a:rPr>
              <a:t>especially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directed</a:t>
            </a:r>
            <a:r>
              <a:rPr lang="nb-NO" sz="1600">
                <a:solidFill>
                  <a:srgbClr val="000000"/>
                </a:solidFill>
                <a:effectLst/>
              </a:rPr>
              <a:t> to </a:t>
            </a:r>
            <a:r>
              <a:rPr lang="nb-NO" sz="1600" err="1">
                <a:solidFill>
                  <a:srgbClr val="000000"/>
                </a:solidFill>
                <a:effectLst/>
              </a:rPr>
              <a:t>our</a:t>
            </a:r>
            <a:r>
              <a:rPr lang="nb-NO" sz="1600">
                <a:solidFill>
                  <a:srgbClr val="000000"/>
                </a:solidFill>
                <a:effectLst/>
              </a:rPr>
              <a:t> </a:t>
            </a:r>
            <a:r>
              <a:rPr lang="nb-NO" sz="1600" err="1">
                <a:solidFill>
                  <a:srgbClr val="000000"/>
                </a:solidFill>
                <a:effectLst/>
              </a:rPr>
              <a:t>politicians</a:t>
            </a:r>
            <a:r>
              <a:rPr lang="nb-NO" sz="1600">
                <a:solidFill>
                  <a:srgbClr val="000000"/>
                </a:solidFill>
                <a:effectLst/>
              </a:rPr>
              <a:t>.</a:t>
            </a:r>
          </a:p>
          <a:p>
            <a:endParaRPr lang="nb-NO" sz="1600">
              <a:solidFill>
                <a:srgbClr val="000000"/>
              </a:solidFill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091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ABDFB-FB77-684E-BDE0-63C448414411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5878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is happening because we are using strong incentives. </a:t>
            </a:r>
          </a:p>
          <a:p>
            <a:r>
              <a:rPr lang="en-GB"/>
              <a:t>We started to change the incentives. </a:t>
            </a:r>
          </a:p>
          <a:p>
            <a:r>
              <a:rPr lang="en-GB"/>
              <a:t>And from this year, we have introduced some VAT, and also some purchase tax. Still very strong incentives. </a:t>
            </a:r>
          </a:p>
          <a:p>
            <a:r>
              <a:rPr lang="en-GB"/>
              <a:t>The purchase tax is much on higher on cars with emissions. </a:t>
            </a:r>
          </a:p>
          <a:p>
            <a:r>
              <a:rPr lang="en-GB"/>
              <a:t>Also changed toll roads this from, from a maximum of 50 per cent, to a maximum of 70 per cent.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ABDFB-FB77-684E-BDE0-63C44841441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4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971645" y="0"/>
            <a:ext cx="6172355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2090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ACD3C0F6-762F-B94C-944C-5179563BD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122" y="399609"/>
            <a:ext cx="8371756" cy="700490"/>
          </a:xfr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34EC1C7F-1271-6D4D-ADF5-FB4BB2087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100099"/>
            <a:ext cx="8372116" cy="341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92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35A29AF5-3B20-C24A-97BC-BA4ECBC8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122" y="399609"/>
            <a:ext cx="8371756" cy="700490"/>
          </a:xfr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4DCA35D6-B714-A94B-B91E-C2C5035E3D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100099"/>
            <a:ext cx="8372116" cy="341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68C9DC9-3B82-0341-BEB0-A04B30A31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83" y="4575395"/>
            <a:ext cx="1155949" cy="4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26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 sto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73711" y="244312"/>
            <a:ext cx="8530083" cy="624555"/>
          </a:xfrm>
        </p:spPr>
        <p:txBody>
          <a:bodyPr/>
          <a:lstStyle>
            <a:lvl1pPr>
              <a:defRPr b="1"/>
            </a:lvl1pPr>
          </a:lstStyle>
          <a:p>
            <a:r>
              <a:rPr lang="nb-NO"/>
              <a:t>Slide til store grafer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diagram 10">
            <a:extLst>
              <a:ext uri="{FF2B5EF4-FFF2-40B4-BE49-F238E27FC236}">
                <a16:creationId xmlns:a16="http://schemas.microsoft.com/office/drawing/2014/main" id="{DD3A3100-D732-AB42-9AA4-FA1F10AD65F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73711" y="981307"/>
            <a:ext cx="8530084" cy="34866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420541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e venstre - tabel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1"/>
            <a:ext cx="9143999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11" name="Plassholder for diagram 10">
            <a:extLst>
              <a:ext uri="{FF2B5EF4-FFF2-40B4-BE49-F238E27FC236}">
                <a16:creationId xmlns:a16="http://schemas.microsoft.com/office/drawing/2014/main" id="{9E619A4F-5FDC-A943-AC75-C6ACE5FCFD3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525873" y="522373"/>
            <a:ext cx="4117834" cy="424172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FE3CCC08-A1D1-0441-9EE7-58CEF582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1" y="330272"/>
            <a:ext cx="3802764" cy="1012107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64183D89-C521-C34A-B3C8-55B49E5EC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342379"/>
            <a:ext cx="3817043" cy="31756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B0F4F9B-BBA9-8D45-AD75-5439989B7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83" y="4575395"/>
            <a:ext cx="1155949" cy="4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14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kgrunn_Tekst venstre kulepunkter -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17F5569-619C-7546-B0E3-25151F7FB5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17781" y="399569"/>
            <a:ext cx="3911173" cy="43491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9191C1CE-CCA1-9647-9B9D-ECA98153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1" y="330272"/>
            <a:ext cx="3802764" cy="1012107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A53AA174-8F1A-9C4F-A34D-80A3A7926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342379"/>
            <a:ext cx="3817043" cy="31756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230494E-EE37-7646-8259-BF0A968D2B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83" y="4575395"/>
            <a:ext cx="1155949" cy="4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79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venstre kulepunkter -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17F5569-619C-7546-B0E3-25151F7FB5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330272"/>
            <a:ext cx="4349163" cy="43030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59F74054-2EF9-A04B-A24A-F5DE14AD7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1" y="330272"/>
            <a:ext cx="3802764" cy="1012107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rgbClr val="004D9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82F857A2-B0C9-384B-8C04-EC9C8DCF6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342379"/>
            <a:ext cx="3817043" cy="31756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D9D"/>
                </a:solidFill>
              </a:defRPr>
            </a:lvl1pPr>
            <a:lvl2pPr>
              <a:defRPr>
                <a:solidFill>
                  <a:srgbClr val="004D9D"/>
                </a:solidFill>
              </a:defRPr>
            </a:lvl2pPr>
            <a:lvl3pPr>
              <a:defRPr>
                <a:solidFill>
                  <a:srgbClr val="004D9D"/>
                </a:solidFill>
              </a:defRPr>
            </a:lvl3pPr>
            <a:lvl4pPr>
              <a:defRPr>
                <a:solidFill>
                  <a:srgbClr val="004D9D"/>
                </a:solidFill>
              </a:defRPr>
            </a:lvl4pPr>
            <a:lvl5pPr>
              <a:defRPr>
                <a:solidFill>
                  <a:srgbClr val="004D9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5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ed un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/>
          <p:cNvSpPr>
            <a:spLocks noGrp="1"/>
          </p:cNvSpPr>
          <p:nvPr>
            <p:ph type="pic" sz="quarter" idx="15"/>
          </p:nvPr>
        </p:nvSpPr>
        <p:spPr>
          <a:xfrm>
            <a:off x="740229" y="486694"/>
            <a:ext cx="2453089" cy="2348446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16"/>
          </p:nvPr>
        </p:nvSpPr>
        <p:spPr>
          <a:xfrm>
            <a:off x="740228" y="3458543"/>
            <a:ext cx="2453090" cy="10632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5"/>
          <p:cNvSpPr>
            <a:spLocks noGrp="1"/>
          </p:cNvSpPr>
          <p:nvPr>
            <p:ph type="pic" sz="quarter" idx="17"/>
          </p:nvPr>
        </p:nvSpPr>
        <p:spPr>
          <a:xfrm>
            <a:off x="3345455" y="486694"/>
            <a:ext cx="2453089" cy="2348446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tekst 3"/>
          <p:cNvSpPr>
            <a:spLocks noGrp="1"/>
          </p:cNvSpPr>
          <p:nvPr>
            <p:ph type="body" sz="half" idx="18"/>
          </p:nvPr>
        </p:nvSpPr>
        <p:spPr>
          <a:xfrm>
            <a:off x="3345454" y="3458543"/>
            <a:ext cx="2453090" cy="10956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bilde 5"/>
          <p:cNvSpPr>
            <a:spLocks noGrp="1"/>
          </p:cNvSpPr>
          <p:nvPr>
            <p:ph type="pic" sz="quarter" idx="19"/>
          </p:nvPr>
        </p:nvSpPr>
        <p:spPr>
          <a:xfrm>
            <a:off x="5950681" y="486694"/>
            <a:ext cx="2453089" cy="2348446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7" name="Plassholder for tekst 3"/>
          <p:cNvSpPr>
            <a:spLocks noGrp="1"/>
          </p:cNvSpPr>
          <p:nvPr>
            <p:ph type="body" sz="half" idx="20"/>
          </p:nvPr>
        </p:nvSpPr>
        <p:spPr>
          <a:xfrm>
            <a:off x="5950679" y="3458543"/>
            <a:ext cx="2453092" cy="10956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4">
            <a:extLst>
              <a:ext uri="{FF2B5EF4-FFF2-40B4-BE49-F238E27FC236}">
                <a16:creationId xmlns:a16="http://schemas.microsoft.com/office/drawing/2014/main" id="{BC8DAEB0-1F4A-2340-A5B8-703513099A50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740229" y="2856788"/>
            <a:ext cx="2453090" cy="601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4">
            <a:extLst>
              <a:ext uri="{FF2B5EF4-FFF2-40B4-BE49-F238E27FC236}">
                <a16:creationId xmlns:a16="http://schemas.microsoft.com/office/drawing/2014/main" id="{551F4D51-2781-064E-B884-915ACBEF33DC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3345454" y="2856788"/>
            <a:ext cx="2453090" cy="601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FC49EBAA-EB37-384C-99B6-886E32AA37E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5950680" y="2856788"/>
            <a:ext cx="2453090" cy="601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2359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7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med liten si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466330" y="722425"/>
            <a:ext cx="3853668" cy="1727340"/>
          </a:xfrm>
          <a:prstGeom prst="rect">
            <a:avLst/>
          </a:prstGeom>
          <a:solidFill>
            <a:srgbClr val="A2D2B6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solidFill>
                <a:srgbClr val="A2D2B6"/>
              </a:solidFill>
              <a:latin typeface="Roboto" panose="02000000000000000000" pitchFamily="2" charset="0"/>
            </a:endParaRPr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5"/>
          </p:nvPr>
        </p:nvSpPr>
        <p:spPr>
          <a:xfrm>
            <a:off x="539415" y="819894"/>
            <a:ext cx="1840825" cy="1540658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16" hasCustomPrompt="1"/>
          </p:nvPr>
        </p:nvSpPr>
        <p:spPr>
          <a:xfrm>
            <a:off x="2460701" y="1320151"/>
            <a:ext cx="1765175" cy="10404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b-NO"/>
              <a:t>Klikk her for å legge til undertekst. Klikk her for å legge til undertekst.</a:t>
            </a:r>
          </a:p>
          <a:p>
            <a:pPr lvl="0"/>
            <a:endParaRPr lang="nb-NO"/>
          </a:p>
        </p:txBody>
      </p:sp>
      <p:sp>
        <p:nvSpPr>
          <p:cNvPr id="18" name="Rektangel 17"/>
          <p:cNvSpPr/>
          <p:nvPr userDrawn="1"/>
        </p:nvSpPr>
        <p:spPr>
          <a:xfrm>
            <a:off x="453406" y="2659715"/>
            <a:ext cx="3866592" cy="172734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19" name="Plassholder for bilde 5"/>
          <p:cNvSpPr>
            <a:spLocks noGrp="1"/>
          </p:cNvSpPr>
          <p:nvPr>
            <p:ph type="pic" sz="quarter" idx="17"/>
          </p:nvPr>
        </p:nvSpPr>
        <p:spPr>
          <a:xfrm>
            <a:off x="539415" y="2750192"/>
            <a:ext cx="1840825" cy="1547294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2" name="Rektangel 21"/>
          <p:cNvSpPr/>
          <p:nvPr userDrawn="1"/>
        </p:nvSpPr>
        <p:spPr>
          <a:xfrm>
            <a:off x="4675609" y="717293"/>
            <a:ext cx="3853668" cy="1727340"/>
          </a:xfrm>
          <a:prstGeom prst="rect">
            <a:avLst/>
          </a:prstGeom>
          <a:solidFill>
            <a:srgbClr val="00B5E2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23" name="Plassholder for bilde 5"/>
          <p:cNvSpPr>
            <a:spLocks noGrp="1"/>
          </p:cNvSpPr>
          <p:nvPr>
            <p:ph type="pic" sz="quarter" idx="19"/>
          </p:nvPr>
        </p:nvSpPr>
        <p:spPr>
          <a:xfrm>
            <a:off x="4756808" y="812035"/>
            <a:ext cx="1845636" cy="1548518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6" name="Rektangel 25"/>
          <p:cNvSpPr/>
          <p:nvPr userDrawn="1"/>
        </p:nvSpPr>
        <p:spPr>
          <a:xfrm>
            <a:off x="4675609" y="2663609"/>
            <a:ext cx="3853668" cy="1727340"/>
          </a:xfrm>
          <a:prstGeom prst="rect">
            <a:avLst/>
          </a:prstGeom>
          <a:solidFill>
            <a:srgbClr val="A2D2B6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27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4756808" y="2750192"/>
            <a:ext cx="1845636" cy="1547294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tekst 4">
            <a:extLst>
              <a:ext uri="{FF2B5EF4-FFF2-40B4-BE49-F238E27FC236}">
                <a16:creationId xmlns:a16="http://schemas.microsoft.com/office/drawing/2014/main" id="{43A9BB48-36A4-6A44-9F7D-3795BA9AF86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2444372" y="826121"/>
            <a:ext cx="1781504" cy="50025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nb-NO" sz="1400"/>
              <a:t>Klikk her for å legge til tekst</a:t>
            </a:r>
            <a:endParaRPr lang="nb-NO"/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6A39E9BB-8DF7-1140-A2AB-CB1D9EB66F73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2460701" y="3248754"/>
            <a:ext cx="1765175" cy="10407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b-NO"/>
              <a:t>Klikk her for å legge til undertekst. Klikk her for å legge til undertekst.</a:t>
            </a:r>
          </a:p>
        </p:txBody>
      </p:sp>
      <p:sp>
        <p:nvSpPr>
          <p:cNvPr id="24" name="Plassholder for tekst 4">
            <a:extLst>
              <a:ext uri="{FF2B5EF4-FFF2-40B4-BE49-F238E27FC236}">
                <a16:creationId xmlns:a16="http://schemas.microsoft.com/office/drawing/2014/main" id="{CCF481B7-3579-A34A-A967-E62C924D4315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2464802" y="2748496"/>
            <a:ext cx="1761074" cy="50025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nb-NO" sz="1400"/>
              <a:t>Klikk her for å legge til tekst</a:t>
            </a:r>
            <a:endParaRPr lang="nb-NO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AF1B93AB-13A0-B840-A991-601D4CD7F9AF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683643" y="1360539"/>
            <a:ext cx="1721364" cy="10000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b-NO"/>
              <a:t>Klikk her for å legge til undertekst. Klikk her for å legge til undertekst.</a:t>
            </a:r>
          </a:p>
          <a:p>
            <a:pPr lvl="0"/>
            <a:endParaRPr lang="nb-NO"/>
          </a:p>
        </p:txBody>
      </p:sp>
      <p:sp>
        <p:nvSpPr>
          <p:cNvPr id="34" name="Plassholder for tekst 4">
            <a:extLst>
              <a:ext uri="{FF2B5EF4-FFF2-40B4-BE49-F238E27FC236}">
                <a16:creationId xmlns:a16="http://schemas.microsoft.com/office/drawing/2014/main" id="{D3078CE7-D722-0D47-ABBD-44B558E01B30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683643" y="806167"/>
            <a:ext cx="1721364" cy="50025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nb-NO" sz="1400"/>
              <a:t>Klikk her for å legge til tekst</a:t>
            </a:r>
            <a:endParaRPr lang="nb-NO"/>
          </a:p>
        </p:txBody>
      </p:sp>
      <p:sp>
        <p:nvSpPr>
          <p:cNvPr id="35" name="Plassholder for tekst 3">
            <a:extLst>
              <a:ext uri="{FF2B5EF4-FFF2-40B4-BE49-F238E27FC236}">
                <a16:creationId xmlns:a16="http://schemas.microsoft.com/office/drawing/2014/main" id="{E0F12580-D536-EB4E-A06F-74519F06BD5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683643" y="3255648"/>
            <a:ext cx="1734553" cy="104183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b-NO"/>
              <a:t>Klikk her for å legge til undertekst. Klikk her for å legge til undertekst.</a:t>
            </a:r>
          </a:p>
          <a:p>
            <a:pPr lvl="0"/>
            <a:endParaRPr lang="nb-NO"/>
          </a:p>
        </p:txBody>
      </p:sp>
      <p:sp>
        <p:nvSpPr>
          <p:cNvPr id="36" name="Plassholder for tekst 4">
            <a:extLst>
              <a:ext uri="{FF2B5EF4-FFF2-40B4-BE49-F238E27FC236}">
                <a16:creationId xmlns:a16="http://schemas.microsoft.com/office/drawing/2014/main" id="{096F4CBA-20BD-FC45-9093-3383986A0CA5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683643" y="2755391"/>
            <a:ext cx="1734553" cy="50025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nb-NO" sz="1400"/>
              <a:t>Klikk her for å legge til tekst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5827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med si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2555525" y="606833"/>
            <a:ext cx="1940228" cy="36251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5"/>
          </p:nvPr>
        </p:nvSpPr>
        <p:spPr>
          <a:xfrm>
            <a:off x="615295" y="606833"/>
            <a:ext cx="1940229" cy="3625189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16"/>
          </p:nvPr>
        </p:nvSpPr>
        <p:spPr>
          <a:xfrm>
            <a:off x="2725402" y="1787241"/>
            <a:ext cx="1592156" cy="22618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10000"/>
              </a:lnSpc>
              <a:buNone/>
              <a:defRPr sz="1400" i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EED6CDB4-DF0E-4044-9294-DA0D774C804A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2725404" y="1327172"/>
            <a:ext cx="1592154" cy="38928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E3510A9-20DA-7949-A08D-236A42B902F2}"/>
              </a:ext>
            </a:extLst>
          </p:cNvPr>
          <p:cNvSpPr/>
          <p:nvPr userDrawn="1"/>
        </p:nvSpPr>
        <p:spPr>
          <a:xfrm>
            <a:off x="6605858" y="606833"/>
            <a:ext cx="1940228" cy="36251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47695CB5-19C2-EB40-98B2-1BBD5833F4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65630" y="606833"/>
            <a:ext cx="1940228" cy="3625189"/>
          </a:xfrm>
          <a:prstGeom prst="rect">
            <a:avLst/>
          </a:prstGeom>
          <a:solidFill>
            <a:schemeClr val="bg2"/>
          </a:solidFill>
          <a:ln w="57150" cmpd="sng">
            <a:noFill/>
            <a:miter lim="800000"/>
          </a:ln>
          <a:effectLst/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97906162-1669-D348-8271-7E44605A23E0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6775735" y="1787241"/>
            <a:ext cx="1592156" cy="22618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10000"/>
              </a:lnSpc>
              <a:buNone/>
              <a:defRPr sz="1400" i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4">
            <a:extLst>
              <a:ext uri="{FF2B5EF4-FFF2-40B4-BE49-F238E27FC236}">
                <a16:creationId xmlns:a16="http://schemas.microsoft.com/office/drawing/2014/main" id="{BF5A2DBE-1780-CF44-B715-BC1C45208952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6775737" y="1327172"/>
            <a:ext cx="1592154" cy="38928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77491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-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664" y="359229"/>
            <a:ext cx="2588030" cy="1273628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124199" y="359230"/>
            <a:ext cx="5638137" cy="414745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half" idx="13"/>
          </p:nvPr>
        </p:nvSpPr>
        <p:spPr>
          <a:xfrm>
            <a:off x="381664" y="1723256"/>
            <a:ext cx="2588030" cy="27834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004D9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5008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person, bilvei, mann&#10;&#10;Automatisk generert beskrivelse">
            <a:extLst>
              <a:ext uri="{FF2B5EF4-FFF2-40B4-BE49-F238E27FC236}">
                <a16:creationId xmlns:a16="http://schemas.microsoft.com/office/drawing/2014/main" id="{C018EAC5-729D-4244-9537-1D5BFC4BC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5429" y="0"/>
            <a:ext cx="6118571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73832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venstre -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364531" y="424543"/>
            <a:ext cx="4397806" cy="40386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5CDD7424-8532-2B47-842F-C05012BDC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63" y="424543"/>
            <a:ext cx="3840545" cy="961257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FD0FE267-0E4B-5144-A633-3CD65FA7F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385799"/>
            <a:ext cx="3817043" cy="31322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D9D"/>
                </a:solidFill>
              </a:defRPr>
            </a:lvl1pPr>
            <a:lvl2pPr>
              <a:defRPr>
                <a:solidFill>
                  <a:srgbClr val="004D9D"/>
                </a:solidFill>
              </a:defRPr>
            </a:lvl2pPr>
            <a:lvl3pPr>
              <a:defRPr>
                <a:solidFill>
                  <a:srgbClr val="004D9D"/>
                </a:solidFill>
              </a:defRPr>
            </a:lvl3pPr>
            <a:lvl4pPr>
              <a:defRPr>
                <a:solidFill>
                  <a:srgbClr val="004D9D"/>
                </a:solidFill>
              </a:defRPr>
            </a:lvl4pPr>
            <a:lvl5pPr>
              <a:defRPr>
                <a:solidFill>
                  <a:srgbClr val="004D9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972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venstre -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664" y="555199"/>
            <a:ext cx="4771522" cy="504030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587139" y="555198"/>
            <a:ext cx="2912805" cy="393227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3FD42A50-126E-B24C-B87A-68DE93FF6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059229"/>
            <a:ext cx="4767064" cy="34587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D9D"/>
                </a:solidFill>
              </a:defRPr>
            </a:lvl1pPr>
            <a:lvl2pPr>
              <a:defRPr>
                <a:solidFill>
                  <a:srgbClr val="004D9D"/>
                </a:solidFill>
              </a:defRPr>
            </a:lvl2pPr>
            <a:lvl3pPr>
              <a:defRPr>
                <a:solidFill>
                  <a:srgbClr val="004D9D"/>
                </a:solidFill>
              </a:defRPr>
            </a:lvl3pPr>
            <a:lvl4pPr>
              <a:defRPr>
                <a:solidFill>
                  <a:srgbClr val="004D9D"/>
                </a:solidFill>
              </a:defRPr>
            </a:lvl4pPr>
            <a:lvl5pPr>
              <a:defRPr>
                <a:solidFill>
                  <a:srgbClr val="004D9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708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topp med un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92864" y="1007052"/>
            <a:ext cx="7899310" cy="180799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92864" y="3133407"/>
            <a:ext cx="3454388" cy="4746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half" idx="13"/>
          </p:nvPr>
        </p:nvSpPr>
        <p:spPr>
          <a:xfrm>
            <a:off x="592864" y="3608068"/>
            <a:ext cx="3454388" cy="644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buNone/>
              <a:defRPr sz="1400">
                <a:solidFill>
                  <a:srgbClr val="004D9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4"/>
          </p:nvPr>
        </p:nvSpPr>
        <p:spPr>
          <a:xfrm>
            <a:off x="4258914" y="2963427"/>
            <a:ext cx="4233259" cy="1289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i="0"/>
            </a:lvl1pPr>
            <a:lvl2pPr marL="457200" indent="0">
              <a:buNone/>
              <a:defRPr sz="1200" b="0" i="0">
                <a:latin typeface="Roboto" panose="02000000000000000000" pitchFamily="2" charset="0"/>
              </a:defRPr>
            </a:lvl2pPr>
            <a:lvl3pPr marL="914400" indent="0">
              <a:buNone/>
              <a:defRPr sz="1200" b="0" i="0">
                <a:latin typeface="Roboto" panose="02000000000000000000" pitchFamily="2" charset="0"/>
              </a:defRPr>
            </a:lvl3pPr>
            <a:lvl4pPr marL="1371600" indent="0">
              <a:buNone/>
              <a:defRPr sz="1200" b="0" i="0">
                <a:latin typeface="Roboto" panose="02000000000000000000" pitchFamily="2" charset="0"/>
              </a:defRPr>
            </a:lvl4pPr>
            <a:lvl5pPr marL="1828800" indent="0">
              <a:buNone/>
              <a:defRPr sz="1200" b="0" i="0">
                <a:latin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89369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3124200" y="0"/>
            <a:ext cx="6019801" cy="248962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506024" y="4854498"/>
            <a:ext cx="1804639" cy="18740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375128" cy="273844"/>
          </a:xfrm>
          <a:prstGeom prst="rect">
            <a:avLst/>
          </a:prstGeom>
        </p:spPr>
        <p:txBody>
          <a:bodyPr/>
          <a:lstStyle/>
          <a:p>
            <a:fld id="{C19EA981-66CC-6242-9FE8-57BB26C4FF54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/>
          </p:nvPr>
        </p:nvSpPr>
        <p:spPr>
          <a:xfrm>
            <a:off x="3124200" y="2366091"/>
            <a:ext cx="6019801" cy="19679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5"/>
          <p:cNvSpPr>
            <a:spLocks noGrp="1"/>
          </p:cNvSpPr>
          <p:nvPr>
            <p:ph type="pic" sz="quarter" idx="14"/>
          </p:nvPr>
        </p:nvSpPr>
        <p:spPr>
          <a:xfrm>
            <a:off x="-6413" y="0"/>
            <a:ext cx="3130613" cy="236609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397670" y="2777409"/>
            <a:ext cx="2488644" cy="577291"/>
          </a:xfrm>
        </p:spPr>
        <p:txBody>
          <a:bodyPr anchor="b">
            <a:noAutofit/>
          </a:bodyPr>
          <a:lstStyle>
            <a:lvl1pPr algn="l">
              <a:defRPr sz="2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397671" y="3450916"/>
            <a:ext cx="2488643" cy="859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15" hasCustomPrompt="1"/>
          </p:nvPr>
        </p:nvSpPr>
        <p:spPr>
          <a:xfrm>
            <a:off x="3673703" y="447460"/>
            <a:ext cx="5036548" cy="152174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40000"/>
              </a:lnSpc>
              <a:buNone/>
              <a:defRPr sz="1800" i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72320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0EC26567-626B-AB42-8A11-13E7B38BE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342" y="443291"/>
            <a:ext cx="3954717" cy="632473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004D9D"/>
                </a:solidFill>
              </a:defRPr>
            </a:lvl1pPr>
          </a:lstStyle>
          <a:p>
            <a:r>
              <a:rPr lang="nb-NO"/>
              <a:t>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8CABD8D-D93D-274D-A843-4C81D77DE1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342" y="1174595"/>
            <a:ext cx="3954717" cy="33434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D9D"/>
                </a:solidFill>
              </a:defRPr>
            </a:lvl1pPr>
            <a:lvl2pPr>
              <a:defRPr>
                <a:solidFill>
                  <a:srgbClr val="004D9D"/>
                </a:solidFill>
              </a:defRPr>
            </a:lvl2pPr>
            <a:lvl3pPr>
              <a:defRPr>
                <a:solidFill>
                  <a:srgbClr val="004D9D"/>
                </a:solidFill>
              </a:defRPr>
            </a:lvl3pPr>
            <a:lvl4pPr>
              <a:defRPr>
                <a:solidFill>
                  <a:srgbClr val="004D9D"/>
                </a:solidFill>
              </a:defRPr>
            </a:lvl4pPr>
            <a:lvl5pPr>
              <a:defRPr>
                <a:solidFill>
                  <a:srgbClr val="004D9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17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- bilde høyre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1048344"/>
            <a:ext cx="9144002" cy="3046812"/>
          </a:xfrm>
          <a:prstGeom prst="rect">
            <a:avLst/>
          </a:prstGeom>
          <a:solidFill>
            <a:srgbClr val="004D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/>
          </p:nvPr>
        </p:nvSpPr>
        <p:spPr>
          <a:xfrm>
            <a:off x="4425680" y="1385498"/>
            <a:ext cx="3976698" cy="24887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381663" y="1685427"/>
            <a:ext cx="3447511" cy="577291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15"/>
          </p:nvPr>
        </p:nvSpPr>
        <p:spPr>
          <a:xfrm>
            <a:off x="381663" y="2262718"/>
            <a:ext cx="3447512" cy="152174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 i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30957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69841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e venstre - tabel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4541132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11" name="Plassholder for diagram 10">
            <a:extLst>
              <a:ext uri="{FF2B5EF4-FFF2-40B4-BE49-F238E27FC236}">
                <a16:creationId xmlns:a16="http://schemas.microsoft.com/office/drawing/2014/main" id="{9E619A4F-5FDC-A943-AC75-C6ACE5FCFD3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783650" y="598713"/>
            <a:ext cx="4117834" cy="3911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09FBA654-CDA5-FF40-BF69-EE7BE04E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63" y="903541"/>
            <a:ext cx="3818378" cy="504030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6A65D168-669E-3F47-A5F7-5B26B10305A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81661" y="1472883"/>
            <a:ext cx="3818377" cy="3037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D22A26F-AA27-DC41-B9ED-34FB53FE4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83" y="4575395"/>
            <a:ext cx="1155949" cy="4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39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 flipH="1">
            <a:off x="4541132" y="0"/>
            <a:ext cx="4868248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Roboto" panose="02000000000000000000" pitchFamily="2" charset="0"/>
            </a:endParaRP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63F463D9-4D08-134F-8B4B-C2D3DB71A1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5428" y="389614"/>
            <a:ext cx="3799115" cy="4039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6A244D4-01D6-DB40-8CB2-C2181D67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116" y="964501"/>
            <a:ext cx="3888540" cy="504030"/>
          </a:xfr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9CACDED3-2CB7-3A47-908B-FA768CD587A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942114" y="1533844"/>
            <a:ext cx="3888539" cy="29801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59579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1663" y="1466491"/>
            <a:ext cx="8305137" cy="2649898"/>
          </a:xfrm>
          <a:prstGeom prst="rect">
            <a:avLst/>
          </a:prstGeom>
        </p:spPr>
        <p:txBody>
          <a:bodyPr/>
          <a:lstStyle>
            <a:lvl2pPr>
              <a:defRPr b="0" i="0">
                <a:latin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A40315D8-0042-CF44-BE14-9D466E931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63" y="509597"/>
            <a:ext cx="8305137" cy="587840"/>
          </a:xfr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5423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018EAC5-729D-4244-9537-1D5BFC4BC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429" y="1"/>
            <a:ext cx="6118571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8957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4543" y="2970638"/>
            <a:ext cx="8338456" cy="1022350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24543" y="1646664"/>
            <a:ext cx="8338456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9403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6343" y="472414"/>
            <a:ext cx="8300457" cy="587840"/>
          </a:xfr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86343" y="1464527"/>
            <a:ext cx="4109457" cy="2906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 b="0" i="0">
                <a:latin typeface="Roboto" panose="02000000000000000000" pitchFamily="2" charset="0"/>
              </a:defRPr>
            </a:lvl2pPr>
            <a:lvl3pPr>
              <a:defRPr sz="1800" b="0" i="0">
                <a:latin typeface="Roboto" panose="02000000000000000000" pitchFamily="2" charset="0"/>
              </a:defRPr>
            </a:lvl3pPr>
            <a:lvl4pPr>
              <a:defRPr sz="1800" b="0" i="0">
                <a:latin typeface="Roboto" panose="02000000000000000000" pitchFamily="2" charset="0"/>
              </a:defRPr>
            </a:lvl4pPr>
            <a:lvl5pPr>
              <a:defRPr sz="1800" b="0" i="0">
                <a:latin typeface="Roboto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464527"/>
            <a:ext cx="4038600" cy="2906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 b="0" i="0">
                <a:latin typeface="Roboto" panose="02000000000000000000" pitchFamily="2" charset="0"/>
              </a:defRPr>
            </a:lvl2pPr>
            <a:lvl3pPr>
              <a:defRPr sz="1800" b="0" i="0">
                <a:latin typeface="Roboto" panose="02000000000000000000" pitchFamily="2" charset="0"/>
              </a:defRPr>
            </a:lvl3pPr>
            <a:lvl4pPr>
              <a:defRPr sz="1800" b="0" i="0">
                <a:latin typeface="Roboto" panose="02000000000000000000" pitchFamily="2" charset="0"/>
              </a:defRPr>
            </a:lvl4pPr>
            <a:lvl5pPr>
              <a:defRPr sz="1800" b="0" i="0">
                <a:latin typeface="Roboto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C52BE789-0151-364D-B04E-D234FFB82873}"/>
                  </a:ext>
                </a:extLst>
              </p14:cNvPr>
              <p14:cNvContentPartPr/>
              <p14:nvPr userDrawn="1"/>
            </p14:nvContentPartPr>
            <p14:xfrm>
              <a:off x="3264467" y="2924334"/>
              <a:ext cx="360" cy="36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C52BE789-0151-364D-B04E-D234FFB828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5467" y="29153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BF942828-810D-0B4D-9435-88CB716D4BEC}"/>
                  </a:ext>
                </a:extLst>
              </p14:cNvPr>
              <p14:cNvContentPartPr/>
              <p14:nvPr userDrawn="1"/>
            </p14:nvContentPartPr>
            <p14:xfrm>
              <a:off x="1662827" y="1060254"/>
              <a:ext cx="360" cy="360"/>
            </p14:xfrm>
          </p:contentPart>
        </mc:Choice>
        <mc:Fallback xmlns=""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BF942828-810D-0B4D-9435-88CB716D4BE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3827" y="10512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B6169407-A4EF-314E-B59A-F1013EDD4EBE}"/>
                  </a:ext>
                </a:extLst>
              </p14:cNvPr>
              <p14:cNvContentPartPr/>
              <p14:nvPr userDrawn="1"/>
            </p14:nvContentPartPr>
            <p14:xfrm>
              <a:off x="4123787" y="821574"/>
              <a:ext cx="360" cy="36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B6169407-A4EF-314E-B59A-F1013EDD4E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4787" y="81257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2871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3711" y="1136960"/>
            <a:ext cx="8349467" cy="58784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73711" y="2011070"/>
            <a:ext cx="4123677" cy="4810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373711" y="2571750"/>
            <a:ext cx="4123677" cy="14673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  <a:lvl2pPr>
              <a:defRPr sz="1000" b="0" i="0">
                <a:latin typeface="Roboto" panose="02000000000000000000" pitchFamily="2" charset="0"/>
              </a:defRPr>
            </a:lvl2pPr>
            <a:lvl3pPr>
              <a:defRPr sz="1000" b="0" i="0">
                <a:latin typeface="Roboto" panose="02000000000000000000" pitchFamily="2" charset="0"/>
              </a:defRPr>
            </a:lvl3pPr>
            <a:lvl4pPr>
              <a:defRPr sz="1000" b="0" i="0">
                <a:latin typeface="Roboto" panose="02000000000000000000" pitchFamily="2" charset="0"/>
              </a:defRPr>
            </a:lvl4pPr>
            <a:lvl5pPr>
              <a:defRPr sz="1000" b="0" i="0">
                <a:latin typeface="Roboto" panose="02000000000000000000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2011070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571750"/>
            <a:ext cx="4041775" cy="14673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  <a:lvl2pPr>
              <a:defRPr sz="1000" b="0" i="0">
                <a:latin typeface="Roboto" panose="02000000000000000000" pitchFamily="2" charset="0"/>
              </a:defRPr>
            </a:lvl2pPr>
            <a:lvl3pPr>
              <a:defRPr sz="1000" b="0" i="0">
                <a:latin typeface="Roboto" panose="02000000000000000000" pitchFamily="2" charset="0"/>
              </a:defRPr>
            </a:lvl3pPr>
            <a:lvl4pPr>
              <a:defRPr sz="1000" b="0" i="0">
                <a:latin typeface="Roboto" panose="02000000000000000000" pitchFamily="2" charset="0"/>
              </a:defRPr>
            </a:lvl4pPr>
            <a:lvl5pPr>
              <a:defRPr sz="1000" b="0" i="0">
                <a:latin typeface="Roboto" panose="02000000000000000000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0100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4198" y="387409"/>
            <a:ext cx="8285025" cy="58784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375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9643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3711" y="482139"/>
            <a:ext cx="3596123" cy="91439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48298" y="802888"/>
            <a:ext cx="4638502" cy="35348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 b="0" i="0">
                <a:latin typeface="Roboto" panose="02000000000000000000" pitchFamily="2" charset="0"/>
              </a:defRPr>
            </a:lvl2pPr>
            <a:lvl3pPr>
              <a:defRPr sz="1800" b="0" i="0">
                <a:latin typeface="Roboto" panose="02000000000000000000" pitchFamily="2" charset="0"/>
              </a:defRPr>
            </a:lvl3pPr>
            <a:lvl4pPr>
              <a:defRPr sz="1800" b="0" i="0">
                <a:latin typeface="Roboto" panose="02000000000000000000" pitchFamily="2" charset="0"/>
              </a:defRPr>
            </a:lvl4pPr>
            <a:lvl5pPr>
              <a:defRPr sz="1800" b="0" i="0">
                <a:latin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FFB98D8A-E17B-714D-A337-E88AD20C3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3" y="1396537"/>
            <a:ext cx="3583712" cy="31214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D9D"/>
                </a:solidFill>
              </a:defRPr>
            </a:lvl1pPr>
            <a:lvl2pPr>
              <a:defRPr>
                <a:solidFill>
                  <a:srgbClr val="004D9D"/>
                </a:solidFill>
              </a:defRPr>
            </a:lvl2pPr>
            <a:lvl3pPr>
              <a:defRPr>
                <a:solidFill>
                  <a:srgbClr val="004D9D"/>
                </a:solidFill>
              </a:defRPr>
            </a:lvl3pPr>
            <a:lvl4pPr>
              <a:defRPr>
                <a:solidFill>
                  <a:srgbClr val="004D9D"/>
                </a:solidFill>
              </a:defRPr>
            </a:lvl4pPr>
            <a:lvl5pPr>
              <a:defRPr>
                <a:solidFill>
                  <a:srgbClr val="004D9D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149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086100"/>
            <a:ext cx="5486400" cy="425450"/>
          </a:xfrm>
        </p:spPr>
        <p:txBody>
          <a:bodyPr anchor="b">
            <a:noAutofit/>
          </a:bodyPr>
          <a:lstStyle>
            <a:lvl1pPr algn="ctr">
              <a:defRPr sz="24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299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3579774"/>
            <a:ext cx="5486400" cy="603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182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49623" y="1189099"/>
            <a:ext cx="8229600" cy="2875427"/>
          </a:xfrm>
          <a:prstGeom prst="rect">
            <a:avLst/>
          </a:prstGeom>
        </p:spPr>
        <p:txBody>
          <a:bodyPr vert="eaVert"/>
          <a:lstStyle>
            <a:lvl2pPr>
              <a:defRPr b="0" i="0">
                <a:latin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04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2894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289425"/>
          </a:xfrm>
          <a:prstGeom prst="rect">
            <a:avLst/>
          </a:prstGeom>
        </p:spPr>
        <p:txBody>
          <a:bodyPr vert="eaVert"/>
          <a:lstStyle>
            <a:lvl2pPr>
              <a:defRPr b="0" i="0">
                <a:latin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AD82D-EE99-5346-8471-EAE839BAE5A1}" type="datetimeFigureOut">
              <a:rPr lang="nb-NO" smtClean="0"/>
              <a:t>29.03.2023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97553-E4CA-B647-A95D-010F59961A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706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- kontakt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375128" cy="273844"/>
          </a:xfrm>
          <a:prstGeom prst="rect">
            <a:avLst/>
          </a:prstGeom>
        </p:spPr>
        <p:txBody>
          <a:bodyPr/>
          <a:lstStyle/>
          <a:p>
            <a:fld id="{C19EA981-66CC-6242-9FE8-57BB26C4FF5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Rektangel 10"/>
          <p:cNvSpPr/>
          <p:nvPr userDrawn="1"/>
        </p:nvSpPr>
        <p:spPr>
          <a:xfrm>
            <a:off x="0" y="1141753"/>
            <a:ext cx="9144000" cy="1690657"/>
          </a:xfrm>
          <a:prstGeom prst="rect">
            <a:avLst/>
          </a:prstGeom>
          <a:solidFill>
            <a:srgbClr val="004D9D"/>
          </a:solidFill>
          <a:ln>
            <a:solidFill>
              <a:srgbClr val="004DB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600" b="0" i="0">
              <a:latin typeface="Roboto" panose="02000000000000000000" pitchFamily="2" charset="0"/>
            </a:endParaRP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5F6780B-1689-664D-B888-60D2FD91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1481028"/>
            <a:ext cx="7711218" cy="929664"/>
          </a:xfrm>
        </p:spPr>
        <p:txBody>
          <a:bodyPr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4961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018EAC5-729D-4244-9537-1D5BFC4BC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25430" y="0"/>
            <a:ext cx="6118569" cy="51434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01541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- Takk for oppmerksomhe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375128" cy="273844"/>
          </a:xfrm>
          <a:prstGeom prst="rect">
            <a:avLst/>
          </a:prstGeom>
        </p:spPr>
        <p:txBody>
          <a:bodyPr/>
          <a:lstStyle/>
          <a:p>
            <a:fld id="{C19EA981-66CC-6242-9FE8-57BB26C4FF5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D9D"/>
          </a:solidFill>
          <a:ln>
            <a:solidFill>
              <a:srgbClr val="004DB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600" b="0" i="0">
              <a:latin typeface="Roboto" panose="02000000000000000000" pitchFamily="2" charset="0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BA7EEA7A-C1D0-EC46-A223-2FC0FE292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895" y="1481028"/>
            <a:ext cx="7644716" cy="929664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lang="nb-NO" err="1"/>
              <a:t>Thank</a:t>
            </a:r>
            <a:r>
              <a:rPr lang="nb-NO"/>
              <a:t> </a:t>
            </a:r>
            <a:r>
              <a:rPr lang="nb-NO" err="1"/>
              <a:t>you</a:t>
            </a:r>
            <a:r>
              <a:rPr lang="nb-NO"/>
              <a:t> for </a:t>
            </a:r>
            <a:r>
              <a:rPr lang="nb-NO" err="1"/>
              <a:t>your</a:t>
            </a:r>
            <a:r>
              <a:rPr lang="nb-NO"/>
              <a:t> </a:t>
            </a:r>
            <a:r>
              <a:rPr lang="nb-NO" err="1"/>
              <a:t>attention</a:t>
            </a:r>
            <a:r>
              <a:rPr lang="nb-NO"/>
              <a:t>!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A259FB8-AB15-0246-896C-E416E52BDF20}"/>
              </a:ext>
            </a:extLst>
          </p:cNvPr>
          <p:cNvSpPr txBox="1">
            <a:spLocks/>
          </p:cNvSpPr>
          <p:nvPr userDrawn="1"/>
        </p:nvSpPr>
        <p:spPr>
          <a:xfrm>
            <a:off x="6560468" y="4434078"/>
            <a:ext cx="2475696" cy="507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nb-NO" sz="1800" b="0" i="0" err="1">
                <a:latin typeface="Roboto" panose="02000000000000000000" pitchFamily="2" charset="0"/>
              </a:rPr>
              <a:t>elbil.no</a:t>
            </a:r>
            <a:endParaRPr lang="nb-NO" sz="1800" b="0" i="0">
              <a:latin typeface="Roboto" panose="02000000000000000000" pitchFamily="2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7737870-7FE4-5144-AD19-FBE3D1C46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26839" y="2732809"/>
            <a:ext cx="2204166" cy="9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92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_s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375128" cy="273844"/>
          </a:xfrm>
          <a:prstGeom prst="rect">
            <a:avLst/>
          </a:prstGeom>
        </p:spPr>
        <p:txBody>
          <a:bodyPr/>
          <a:lstStyle/>
          <a:p>
            <a:fld id="{C19EA981-66CC-6242-9FE8-57BB26C4FF5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D9D"/>
          </a:solidFill>
          <a:ln>
            <a:solidFill>
              <a:srgbClr val="004DB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600" b="0" i="0">
              <a:latin typeface="Roboto" panose="02000000000000000000" pitchFamily="2" charset="0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BA7EEA7A-C1D0-EC46-A223-2FC0FE292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6339" y="2571750"/>
            <a:ext cx="6422074" cy="780980"/>
          </a:xfrm>
        </p:spPr>
        <p:txBody>
          <a:bodyPr anchor="b">
            <a:no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rPr lang="nb-NO"/>
              <a:t>@elbilforeningen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A259FB8-AB15-0246-896C-E416E52BDF20}"/>
              </a:ext>
            </a:extLst>
          </p:cNvPr>
          <p:cNvSpPr txBox="1">
            <a:spLocks/>
          </p:cNvSpPr>
          <p:nvPr userDrawn="1"/>
        </p:nvSpPr>
        <p:spPr>
          <a:xfrm>
            <a:off x="6560468" y="4434078"/>
            <a:ext cx="2475696" cy="507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nb-NO" sz="1800" b="0" i="0" err="1">
                <a:latin typeface="Roboto" panose="02000000000000000000" pitchFamily="2" charset="0"/>
              </a:rPr>
              <a:t>elbil.no</a:t>
            </a:r>
            <a:endParaRPr lang="nb-NO" sz="1800" b="0" i="0">
              <a:latin typeface="Roboto" panose="02000000000000000000" pitchFamily="2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52A5563-BEB4-444D-906E-79A656DF16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309" y="1995117"/>
            <a:ext cx="662065" cy="66206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FD57B37-002A-2642-B544-1806D74CC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51" y="1995117"/>
            <a:ext cx="662065" cy="66206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CE76B08D-143D-2548-8B0B-31AB00BC62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593" y="1995117"/>
            <a:ext cx="662065" cy="66206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C66124B-60EF-8E4F-BC04-E90D431D3D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234" y="1995117"/>
            <a:ext cx="662065" cy="66206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71F729B-4171-D249-AB1B-3ECE461780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15672" y="4299881"/>
            <a:ext cx="1656510" cy="7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018EAC5-729D-4244-9537-1D5BFC4BC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25430" y="0"/>
            <a:ext cx="6118569" cy="514349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1728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018EAC5-729D-4244-9537-1D5BFC4BC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430" y="0"/>
            <a:ext cx="6118568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8339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018EAC5-729D-4244-9537-1D5BFC4BC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25430" y="0"/>
            <a:ext cx="6118568" cy="514349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1652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018EAC5-729D-4244-9537-1D5BFC4BC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25430" y="0"/>
            <a:ext cx="6118567" cy="514349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26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ort forside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018EAC5-729D-4244-9537-1D5BFC4BC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25430" y="0"/>
            <a:ext cx="6118567" cy="514349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750849" y="901571"/>
            <a:ext cx="4973443" cy="1550031"/>
          </a:xfrm>
          <a:solidFill>
            <a:schemeClr val="tx1"/>
          </a:solidFill>
        </p:spPr>
        <p:txBody>
          <a:bodyPr wrap="square" tIns="0" bIns="720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tittel.</a:t>
            </a:r>
            <a:br>
              <a:rPr lang="nb-NO"/>
            </a:br>
            <a:r>
              <a:rPr lang="nb-NO"/>
              <a:t>Boksen tilpasser seg mengde tekst.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6274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49623" y="387409"/>
            <a:ext cx="8229600" cy="587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984216" y="4854498"/>
            <a:ext cx="1014761" cy="18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8DDAD82D-EE99-5346-8471-EAE839BAE5A1}" type="datetimeFigureOut">
              <a:rPr lang="nb-NO" smtClean="0"/>
              <a:pPr/>
              <a:t>29.03.2023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760259" y="4854498"/>
            <a:ext cx="2133600" cy="18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17397553-E4CA-B647-A95D-010F59961A7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C819FA6-4CE8-5F49-A40F-F504FCE3DE9A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rcRect/>
          <a:stretch/>
        </p:blipFill>
        <p:spPr>
          <a:xfrm>
            <a:off x="70681" y="4575395"/>
            <a:ext cx="1155953" cy="496241"/>
          </a:xfrm>
          <a:prstGeom prst="rect">
            <a:avLst/>
          </a:prstGeom>
        </p:spPr>
      </p:pic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DF80F7B0-47DB-464C-9801-7585C054B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23" y="1125066"/>
            <a:ext cx="8229600" cy="3337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62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55" r:id="rId10"/>
    <p:sldLayoutId id="2147483752" r:id="rId11"/>
    <p:sldLayoutId id="2147483740" r:id="rId12"/>
    <p:sldLayoutId id="2147483722" r:id="rId13"/>
    <p:sldLayoutId id="2147483669" r:id="rId14"/>
    <p:sldLayoutId id="2147483732" r:id="rId15"/>
    <p:sldLayoutId id="2147483654" r:id="rId16"/>
    <p:sldLayoutId id="2147483672" r:id="rId17"/>
    <p:sldLayoutId id="2147483673" r:id="rId18"/>
    <p:sldLayoutId id="2147483657" r:id="rId19"/>
    <p:sldLayoutId id="2147483750" r:id="rId20"/>
    <p:sldLayoutId id="2147483749" r:id="rId21"/>
    <p:sldLayoutId id="2147483674" r:id="rId22"/>
    <p:sldLayoutId id="2147483655" r:id="rId23"/>
    <p:sldLayoutId id="2147483664" r:id="rId24"/>
    <p:sldLayoutId id="2147483662" r:id="rId25"/>
    <p:sldLayoutId id="2147483667" r:id="rId26"/>
    <p:sldLayoutId id="2147483721" r:id="rId27"/>
    <p:sldLayoutId id="2147483670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736" r:id="rId39"/>
    <p:sldLayoutId id="2147483737" r:id="rId40"/>
    <p:sldLayoutId id="2147483751" r:id="rId4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himmel, snø, utendørs, fjell&#10;&#10;Automatisk generert beskrivelse">
            <a:extLst>
              <a:ext uri="{FF2B5EF4-FFF2-40B4-BE49-F238E27FC236}">
                <a16:creationId xmlns:a16="http://schemas.microsoft.com/office/drawing/2014/main" id="{AF0C427E-7DF1-B2DE-63FC-D1AB11E8DB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0099" r="10097" b="-2"/>
          <a:stretch/>
        </p:blipFill>
        <p:spPr>
          <a:xfrm>
            <a:off x="3097151" y="-881495"/>
            <a:ext cx="7230190" cy="6024995"/>
          </a:xfr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D4933CD1-B3EB-4640-B416-151597A3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49" y="901571"/>
            <a:ext cx="4973443" cy="1550031"/>
          </a:xfrm>
        </p:spPr>
        <p:txBody>
          <a:bodyPr wrap="square" anchor="ctr">
            <a:normAutofit/>
          </a:bodyPr>
          <a:lstStyle/>
          <a:p>
            <a:r>
              <a:rPr lang="en-GB"/>
              <a:t>How Norway killed the combustion car market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40B2053-DD1A-44C8-8F57-5AF56A616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49" y="2571750"/>
            <a:ext cx="2066692" cy="15696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700"/>
              <a:t>Petter Haugneland</a:t>
            </a:r>
          </a:p>
          <a:p>
            <a:pPr>
              <a:lnSpc>
                <a:spcPct val="90000"/>
              </a:lnSpc>
            </a:pPr>
            <a:r>
              <a:rPr lang="nb-NO" sz="1700"/>
              <a:t>Assistant </a:t>
            </a:r>
            <a:r>
              <a:rPr lang="nb-NO" sz="1700" err="1"/>
              <a:t>Secretary</a:t>
            </a:r>
            <a:r>
              <a:rPr lang="nb-NO" sz="1700"/>
              <a:t> General</a:t>
            </a:r>
          </a:p>
          <a:p>
            <a:pPr>
              <a:lnSpc>
                <a:spcPct val="90000"/>
              </a:lnSpc>
            </a:pPr>
            <a:r>
              <a:rPr lang="nb-NO" sz="1700"/>
              <a:t>petter@elbil.no</a:t>
            </a:r>
          </a:p>
        </p:txBody>
      </p:sp>
    </p:spTree>
    <p:extLst>
      <p:ext uri="{BB962C8B-B14F-4D97-AF65-F5344CB8AC3E}">
        <p14:creationId xmlns:p14="http://schemas.microsoft.com/office/powerpoint/2010/main" val="248514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E7553C-618B-44D2-B285-6AD58B574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/>
              <a:t>Are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there</a:t>
            </a:r>
            <a:r>
              <a:rPr lang="nb-NO"/>
              <a:t> </a:t>
            </a:r>
            <a:r>
              <a:rPr lang="nb-NO" err="1"/>
              <a:t>yet</a:t>
            </a:r>
            <a:r>
              <a:rPr lang="nb-NO"/>
              <a:t>?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49C2A237-8F5F-467E-B8EE-E945350B1256}"/>
              </a:ext>
            </a:extLst>
          </p:cNvPr>
          <p:cNvSpPr/>
          <p:nvPr/>
        </p:nvSpPr>
        <p:spPr>
          <a:xfrm>
            <a:off x="2657011" y="2356996"/>
            <a:ext cx="5400000" cy="360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218D972-5FE0-490D-9A14-8C43CFDB6B93}"/>
              </a:ext>
            </a:extLst>
          </p:cNvPr>
          <p:cNvSpPr/>
          <p:nvPr/>
        </p:nvSpPr>
        <p:spPr>
          <a:xfrm>
            <a:off x="2655155" y="2356996"/>
            <a:ext cx="226800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B802309-DAE0-43DF-881A-55463BFB9C7A}"/>
              </a:ext>
            </a:extLst>
          </p:cNvPr>
          <p:cNvSpPr/>
          <p:nvPr/>
        </p:nvSpPr>
        <p:spPr>
          <a:xfrm>
            <a:off x="2098556" y="2365512"/>
            <a:ext cx="1562100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4,3%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147B1ABC-75A6-48A3-B02C-6661F9CA302F}"/>
              </a:ext>
            </a:extLst>
          </p:cNvPr>
          <p:cNvSpPr/>
          <p:nvPr/>
        </p:nvSpPr>
        <p:spPr>
          <a:xfrm>
            <a:off x="2657011" y="1784159"/>
            <a:ext cx="5400000" cy="360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1C8C0092-BE1B-420D-A8F5-945C840470AD}"/>
              </a:ext>
            </a:extLst>
          </p:cNvPr>
          <p:cNvSpPr/>
          <p:nvPr/>
        </p:nvSpPr>
        <p:spPr>
          <a:xfrm>
            <a:off x="2657011" y="1784159"/>
            <a:ext cx="1123200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CDC3C39E-191C-42BC-8878-4445FBDDB232}"/>
              </a:ext>
            </a:extLst>
          </p:cNvPr>
          <p:cNvSpPr/>
          <p:nvPr/>
        </p:nvSpPr>
        <p:spPr>
          <a:xfrm>
            <a:off x="2903185" y="1784159"/>
            <a:ext cx="1753088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20,8%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19423FE0-E93B-4FA5-9598-3109AC301B9C}"/>
              </a:ext>
            </a:extLst>
          </p:cNvPr>
          <p:cNvSpPr/>
          <p:nvPr/>
        </p:nvSpPr>
        <p:spPr>
          <a:xfrm>
            <a:off x="2657011" y="3502670"/>
            <a:ext cx="5400000" cy="360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3C8065F8-6AB3-451F-96D9-A3BC0C5340A5}"/>
              </a:ext>
            </a:extLst>
          </p:cNvPr>
          <p:cNvSpPr/>
          <p:nvPr/>
        </p:nvSpPr>
        <p:spPr>
          <a:xfrm>
            <a:off x="2657011" y="3502670"/>
            <a:ext cx="36000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D5085FDB-92D6-4910-BE42-A2DEA5DF6983}"/>
              </a:ext>
            </a:extLst>
          </p:cNvPr>
          <p:cNvSpPr/>
          <p:nvPr/>
        </p:nvSpPr>
        <p:spPr>
          <a:xfrm>
            <a:off x="1827049" y="3502670"/>
            <a:ext cx="1562100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0,7%</a:t>
            </a: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042BD8C5-8C1C-4F5E-A22E-46A86C0182C6}"/>
              </a:ext>
            </a:extLst>
          </p:cNvPr>
          <p:cNvSpPr/>
          <p:nvPr/>
        </p:nvSpPr>
        <p:spPr>
          <a:xfrm>
            <a:off x="2657011" y="2929833"/>
            <a:ext cx="5400000" cy="360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DD6A704D-1F74-4049-9544-AACBE969EE29}"/>
              </a:ext>
            </a:extLst>
          </p:cNvPr>
          <p:cNvSpPr/>
          <p:nvPr/>
        </p:nvSpPr>
        <p:spPr>
          <a:xfrm>
            <a:off x="2655155" y="2929833"/>
            <a:ext cx="288000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A328EEEC-F3E7-4DAB-B81E-87FBD09A1765}"/>
              </a:ext>
            </a:extLst>
          </p:cNvPr>
          <p:cNvSpPr/>
          <p:nvPr/>
        </p:nvSpPr>
        <p:spPr>
          <a:xfrm>
            <a:off x="2142935" y="2929833"/>
            <a:ext cx="1609156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5,4%</a:t>
            </a:r>
          </a:p>
        </p:txBody>
      </p:sp>
      <p:grpSp>
        <p:nvGrpSpPr>
          <p:cNvPr id="30" name="Grafikk 15" descr="Bil">
            <a:extLst>
              <a:ext uri="{FF2B5EF4-FFF2-40B4-BE49-F238E27FC236}">
                <a16:creationId xmlns:a16="http://schemas.microsoft.com/office/drawing/2014/main" id="{F4B60FB1-5B5A-4365-94CD-D9915DB5AF80}"/>
              </a:ext>
            </a:extLst>
          </p:cNvPr>
          <p:cNvGrpSpPr/>
          <p:nvPr/>
        </p:nvGrpSpPr>
        <p:grpSpPr>
          <a:xfrm>
            <a:off x="1323765" y="1660586"/>
            <a:ext cx="512304" cy="606364"/>
            <a:chOff x="5455309" y="2122714"/>
            <a:chExt cx="2612572" cy="261257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6" name="Frihåndsform: figur 35">
              <a:extLst>
                <a:ext uri="{FF2B5EF4-FFF2-40B4-BE49-F238E27FC236}">
                  <a16:creationId xmlns:a16="http://schemas.microsoft.com/office/drawing/2014/main" id="{E39C191F-0ED1-4368-8B8A-DEDBDA60C698}"/>
                </a:ext>
              </a:extLst>
            </p:cNvPr>
            <p:cNvSpPr/>
            <p:nvPr/>
          </p:nvSpPr>
          <p:spPr>
            <a:xfrm>
              <a:off x="5832482" y="3534030"/>
              <a:ext cx="544286" cy="544286"/>
            </a:xfrm>
            <a:custGeom>
              <a:avLst/>
              <a:gdLst>
                <a:gd name="connsiteX0" fmla="*/ 493684 w 544285"/>
                <a:gd name="connsiteY0" fmla="*/ 275970 h 544285"/>
                <a:gd name="connsiteX1" fmla="*/ 275970 w 544285"/>
                <a:gd name="connsiteY1" fmla="*/ 493684 h 544285"/>
                <a:gd name="connsiteX2" fmla="*/ 58256 w 544285"/>
                <a:gd name="connsiteY2" fmla="*/ 275970 h 544285"/>
                <a:gd name="connsiteX3" fmla="*/ 275970 w 544285"/>
                <a:gd name="connsiteY3" fmla="*/ 58256 h 544285"/>
                <a:gd name="connsiteX4" fmla="*/ 493684 w 544285"/>
                <a:gd name="connsiteY4" fmla="*/ 275970 h 54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285" h="544285">
                  <a:moveTo>
                    <a:pt x="493684" y="275970"/>
                  </a:moveTo>
                  <a:cubicBezTo>
                    <a:pt x="493684" y="396210"/>
                    <a:pt x="396210" y="493684"/>
                    <a:pt x="275970" y="493684"/>
                  </a:cubicBezTo>
                  <a:cubicBezTo>
                    <a:pt x="155730" y="493684"/>
                    <a:pt x="58256" y="396210"/>
                    <a:pt x="58256" y="275970"/>
                  </a:cubicBezTo>
                  <a:cubicBezTo>
                    <a:pt x="58256" y="155730"/>
                    <a:pt x="155730" y="58256"/>
                    <a:pt x="275970" y="58256"/>
                  </a:cubicBezTo>
                  <a:cubicBezTo>
                    <a:pt x="396210" y="58256"/>
                    <a:pt x="493684" y="155730"/>
                    <a:pt x="493684" y="275970"/>
                  </a:cubicBezTo>
                  <a:close/>
                </a:path>
              </a:pathLst>
            </a:custGeom>
            <a:solidFill>
              <a:schemeClr val="accent2"/>
            </a:solidFill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350"/>
            </a:p>
          </p:txBody>
        </p:sp>
        <p:sp>
          <p:nvSpPr>
            <p:cNvPr id="37" name="Frihåndsform: figur 36">
              <a:extLst>
                <a:ext uri="{FF2B5EF4-FFF2-40B4-BE49-F238E27FC236}">
                  <a16:creationId xmlns:a16="http://schemas.microsoft.com/office/drawing/2014/main" id="{45D11E35-73D5-4C5B-8546-9018BA7923C4}"/>
                </a:ext>
              </a:extLst>
            </p:cNvPr>
            <p:cNvSpPr/>
            <p:nvPr/>
          </p:nvSpPr>
          <p:spPr>
            <a:xfrm>
              <a:off x="7138768" y="3534030"/>
              <a:ext cx="544286" cy="544286"/>
            </a:xfrm>
            <a:custGeom>
              <a:avLst/>
              <a:gdLst>
                <a:gd name="connsiteX0" fmla="*/ 493684 w 544285"/>
                <a:gd name="connsiteY0" fmla="*/ 275970 h 544285"/>
                <a:gd name="connsiteX1" fmla="*/ 275970 w 544285"/>
                <a:gd name="connsiteY1" fmla="*/ 493684 h 544285"/>
                <a:gd name="connsiteX2" fmla="*/ 58256 w 544285"/>
                <a:gd name="connsiteY2" fmla="*/ 275970 h 544285"/>
                <a:gd name="connsiteX3" fmla="*/ 275970 w 544285"/>
                <a:gd name="connsiteY3" fmla="*/ 58256 h 544285"/>
                <a:gd name="connsiteX4" fmla="*/ 493684 w 544285"/>
                <a:gd name="connsiteY4" fmla="*/ 275970 h 54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285" h="544285">
                  <a:moveTo>
                    <a:pt x="493684" y="275970"/>
                  </a:moveTo>
                  <a:cubicBezTo>
                    <a:pt x="493684" y="396210"/>
                    <a:pt x="396210" y="493684"/>
                    <a:pt x="275970" y="493684"/>
                  </a:cubicBezTo>
                  <a:cubicBezTo>
                    <a:pt x="155730" y="493684"/>
                    <a:pt x="58256" y="396210"/>
                    <a:pt x="58256" y="275970"/>
                  </a:cubicBezTo>
                  <a:cubicBezTo>
                    <a:pt x="58256" y="155730"/>
                    <a:pt x="155730" y="58256"/>
                    <a:pt x="275970" y="58256"/>
                  </a:cubicBezTo>
                  <a:cubicBezTo>
                    <a:pt x="396210" y="58256"/>
                    <a:pt x="493684" y="155730"/>
                    <a:pt x="493684" y="275970"/>
                  </a:cubicBezTo>
                  <a:close/>
                </a:path>
              </a:pathLst>
            </a:custGeom>
            <a:solidFill>
              <a:schemeClr val="accent2"/>
            </a:solidFill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350"/>
            </a:p>
          </p:txBody>
        </p:sp>
        <p:sp>
          <p:nvSpPr>
            <p:cNvPr id="38" name="Frihåndsform: figur 37">
              <a:extLst>
                <a:ext uri="{FF2B5EF4-FFF2-40B4-BE49-F238E27FC236}">
                  <a16:creationId xmlns:a16="http://schemas.microsoft.com/office/drawing/2014/main" id="{1F34F410-348B-48AE-A655-0DA06C6B62D6}"/>
                </a:ext>
              </a:extLst>
            </p:cNvPr>
            <p:cNvSpPr/>
            <p:nvPr/>
          </p:nvSpPr>
          <p:spPr>
            <a:xfrm>
              <a:off x="5505911" y="2772030"/>
              <a:ext cx="2503715" cy="1088572"/>
            </a:xfrm>
            <a:custGeom>
              <a:avLst/>
              <a:gdLst>
                <a:gd name="connsiteX0" fmla="*/ 1010756 w 2503714"/>
                <a:gd name="connsiteY0" fmla="*/ 493684 h 1088571"/>
                <a:gd name="connsiteX1" fmla="*/ 1010756 w 2503714"/>
                <a:gd name="connsiteY1" fmla="*/ 167113 h 1088571"/>
                <a:gd name="connsiteX2" fmla="*/ 1383592 w 2503714"/>
                <a:gd name="connsiteY2" fmla="*/ 167113 h 1088571"/>
                <a:gd name="connsiteX3" fmla="*/ 1459792 w 2503714"/>
                <a:gd name="connsiteY3" fmla="*/ 199770 h 1088571"/>
                <a:gd name="connsiteX4" fmla="*/ 1753706 w 2503714"/>
                <a:gd name="connsiteY4" fmla="*/ 493684 h 1088571"/>
                <a:gd name="connsiteX5" fmla="*/ 1010756 w 2503714"/>
                <a:gd name="connsiteY5" fmla="*/ 493684 h 1088571"/>
                <a:gd name="connsiteX6" fmla="*/ 901899 w 2503714"/>
                <a:gd name="connsiteY6" fmla="*/ 493684 h 1088571"/>
                <a:gd name="connsiteX7" fmla="*/ 213377 w 2503714"/>
                <a:gd name="connsiteY7" fmla="*/ 493684 h 1088571"/>
                <a:gd name="connsiteX8" fmla="*/ 507291 w 2503714"/>
                <a:gd name="connsiteY8" fmla="*/ 199770 h 1088571"/>
                <a:gd name="connsiteX9" fmla="*/ 583491 w 2503714"/>
                <a:gd name="connsiteY9" fmla="*/ 167113 h 1088571"/>
                <a:gd name="connsiteX10" fmla="*/ 901899 w 2503714"/>
                <a:gd name="connsiteY10" fmla="*/ 167113 h 1088571"/>
                <a:gd name="connsiteX11" fmla="*/ 901899 w 2503714"/>
                <a:gd name="connsiteY11" fmla="*/ 493684 h 1088571"/>
                <a:gd name="connsiteX12" fmla="*/ 2180970 w 2503714"/>
                <a:gd name="connsiteY12" fmla="*/ 493684 h 1088571"/>
                <a:gd name="connsiteX13" fmla="*/ 1955092 w 2503714"/>
                <a:gd name="connsiteY13" fmla="*/ 493684 h 1088571"/>
                <a:gd name="connsiteX14" fmla="*/ 1878892 w 2503714"/>
                <a:gd name="connsiteY14" fmla="*/ 461027 h 1088571"/>
                <a:gd name="connsiteX15" fmla="*/ 1535992 w 2503714"/>
                <a:gd name="connsiteY15" fmla="*/ 120848 h 1088571"/>
                <a:gd name="connsiteX16" fmla="*/ 1380870 w 2503714"/>
                <a:gd name="connsiteY16" fmla="*/ 58256 h 1088571"/>
                <a:gd name="connsiteX17" fmla="*/ 583491 w 2503714"/>
                <a:gd name="connsiteY17" fmla="*/ 58256 h 1088571"/>
                <a:gd name="connsiteX18" fmla="*/ 428370 w 2503714"/>
                <a:gd name="connsiteY18" fmla="*/ 120848 h 1088571"/>
                <a:gd name="connsiteX19" fmla="*/ 90913 w 2503714"/>
                <a:gd name="connsiteY19" fmla="*/ 461027 h 1088571"/>
                <a:gd name="connsiteX20" fmla="*/ 58256 w 2503714"/>
                <a:gd name="connsiteY20" fmla="*/ 539949 h 1088571"/>
                <a:gd name="connsiteX21" fmla="*/ 58256 w 2503714"/>
                <a:gd name="connsiteY21" fmla="*/ 820256 h 1088571"/>
                <a:gd name="connsiteX22" fmla="*/ 275970 w 2503714"/>
                <a:gd name="connsiteY22" fmla="*/ 1037970 h 1088571"/>
                <a:gd name="connsiteX23" fmla="*/ 303184 w 2503714"/>
                <a:gd name="connsiteY23" fmla="*/ 1037970 h 1088571"/>
                <a:gd name="connsiteX24" fmla="*/ 602541 w 2503714"/>
                <a:gd name="connsiteY24" fmla="*/ 738613 h 1088571"/>
                <a:gd name="connsiteX25" fmla="*/ 901899 w 2503714"/>
                <a:gd name="connsiteY25" fmla="*/ 1037970 h 1088571"/>
                <a:gd name="connsiteX26" fmla="*/ 1609470 w 2503714"/>
                <a:gd name="connsiteY26" fmla="*/ 1037970 h 1088571"/>
                <a:gd name="connsiteX27" fmla="*/ 1908827 w 2503714"/>
                <a:gd name="connsiteY27" fmla="*/ 738613 h 1088571"/>
                <a:gd name="connsiteX28" fmla="*/ 2208185 w 2503714"/>
                <a:gd name="connsiteY28" fmla="*/ 1037970 h 1088571"/>
                <a:gd name="connsiteX29" fmla="*/ 2344256 w 2503714"/>
                <a:gd name="connsiteY29" fmla="*/ 1037970 h 1088571"/>
                <a:gd name="connsiteX30" fmla="*/ 2453113 w 2503714"/>
                <a:gd name="connsiteY30" fmla="*/ 929113 h 1088571"/>
                <a:gd name="connsiteX31" fmla="*/ 2453113 w 2503714"/>
                <a:gd name="connsiteY31" fmla="*/ 765827 h 1088571"/>
                <a:gd name="connsiteX32" fmla="*/ 2180970 w 2503714"/>
                <a:gd name="connsiteY32" fmla="*/ 493684 h 108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3714" h="1088571">
                  <a:moveTo>
                    <a:pt x="1010756" y="493684"/>
                  </a:moveTo>
                  <a:lnTo>
                    <a:pt x="1010756" y="167113"/>
                  </a:lnTo>
                  <a:lnTo>
                    <a:pt x="1383592" y="167113"/>
                  </a:lnTo>
                  <a:cubicBezTo>
                    <a:pt x="1413527" y="167113"/>
                    <a:pt x="1440742" y="177998"/>
                    <a:pt x="1459792" y="199770"/>
                  </a:cubicBezTo>
                  <a:lnTo>
                    <a:pt x="1753706" y="493684"/>
                  </a:lnTo>
                  <a:lnTo>
                    <a:pt x="1010756" y="493684"/>
                  </a:lnTo>
                  <a:close/>
                  <a:moveTo>
                    <a:pt x="901899" y="493684"/>
                  </a:moveTo>
                  <a:lnTo>
                    <a:pt x="213377" y="493684"/>
                  </a:lnTo>
                  <a:lnTo>
                    <a:pt x="507291" y="199770"/>
                  </a:lnTo>
                  <a:cubicBezTo>
                    <a:pt x="529063" y="177998"/>
                    <a:pt x="556277" y="167113"/>
                    <a:pt x="583491" y="167113"/>
                  </a:cubicBezTo>
                  <a:lnTo>
                    <a:pt x="901899" y="167113"/>
                  </a:lnTo>
                  <a:lnTo>
                    <a:pt x="901899" y="493684"/>
                  </a:lnTo>
                  <a:close/>
                  <a:moveTo>
                    <a:pt x="2180970" y="493684"/>
                  </a:moveTo>
                  <a:lnTo>
                    <a:pt x="1955092" y="493684"/>
                  </a:lnTo>
                  <a:cubicBezTo>
                    <a:pt x="1925156" y="493684"/>
                    <a:pt x="1897942" y="482799"/>
                    <a:pt x="1878892" y="461027"/>
                  </a:cubicBezTo>
                  <a:lnTo>
                    <a:pt x="1535992" y="120848"/>
                  </a:lnTo>
                  <a:cubicBezTo>
                    <a:pt x="1495170" y="80027"/>
                    <a:pt x="1440742" y="58256"/>
                    <a:pt x="1380870" y="58256"/>
                  </a:cubicBezTo>
                  <a:lnTo>
                    <a:pt x="583491" y="58256"/>
                  </a:lnTo>
                  <a:cubicBezTo>
                    <a:pt x="526341" y="58256"/>
                    <a:pt x="469191" y="80027"/>
                    <a:pt x="428370" y="120848"/>
                  </a:cubicBezTo>
                  <a:lnTo>
                    <a:pt x="90913" y="461027"/>
                  </a:lnTo>
                  <a:cubicBezTo>
                    <a:pt x="69141" y="482799"/>
                    <a:pt x="58256" y="510013"/>
                    <a:pt x="58256" y="539949"/>
                  </a:cubicBezTo>
                  <a:lnTo>
                    <a:pt x="58256" y="820256"/>
                  </a:lnTo>
                  <a:cubicBezTo>
                    <a:pt x="58256" y="939999"/>
                    <a:pt x="156227" y="1037970"/>
                    <a:pt x="275970" y="1037970"/>
                  </a:cubicBezTo>
                  <a:lnTo>
                    <a:pt x="303184" y="1037970"/>
                  </a:lnTo>
                  <a:cubicBezTo>
                    <a:pt x="303184" y="871963"/>
                    <a:pt x="436534" y="738613"/>
                    <a:pt x="602541" y="738613"/>
                  </a:cubicBezTo>
                  <a:cubicBezTo>
                    <a:pt x="768549" y="738613"/>
                    <a:pt x="901899" y="871963"/>
                    <a:pt x="901899" y="1037970"/>
                  </a:cubicBezTo>
                  <a:lnTo>
                    <a:pt x="1609470" y="1037970"/>
                  </a:lnTo>
                  <a:cubicBezTo>
                    <a:pt x="1609470" y="871963"/>
                    <a:pt x="1742820" y="738613"/>
                    <a:pt x="1908827" y="738613"/>
                  </a:cubicBezTo>
                  <a:cubicBezTo>
                    <a:pt x="2074835" y="738613"/>
                    <a:pt x="2208185" y="871963"/>
                    <a:pt x="2208185" y="1037970"/>
                  </a:cubicBezTo>
                  <a:lnTo>
                    <a:pt x="2344256" y="1037970"/>
                  </a:lnTo>
                  <a:cubicBezTo>
                    <a:pt x="2404128" y="1037970"/>
                    <a:pt x="2453113" y="988984"/>
                    <a:pt x="2453113" y="929113"/>
                  </a:cubicBezTo>
                  <a:lnTo>
                    <a:pt x="2453113" y="765827"/>
                  </a:lnTo>
                  <a:cubicBezTo>
                    <a:pt x="2453113" y="616149"/>
                    <a:pt x="2330649" y="493684"/>
                    <a:pt x="2180970" y="493684"/>
                  </a:cubicBezTo>
                  <a:close/>
                </a:path>
              </a:pathLst>
            </a:custGeom>
            <a:solidFill>
              <a:schemeClr val="accent2"/>
            </a:solidFill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350"/>
            </a:p>
          </p:txBody>
        </p:sp>
      </p:grpSp>
      <p:sp>
        <p:nvSpPr>
          <p:cNvPr id="39" name="Frihåndsform: figur 38">
            <a:extLst>
              <a:ext uri="{FF2B5EF4-FFF2-40B4-BE49-F238E27FC236}">
                <a16:creationId xmlns:a16="http://schemas.microsoft.com/office/drawing/2014/main" id="{EF7DAC9B-92F3-4703-9C65-2F9470DB69AC}"/>
              </a:ext>
            </a:extLst>
          </p:cNvPr>
          <p:cNvSpPr/>
          <p:nvPr/>
        </p:nvSpPr>
        <p:spPr>
          <a:xfrm>
            <a:off x="1323765" y="2383332"/>
            <a:ext cx="601932" cy="333664"/>
          </a:xfrm>
          <a:custGeom>
            <a:avLst/>
            <a:gdLst>
              <a:gd name="connsiteX0" fmla="*/ 2451203 w 3246055"/>
              <a:gd name="connsiteY0" fmla="*/ 1164763 h 1791924"/>
              <a:gd name="connsiteX1" fmla="*/ 2764783 w 3246055"/>
              <a:gd name="connsiteY1" fmla="*/ 1478344 h 1791924"/>
              <a:gd name="connsiteX2" fmla="*/ 2451203 w 3246055"/>
              <a:gd name="connsiteY2" fmla="*/ 1791924 h 1791924"/>
              <a:gd name="connsiteX3" fmla="*/ 2137622 w 3246055"/>
              <a:gd name="connsiteY3" fmla="*/ 1478344 h 1791924"/>
              <a:gd name="connsiteX4" fmla="*/ 2451203 w 3246055"/>
              <a:gd name="connsiteY4" fmla="*/ 1164763 h 1791924"/>
              <a:gd name="connsiteX5" fmla="*/ 786294 w 3246055"/>
              <a:gd name="connsiteY5" fmla="*/ 1164763 h 1791924"/>
              <a:gd name="connsiteX6" fmla="*/ 1099874 w 3246055"/>
              <a:gd name="connsiteY6" fmla="*/ 1478344 h 1791924"/>
              <a:gd name="connsiteX7" fmla="*/ 786294 w 3246055"/>
              <a:gd name="connsiteY7" fmla="*/ 1791924 h 1791924"/>
              <a:gd name="connsiteX8" fmla="*/ 472713 w 3246055"/>
              <a:gd name="connsiteY8" fmla="*/ 1478344 h 1791924"/>
              <a:gd name="connsiteX9" fmla="*/ 786294 w 3246055"/>
              <a:gd name="connsiteY9" fmla="*/ 1164763 h 1791924"/>
              <a:gd name="connsiteX10" fmla="*/ 1900243 w 3246055"/>
              <a:gd name="connsiteY10" fmla="*/ 186068 h 1791924"/>
              <a:gd name="connsiteX11" fmla="*/ 1900243 w 3246055"/>
              <a:gd name="connsiteY11" fmla="*/ 823147 h 1791924"/>
              <a:gd name="connsiteX12" fmla="*/ 2677277 w 3246055"/>
              <a:gd name="connsiteY12" fmla="*/ 823147 h 1791924"/>
              <a:gd name="connsiteX13" fmla="*/ 2677277 w 3246055"/>
              <a:gd name="connsiteY13" fmla="*/ 574585 h 1791924"/>
              <a:gd name="connsiteX14" fmla="*/ 2288760 w 3246055"/>
              <a:gd name="connsiteY14" fmla="*/ 186068 h 1791924"/>
              <a:gd name="connsiteX15" fmla="*/ 246505 w 3246055"/>
              <a:gd name="connsiteY15" fmla="*/ 0 h 1791924"/>
              <a:gd name="connsiteX16" fmla="*/ 2367124 w 3246055"/>
              <a:gd name="connsiteY16" fmla="*/ 0 h 1791924"/>
              <a:gd name="connsiteX17" fmla="*/ 3246055 w 3246055"/>
              <a:gd name="connsiteY17" fmla="*/ 953394 h 1791924"/>
              <a:gd name="connsiteX18" fmla="*/ 3246055 w 3246055"/>
              <a:gd name="connsiteY18" fmla="*/ 1232496 h 1791924"/>
              <a:gd name="connsiteX19" fmla="*/ 3246054 w 3246055"/>
              <a:gd name="connsiteY19" fmla="*/ 1232501 h 1791924"/>
              <a:gd name="connsiteX20" fmla="*/ 3246054 w 3246055"/>
              <a:gd name="connsiteY20" fmla="*/ 1316639 h 1791924"/>
              <a:gd name="connsiteX21" fmla="*/ 3211033 w 3246055"/>
              <a:gd name="connsiteY21" fmla="*/ 1351660 h 1791924"/>
              <a:gd name="connsiteX22" fmla="*/ 3173855 w 3246055"/>
              <a:gd name="connsiteY22" fmla="*/ 1406802 h 1791924"/>
              <a:gd name="connsiteX23" fmla="*/ 2999550 w 3246055"/>
              <a:gd name="connsiteY23" fmla="*/ 1479001 h 1791924"/>
              <a:gd name="connsiteX24" fmla="*/ 2844298 w 3246055"/>
              <a:gd name="connsiteY24" fmla="*/ 1479001 h 1791924"/>
              <a:gd name="connsiteX25" fmla="*/ 2836677 w 3246055"/>
              <a:gd name="connsiteY25" fmla="*/ 1403408 h 1791924"/>
              <a:gd name="connsiteX26" fmla="*/ 2448517 w 3246055"/>
              <a:gd name="connsiteY26" fmla="*/ 1087049 h 1791924"/>
              <a:gd name="connsiteX27" fmla="*/ 2060357 w 3246055"/>
              <a:gd name="connsiteY27" fmla="*/ 1403408 h 1791924"/>
              <a:gd name="connsiteX28" fmla="*/ 2052736 w 3246055"/>
              <a:gd name="connsiteY28" fmla="*/ 1479001 h 1791924"/>
              <a:gd name="connsiteX29" fmla="*/ 1183687 w 3246055"/>
              <a:gd name="connsiteY29" fmla="*/ 1479001 h 1791924"/>
              <a:gd name="connsiteX30" fmla="*/ 1176066 w 3246055"/>
              <a:gd name="connsiteY30" fmla="*/ 1403408 h 1791924"/>
              <a:gd name="connsiteX31" fmla="*/ 787906 w 3246055"/>
              <a:gd name="connsiteY31" fmla="*/ 1087049 h 1791924"/>
              <a:gd name="connsiteX32" fmla="*/ 399746 w 3246055"/>
              <a:gd name="connsiteY32" fmla="*/ 1403408 h 1791924"/>
              <a:gd name="connsiteX33" fmla="*/ 392125 w 3246055"/>
              <a:gd name="connsiteY33" fmla="*/ 1479001 h 1791924"/>
              <a:gd name="connsiteX34" fmla="*/ 246505 w 3246055"/>
              <a:gd name="connsiteY34" fmla="*/ 1479001 h 1791924"/>
              <a:gd name="connsiteX35" fmla="*/ 0 w 3246055"/>
              <a:gd name="connsiteY35" fmla="*/ 1232496 h 1791924"/>
              <a:gd name="connsiteX36" fmla="*/ 0 w 3246055"/>
              <a:gd name="connsiteY36" fmla="*/ 246505 h 1791924"/>
              <a:gd name="connsiteX37" fmla="*/ 246505 w 3246055"/>
              <a:gd name="connsiteY37" fmla="*/ 0 h 179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246055" h="1791924">
                <a:moveTo>
                  <a:pt x="2451203" y="1164763"/>
                </a:moveTo>
                <a:cubicBezTo>
                  <a:pt x="2624388" y="1164763"/>
                  <a:pt x="2764783" y="1305157"/>
                  <a:pt x="2764783" y="1478344"/>
                </a:cubicBezTo>
                <a:cubicBezTo>
                  <a:pt x="2764783" y="1651529"/>
                  <a:pt x="2624388" y="1791924"/>
                  <a:pt x="2451203" y="1791924"/>
                </a:cubicBezTo>
                <a:cubicBezTo>
                  <a:pt x="2278017" y="1791924"/>
                  <a:pt x="2137622" y="1651529"/>
                  <a:pt x="2137622" y="1478344"/>
                </a:cubicBezTo>
                <a:cubicBezTo>
                  <a:pt x="2137622" y="1305157"/>
                  <a:pt x="2278017" y="1164763"/>
                  <a:pt x="2451203" y="1164763"/>
                </a:cubicBezTo>
                <a:close/>
                <a:moveTo>
                  <a:pt x="786294" y="1164763"/>
                </a:moveTo>
                <a:cubicBezTo>
                  <a:pt x="959479" y="1164763"/>
                  <a:pt x="1099874" y="1305157"/>
                  <a:pt x="1099874" y="1478344"/>
                </a:cubicBezTo>
                <a:cubicBezTo>
                  <a:pt x="1099874" y="1651529"/>
                  <a:pt x="959479" y="1791924"/>
                  <a:pt x="786294" y="1791924"/>
                </a:cubicBezTo>
                <a:cubicBezTo>
                  <a:pt x="613107" y="1791924"/>
                  <a:pt x="472713" y="1651529"/>
                  <a:pt x="472713" y="1478344"/>
                </a:cubicBezTo>
                <a:cubicBezTo>
                  <a:pt x="472713" y="1305157"/>
                  <a:pt x="613107" y="1164763"/>
                  <a:pt x="786294" y="1164763"/>
                </a:cubicBezTo>
                <a:close/>
                <a:moveTo>
                  <a:pt x="1900243" y="186068"/>
                </a:moveTo>
                <a:lnTo>
                  <a:pt x="1900243" y="823147"/>
                </a:lnTo>
                <a:lnTo>
                  <a:pt x="2677277" y="823147"/>
                </a:lnTo>
                <a:lnTo>
                  <a:pt x="2677277" y="574585"/>
                </a:lnTo>
                <a:lnTo>
                  <a:pt x="2288760" y="186068"/>
                </a:lnTo>
                <a:close/>
                <a:moveTo>
                  <a:pt x="246505" y="0"/>
                </a:moveTo>
                <a:lnTo>
                  <a:pt x="2367124" y="0"/>
                </a:lnTo>
                <a:lnTo>
                  <a:pt x="3246055" y="953394"/>
                </a:lnTo>
                <a:lnTo>
                  <a:pt x="3246055" y="1232496"/>
                </a:lnTo>
                <a:lnTo>
                  <a:pt x="3246054" y="1232501"/>
                </a:lnTo>
                <a:lnTo>
                  <a:pt x="3246054" y="1316639"/>
                </a:lnTo>
                <a:lnTo>
                  <a:pt x="3211033" y="1351660"/>
                </a:lnTo>
                <a:lnTo>
                  <a:pt x="3173855" y="1406802"/>
                </a:lnTo>
                <a:cubicBezTo>
                  <a:pt x="3129247" y="1451410"/>
                  <a:pt x="3067621" y="1479001"/>
                  <a:pt x="2999550" y="1479001"/>
                </a:cubicBezTo>
                <a:lnTo>
                  <a:pt x="2844298" y="1479001"/>
                </a:lnTo>
                <a:lnTo>
                  <a:pt x="2836677" y="1403408"/>
                </a:lnTo>
                <a:cubicBezTo>
                  <a:pt x="2799732" y="1222862"/>
                  <a:pt x="2639985" y="1087049"/>
                  <a:pt x="2448517" y="1087049"/>
                </a:cubicBezTo>
                <a:cubicBezTo>
                  <a:pt x="2257048" y="1087049"/>
                  <a:pt x="2097301" y="1222862"/>
                  <a:pt x="2060357" y="1403408"/>
                </a:cubicBezTo>
                <a:lnTo>
                  <a:pt x="2052736" y="1479001"/>
                </a:lnTo>
                <a:lnTo>
                  <a:pt x="1183687" y="1479001"/>
                </a:lnTo>
                <a:lnTo>
                  <a:pt x="1176066" y="1403408"/>
                </a:lnTo>
                <a:cubicBezTo>
                  <a:pt x="1139121" y="1222862"/>
                  <a:pt x="979374" y="1087049"/>
                  <a:pt x="787906" y="1087049"/>
                </a:cubicBezTo>
                <a:cubicBezTo>
                  <a:pt x="596437" y="1087049"/>
                  <a:pt x="436691" y="1222862"/>
                  <a:pt x="399746" y="1403408"/>
                </a:cubicBezTo>
                <a:lnTo>
                  <a:pt x="392125" y="1479001"/>
                </a:lnTo>
                <a:lnTo>
                  <a:pt x="246505" y="1479001"/>
                </a:lnTo>
                <a:cubicBezTo>
                  <a:pt x="110364" y="1479001"/>
                  <a:pt x="0" y="1368637"/>
                  <a:pt x="0" y="1232496"/>
                </a:cubicBezTo>
                <a:lnTo>
                  <a:pt x="0" y="246505"/>
                </a:lnTo>
                <a:cubicBezTo>
                  <a:pt x="0" y="110364"/>
                  <a:pt x="110364" y="0"/>
                  <a:pt x="2465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0" name="Grafikk 39" descr="Lastebil med heldekkende fyll">
            <a:extLst>
              <a:ext uri="{FF2B5EF4-FFF2-40B4-BE49-F238E27FC236}">
                <a16:creationId xmlns:a16="http://schemas.microsoft.com/office/drawing/2014/main" id="{C22B5CD3-4326-4D6B-A4F2-DBE08F4EA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3765" y="3377963"/>
            <a:ext cx="720000" cy="720000"/>
          </a:xfrm>
          <a:prstGeom prst="rect">
            <a:avLst/>
          </a:prstGeom>
        </p:spPr>
      </p:pic>
      <p:pic>
        <p:nvPicPr>
          <p:cNvPr id="41" name="Grafikk 40" descr="Buss med heldekkende fyll">
            <a:extLst>
              <a:ext uri="{FF2B5EF4-FFF2-40B4-BE49-F238E27FC236}">
                <a16:creationId xmlns:a16="http://schemas.microsoft.com/office/drawing/2014/main" id="{55FD2BE0-1838-4A46-86E4-4F1ED5EB8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3765" y="2782670"/>
            <a:ext cx="720000" cy="720000"/>
          </a:xfrm>
          <a:prstGeom prst="rect">
            <a:avLst/>
          </a:prstGeom>
        </p:spPr>
      </p:pic>
      <p:sp>
        <p:nvSpPr>
          <p:cNvPr id="42" name="TekstSylinder 41">
            <a:extLst>
              <a:ext uri="{FF2B5EF4-FFF2-40B4-BE49-F238E27FC236}">
                <a16:creationId xmlns:a16="http://schemas.microsoft.com/office/drawing/2014/main" id="{5CBF0A5F-4D12-43F7-8905-D919DBE019C9}"/>
              </a:ext>
            </a:extLst>
          </p:cNvPr>
          <p:cNvSpPr txBox="1"/>
          <p:nvPr/>
        </p:nvSpPr>
        <p:spPr>
          <a:xfrm>
            <a:off x="5697776" y="4897532"/>
            <a:ext cx="3446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83">
              <a:defRPr/>
            </a:pPr>
            <a:r>
              <a:rPr lang="nb-NO" sz="100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B0604020202020204" charset="0"/>
                <a:ea typeface="Roboto" panose="020B0604020202020204" charset="0"/>
              </a:rPr>
              <a:t>Source: OFV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ECBAEA72-3F99-47C1-853F-A4E5FAF68DFF}"/>
              </a:ext>
            </a:extLst>
          </p:cNvPr>
          <p:cNvSpPr/>
          <p:nvPr/>
        </p:nvSpPr>
        <p:spPr>
          <a:xfrm>
            <a:off x="4491869" y="1784159"/>
            <a:ext cx="3565141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2.270.000 to </a:t>
            </a:r>
            <a:r>
              <a:rPr lang="nb-NO" sz="2000" b="1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</a:t>
            </a:r>
            <a:endParaRPr lang="nb-NO" sz="20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2C6CAB20-DBBC-4708-B08F-B6AD2A063056}"/>
              </a:ext>
            </a:extLst>
          </p:cNvPr>
          <p:cNvSpPr/>
          <p:nvPr/>
        </p:nvSpPr>
        <p:spPr>
          <a:xfrm>
            <a:off x="4491869" y="2356996"/>
            <a:ext cx="3565141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490.000 to </a:t>
            </a:r>
            <a:r>
              <a:rPr lang="nb-NO" sz="2000" b="1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</a:t>
            </a:r>
            <a:endParaRPr lang="nb-NO" sz="20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B0507A92-A09B-4B21-AC65-8688C6B66593}"/>
              </a:ext>
            </a:extLst>
          </p:cNvPr>
          <p:cNvSpPr/>
          <p:nvPr/>
        </p:nvSpPr>
        <p:spPr>
          <a:xfrm>
            <a:off x="5754853" y="2929833"/>
            <a:ext cx="2300302" cy="360000"/>
          </a:xfrm>
          <a:prstGeom prst="rect">
            <a:avLst/>
          </a:prstGeom>
          <a:solidFill>
            <a:srgbClr val="99B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514DAB47-EA1C-4DC4-BCE7-410D8F51E1DD}"/>
              </a:ext>
            </a:extLst>
          </p:cNvPr>
          <p:cNvSpPr/>
          <p:nvPr/>
        </p:nvSpPr>
        <p:spPr>
          <a:xfrm>
            <a:off x="4490014" y="2920635"/>
            <a:ext cx="3565141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15.000 to </a:t>
            </a:r>
            <a:r>
              <a:rPr lang="nb-NO" sz="2000" b="1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</a:t>
            </a:r>
            <a:endParaRPr lang="nb-NO" sz="20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83DCE85C-0EFD-45BF-A742-B26A646DCB86}"/>
              </a:ext>
            </a:extLst>
          </p:cNvPr>
          <p:cNvSpPr/>
          <p:nvPr/>
        </p:nvSpPr>
        <p:spPr>
          <a:xfrm>
            <a:off x="4490013" y="3502670"/>
            <a:ext cx="3565141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68.000 to </a:t>
            </a:r>
            <a:r>
              <a:rPr lang="nb-NO" sz="2000" b="1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</a:t>
            </a:r>
            <a:endParaRPr lang="nb-NO" sz="2000" b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0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32" grpId="0" animBg="1"/>
      <p:bldP spid="33" grpId="0"/>
      <p:bldP spid="53" grpId="0" animBg="1"/>
      <p:bldP spid="54" grpId="0"/>
      <p:bldP spid="60" grpId="0" animBg="1"/>
      <p:bldP spid="61" grpId="0"/>
      <p:bldP spid="43" grpId="0"/>
      <p:bldP spid="44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CD7433C8-8153-7B64-EB41-7B1FCFFE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0" y="330272"/>
            <a:ext cx="4171599" cy="724805"/>
          </a:xfrm>
        </p:spPr>
        <p:txBody>
          <a:bodyPr anchor="b">
            <a:normAutofit fontScale="90000"/>
          </a:bodyPr>
          <a:lstStyle/>
          <a:p>
            <a:r>
              <a:rPr lang="nb-NO" err="1"/>
              <a:t>Car</a:t>
            </a:r>
            <a:r>
              <a:rPr lang="nb-NO"/>
              <a:t> </a:t>
            </a:r>
            <a:r>
              <a:rPr lang="nb-NO" err="1"/>
              <a:t>fleet</a:t>
            </a:r>
            <a:r>
              <a:rPr lang="nb-NO"/>
              <a:t> by </a:t>
            </a:r>
            <a:r>
              <a:rPr lang="nb-NO" err="1"/>
              <a:t>fuel</a:t>
            </a:r>
            <a:r>
              <a:rPr lang="nb-NO"/>
              <a:t> type 2022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567B37E-7D3F-7D75-3441-7CEA1494A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342379"/>
            <a:ext cx="3817043" cy="3175646"/>
          </a:xfrm>
        </p:spPr>
        <p:txBody>
          <a:bodyPr/>
          <a:lstStyle/>
          <a:p>
            <a:r>
              <a:rPr lang="en-US" dirty="0"/>
              <a:t>Diesel: 1,1 million</a:t>
            </a:r>
          </a:p>
          <a:p>
            <a:r>
              <a:rPr lang="en-US" dirty="0"/>
              <a:t>Petrol: 0,9 million</a:t>
            </a:r>
          </a:p>
          <a:p>
            <a:r>
              <a:rPr lang="en-US" dirty="0"/>
              <a:t>BEV: 0,6 million</a:t>
            </a:r>
          </a:p>
          <a:p>
            <a:r>
              <a:rPr lang="en-US" dirty="0"/>
              <a:t>PHEV: 0,2 million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1BD3B06-E2FD-C40A-64F0-72048E782D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5406582"/>
              </p:ext>
            </p:extLst>
          </p:nvPr>
        </p:nvGraphicFramePr>
        <p:xfrm>
          <a:off x="4389120" y="0"/>
          <a:ext cx="4754880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574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FD21562-9529-4757-9EF6-D37A595E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Roboto" panose="02000000000000000000" pitchFamily="2" charset="0"/>
                <a:cs typeface="Calibri" charset="0"/>
              </a:rPr>
              <a:t>Su</a:t>
            </a:r>
            <a:r>
              <a:rPr lang="nb-NO" b="1">
                <a:ea typeface="Roboto" panose="02000000000000000000" pitchFamily="2" charset="0"/>
                <a:cs typeface="Calibri" charset="0"/>
              </a:rPr>
              <a:t>pport is </a:t>
            </a:r>
            <a:r>
              <a:rPr lang="nb-NO" b="1" err="1">
                <a:ea typeface="Roboto" panose="02000000000000000000" pitchFamily="2" charset="0"/>
                <a:cs typeface="Calibri" charset="0"/>
              </a:rPr>
              <a:t>the</a:t>
            </a:r>
            <a:r>
              <a:rPr lang="nb-NO" b="1">
                <a:ea typeface="Roboto" panose="02000000000000000000" pitchFamily="2" charset="0"/>
                <a:cs typeface="Calibri" charset="0"/>
              </a:rPr>
              <a:t> </a:t>
            </a:r>
            <a:r>
              <a:rPr lang="nb-NO" b="1" err="1">
                <a:ea typeface="Roboto" panose="02000000000000000000" pitchFamily="2" charset="0"/>
                <a:cs typeface="Calibri" charset="0"/>
              </a:rPr>
              <a:t>key</a:t>
            </a:r>
            <a:br>
              <a:rPr lang="nb-NO">
                <a:ea typeface="Roboto" panose="02000000000000000000" pitchFamily="2" charset="0"/>
                <a:cs typeface="Calibri" charset="0"/>
              </a:rPr>
            </a:br>
            <a:endParaRPr lang="en-GB">
              <a:ea typeface="Roboto" panose="02000000000000000000" pitchFamily="2" charset="0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90A7FD4-DB8F-47B1-8506-AE88A295033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942116" y="1371600"/>
            <a:ext cx="3888539" cy="3352800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r>
              <a:rPr lang="en-US" sz="2800"/>
              <a:t>Buying or leasing:</a:t>
            </a:r>
          </a:p>
          <a:p>
            <a:pPr marL="456724" lvl="1">
              <a:buFont typeface="Arial" panose="020B0604020202020204" pitchFamily="34" charset="0"/>
              <a:buChar char="•"/>
            </a:pPr>
            <a:r>
              <a:rPr lang="en-US" sz="1875">
                <a:solidFill>
                  <a:schemeClr val="bg1"/>
                </a:solidFill>
                <a:latin typeface="Roboto"/>
                <a:ea typeface="Roboto"/>
                <a:cs typeface="Arial"/>
              </a:rPr>
              <a:t> Low purchase tax</a:t>
            </a:r>
          </a:p>
          <a:p>
            <a:pPr marL="456724" lvl="1">
              <a:buFont typeface="Arial" panose="020B0604020202020204" pitchFamily="34" charset="0"/>
              <a:buChar char="•"/>
            </a:pPr>
            <a:r>
              <a:rPr lang="en-US" sz="1875">
                <a:solidFill>
                  <a:schemeClr val="bg1"/>
                </a:solidFill>
                <a:latin typeface="Roboto"/>
                <a:ea typeface="Roboto"/>
                <a:cs typeface="Arial"/>
              </a:rPr>
              <a:t> Zero VAT up to 500.000 NOK</a:t>
            </a:r>
            <a:endParaRPr lang="en-US" sz="1875">
              <a:solidFill>
                <a:schemeClr val="bg1"/>
              </a:solidFill>
            </a:endParaRPr>
          </a:p>
          <a:p>
            <a:pPr marL="456724" lvl="1"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</a:rPr>
              <a:t> LCV support scheme</a:t>
            </a:r>
          </a:p>
          <a:p>
            <a:br>
              <a:rPr lang="en-US" sz="2775"/>
            </a:br>
            <a:r>
              <a:rPr lang="en-US" sz="2775">
                <a:latin typeface="Roboto"/>
                <a:ea typeface="Roboto"/>
                <a:cs typeface="Arial"/>
              </a:rPr>
              <a:t>Using:</a:t>
            </a:r>
          </a:p>
          <a:p>
            <a:pPr marL="456724" lvl="1">
              <a:buFont typeface="Arial" panose="020B0604020202020204" pitchFamily="34" charset="0"/>
              <a:buChar char="•"/>
            </a:pPr>
            <a:r>
              <a:rPr lang="en-US" sz="1875">
                <a:solidFill>
                  <a:schemeClr val="bg1"/>
                </a:solidFill>
                <a:latin typeface="Roboto"/>
                <a:ea typeface="Roboto"/>
                <a:cs typeface="Arial"/>
              </a:rPr>
              <a:t> Toll roads max 70%</a:t>
            </a:r>
          </a:p>
          <a:p>
            <a:pPr marL="456724" lvl="1">
              <a:buFont typeface="Arial" panose="020B0604020202020204" pitchFamily="34" charset="0"/>
              <a:buChar char="•"/>
            </a:pPr>
            <a:r>
              <a:rPr lang="en-US" sz="1875">
                <a:solidFill>
                  <a:schemeClr val="bg1"/>
                </a:solidFill>
                <a:latin typeface="Roboto"/>
                <a:ea typeface="Roboto"/>
                <a:cs typeface="Arial"/>
              </a:rPr>
              <a:t> Ferries 50%</a:t>
            </a:r>
          </a:p>
          <a:p>
            <a:pPr marL="456724" lvl="1">
              <a:buFont typeface="Arial" panose="020B0604020202020204" pitchFamily="34" charset="0"/>
              <a:buChar char="•"/>
            </a:pPr>
            <a:r>
              <a:rPr lang="en-US" sz="1875">
                <a:solidFill>
                  <a:schemeClr val="bg1"/>
                </a:solidFill>
                <a:latin typeface="Roboto"/>
                <a:ea typeface="Roboto"/>
                <a:cs typeface="Arial"/>
              </a:rPr>
              <a:t> Access to bus lanes</a:t>
            </a:r>
          </a:p>
          <a:p>
            <a:endParaRPr lang="en-GB">
              <a:latin typeface="+mj-lt"/>
            </a:endParaRPr>
          </a:p>
        </p:txBody>
      </p:sp>
      <p:pic>
        <p:nvPicPr>
          <p:cNvPr id="10" name="Plassholder for bilde 9" descr="Et bilde som inneholder tre, utendørs, bilvei&#10;&#10;Automatisk generert beskrivelse">
            <a:extLst>
              <a:ext uri="{FF2B5EF4-FFF2-40B4-BE49-F238E27FC236}">
                <a16:creationId xmlns:a16="http://schemas.microsoft.com/office/drawing/2014/main" id="{B496D3EE-126F-4541-87B7-EC1EFDA6338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9"/>
          <a:stretch/>
        </p:blipFill>
        <p:spPr>
          <a:xfrm>
            <a:off x="434975" y="388940"/>
            <a:ext cx="3798888" cy="40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4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648F8F-93C7-423B-9151-70C35E6F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nb-NO" err="1"/>
              <a:t>Purchase</a:t>
            </a:r>
            <a:r>
              <a:rPr lang="nb-NO"/>
              <a:t> </a:t>
            </a:r>
            <a:r>
              <a:rPr lang="nb-NO" err="1"/>
              <a:t>taxes</a:t>
            </a:r>
            <a:endParaRPr lang="nb-NO"/>
          </a:p>
        </p:txBody>
      </p:sp>
      <p:grpSp>
        <p:nvGrpSpPr>
          <p:cNvPr id="4" name="Grafikk 15" descr="Bil">
            <a:extLst>
              <a:ext uri="{FF2B5EF4-FFF2-40B4-BE49-F238E27FC236}">
                <a16:creationId xmlns:a16="http://schemas.microsoft.com/office/drawing/2014/main" id="{9246524F-0B70-45E9-AE4D-5D8CDFE95240}"/>
              </a:ext>
            </a:extLst>
          </p:cNvPr>
          <p:cNvGrpSpPr/>
          <p:nvPr/>
        </p:nvGrpSpPr>
        <p:grpSpPr>
          <a:xfrm>
            <a:off x="1208036" y="2044624"/>
            <a:ext cx="767293" cy="842375"/>
            <a:chOff x="5455309" y="2122714"/>
            <a:chExt cx="2612572" cy="2612572"/>
          </a:xfrm>
          <a:solidFill>
            <a:schemeClr val="tx2"/>
          </a:solidFill>
        </p:grpSpPr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F5CBB8CF-64E2-4A88-815F-DCD23A036737}"/>
                </a:ext>
              </a:extLst>
            </p:cNvPr>
            <p:cNvSpPr/>
            <p:nvPr/>
          </p:nvSpPr>
          <p:spPr>
            <a:xfrm>
              <a:off x="5832482" y="3534030"/>
              <a:ext cx="544286" cy="544286"/>
            </a:xfrm>
            <a:custGeom>
              <a:avLst/>
              <a:gdLst>
                <a:gd name="connsiteX0" fmla="*/ 493684 w 544285"/>
                <a:gd name="connsiteY0" fmla="*/ 275970 h 544285"/>
                <a:gd name="connsiteX1" fmla="*/ 275970 w 544285"/>
                <a:gd name="connsiteY1" fmla="*/ 493684 h 544285"/>
                <a:gd name="connsiteX2" fmla="*/ 58256 w 544285"/>
                <a:gd name="connsiteY2" fmla="*/ 275970 h 544285"/>
                <a:gd name="connsiteX3" fmla="*/ 275970 w 544285"/>
                <a:gd name="connsiteY3" fmla="*/ 58256 h 544285"/>
                <a:gd name="connsiteX4" fmla="*/ 493684 w 544285"/>
                <a:gd name="connsiteY4" fmla="*/ 275970 h 54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285" h="544285">
                  <a:moveTo>
                    <a:pt x="493684" y="275970"/>
                  </a:moveTo>
                  <a:cubicBezTo>
                    <a:pt x="493684" y="396210"/>
                    <a:pt x="396210" y="493684"/>
                    <a:pt x="275970" y="493684"/>
                  </a:cubicBezTo>
                  <a:cubicBezTo>
                    <a:pt x="155730" y="493684"/>
                    <a:pt x="58256" y="396210"/>
                    <a:pt x="58256" y="275970"/>
                  </a:cubicBezTo>
                  <a:cubicBezTo>
                    <a:pt x="58256" y="155730"/>
                    <a:pt x="155730" y="58256"/>
                    <a:pt x="275970" y="58256"/>
                  </a:cubicBezTo>
                  <a:cubicBezTo>
                    <a:pt x="396210" y="58256"/>
                    <a:pt x="493684" y="155730"/>
                    <a:pt x="493684" y="275970"/>
                  </a:cubicBezTo>
                  <a:close/>
                </a:path>
              </a:pathLst>
            </a:custGeom>
            <a:grpFill/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>
                <a:defRPr/>
              </a:pPr>
              <a:endParaRPr lang="nb-NO" sz="1200" ker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2E183F8D-C2D4-4080-8D71-E55AA298050D}"/>
                </a:ext>
              </a:extLst>
            </p:cNvPr>
            <p:cNvSpPr/>
            <p:nvPr/>
          </p:nvSpPr>
          <p:spPr>
            <a:xfrm>
              <a:off x="7138768" y="3534030"/>
              <a:ext cx="544286" cy="544286"/>
            </a:xfrm>
            <a:custGeom>
              <a:avLst/>
              <a:gdLst>
                <a:gd name="connsiteX0" fmla="*/ 493684 w 544285"/>
                <a:gd name="connsiteY0" fmla="*/ 275970 h 544285"/>
                <a:gd name="connsiteX1" fmla="*/ 275970 w 544285"/>
                <a:gd name="connsiteY1" fmla="*/ 493684 h 544285"/>
                <a:gd name="connsiteX2" fmla="*/ 58256 w 544285"/>
                <a:gd name="connsiteY2" fmla="*/ 275970 h 544285"/>
                <a:gd name="connsiteX3" fmla="*/ 275970 w 544285"/>
                <a:gd name="connsiteY3" fmla="*/ 58256 h 544285"/>
                <a:gd name="connsiteX4" fmla="*/ 493684 w 544285"/>
                <a:gd name="connsiteY4" fmla="*/ 275970 h 54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285" h="544285">
                  <a:moveTo>
                    <a:pt x="493684" y="275970"/>
                  </a:moveTo>
                  <a:cubicBezTo>
                    <a:pt x="493684" y="396210"/>
                    <a:pt x="396210" y="493684"/>
                    <a:pt x="275970" y="493684"/>
                  </a:cubicBezTo>
                  <a:cubicBezTo>
                    <a:pt x="155730" y="493684"/>
                    <a:pt x="58256" y="396210"/>
                    <a:pt x="58256" y="275970"/>
                  </a:cubicBezTo>
                  <a:cubicBezTo>
                    <a:pt x="58256" y="155730"/>
                    <a:pt x="155730" y="58256"/>
                    <a:pt x="275970" y="58256"/>
                  </a:cubicBezTo>
                  <a:cubicBezTo>
                    <a:pt x="396210" y="58256"/>
                    <a:pt x="493684" y="155730"/>
                    <a:pt x="493684" y="275970"/>
                  </a:cubicBezTo>
                  <a:close/>
                </a:path>
              </a:pathLst>
            </a:custGeom>
            <a:grpFill/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>
                <a:defRPr/>
              </a:pPr>
              <a:endParaRPr lang="nb-NO" sz="1200" ker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4E9B9B18-7C3B-4D4E-B412-3D6079D06AF4}"/>
                </a:ext>
              </a:extLst>
            </p:cNvPr>
            <p:cNvSpPr/>
            <p:nvPr/>
          </p:nvSpPr>
          <p:spPr>
            <a:xfrm>
              <a:off x="5505911" y="2772030"/>
              <a:ext cx="2503715" cy="1088572"/>
            </a:xfrm>
            <a:custGeom>
              <a:avLst/>
              <a:gdLst>
                <a:gd name="connsiteX0" fmla="*/ 1010756 w 2503714"/>
                <a:gd name="connsiteY0" fmla="*/ 493684 h 1088571"/>
                <a:gd name="connsiteX1" fmla="*/ 1010756 w 2503714"/>
                <a:gd name="connsiteY1" fmla="*/ 167113 h 1088571"/>
                <a:gd name="connsiteX2" fmla="*/ 1383592 w 2503714"/>
                <a:gd name="connsiteY2" fmla="*/ 167113 h 1088571"/>
                <a:gd name="connsiteX3" fmla="*/ 1459792 w 2503714"/>
                <a:gd name="connsiteY3" fmla="*/ 199770 h 1088571"/>
                <a:gd name="connsiteX4" fmla="*/ 1753706 w 2503714"/>
                <a:gd name="connsiteY4" fmla="*/ 493684 h 1088571"/>
                <a:gd name="connsiteX5" fmla="*/ 1010756 w 2503714"/>
                <a:gd name="connsiteY5" fmla="*/ 493684 h 1088571"/>
                <a:gd name="connsiteX6" fmla="*/ 901899 w 2503714"/>
                <a:gd name="connsiteY6" fmla="*/ 493684 h 1088571"/>
                <a:gd name="connsiteX7" fmla="*/ 213377 w 2503714"/>
                <a:gd name="connsiteY7" fmla="*/ 493684 h 1088571"/>
                <a:gd name="connsiteX8" fmla="*/ 507291 w 2503714"/>
                <a:gd name="connsiteY8" fmla="*/ 199770 h 1088571"/>
                <a:gd name="connsiteX9" fmla="*/ 583491 w 2503714"/>
                <a:gd name="connsiteY9" fmla="*/ 167113 h 1088571"/>
                <a:gd name="connsiteX10" fmla="*/ 901899 w 2503714"/>
                <a:gd name="connsiteY10" fmla="*/ 167113 h 1088571"/>
                <a:gd name="connsiteX11" fmla="*/ 901899 w 2503714"/>
                <a:gd name="connsiteY11" fmla="*/ 493684 h 1088571"/>
                <a:gd name="connsiteX12" fmla="*/ 2180970 w 2503714"/>
                <a:gd name="connsiteY12" fmla="*/ 493684 h 1088571"/>
                <a:gd name="connsiteX13" fmla="*/ 1955092 w 2503714"/>
                <a:gd name="connsiteY13" fmla="*/ 493684 h 1088571"/>
                <a:gd name="connsiteX14" fmla="*/ 1878892 w 2503714"/>
                <a:gd name="connsiteY14" fmla="*/ 461027 h 1088571"/>
                <a:gd name="connsiteX15" fmla="*/ 1535992 w 2503714"/>
                <a:gd name="connsiteY15" fmla="*/ 120848 h 1088571"/>
                <a:gd name="connsiteX16" fmla="*/ 1380870 w 2503714"/>
                <a:gd name="connsiteY16" fmla="*/ 58256 h 1088571"/>
                <a:gd name="connsiteX17" fmla="*/ 583491 w 2503714"/>
                <a:gd name="connsiteY17" fmla="*/ 58256 h 1088571"/>
                <a:gd name="connsiteX18" fmla="*/ 428370 w 2503714"/>
                <a:gd name="connsiteY18" fmla="*/ 120848 h 1088571"/>
                <a:gd name="connsiteX19" fmla="*/ 90913 w 2503714"/>
                <a:gd name="connsiteY19" fmla="*/ 461027 h 1088571"/>
                <a:gd name="connsiteX20" fmla="*/ 58256 w 2503714"/>
                <a:gd name="connsiteY20" fmla="*/ 539949 h 1088571"/>
                <a:gd name="connsiteX21" fmla="*/ 58256 w 2503714"/>
                <a:gd name="connsiteY21" fmla="*/ 820256 h 1088571"/>
                <a:gd name="connsiteX22" fmla="*/ 275970 w 2503714"/>
                <a:gd name="connsiteY22" fmla="*/ 1037970 h 1088571"/>
                <a:gd name="connsiteX23" fmla="*/ 303184 w 2503714"/>
                <a:gd name="connsiteY23" fmla="*/ 1037970 h 1088571"/>
                <a:gd name="connsiteX24" fmla="*/ 602541 w 2503714"/>
                <a:gd name="connsiteY24" fmla="*/ 738613 h 1088571"/>
                <a:gd name="connsiteX25" fmla="*/ 901899 w 2503714"/>
                <a:gd name="connsiteY25" fmla="*/ 1037970 h 1088571"/>
                <a:gd name="connsiteX26" fmla="*/ 1609470 w 2503714"/>
                <a:gd name="connsiteY26" fmla="*/ 1037970 h 1088571"/>
                <a:gd name="connsiteX27" fmla="*/ 1908827 w 2503714"/>
                <a:gd name="connsiteY27" fmla="*/ 738613 h 1088571"/>
                <a:gd name="connsiteX28" fmla="*/ 2208185 w 2503714"/>
                <a:gd name="connsiteY28" fmla="*/ 1037970 h 1088571"/>
                <a:gd name="connsiteX29" fmla="*/ 2344256 w 2503714"/>
                <a:gd name="connsiteY29" fmla="*/ 1037970 h 1088571"/>
                <a:gd name="connsiteX30" fmla="*/ 2453113 w 2503714"/>
                <a:gd name="connsiteY30" fmla="*/ 929113 h 1088571"/>
                <a:gd name="connsiteX31" fmla="*/ 2453113 w 2503714"/>
                <a:gd name="connsiteY31" fmla="*/ 765827 h 1088571"/>
                <a:gd name="connsiteX32" fmla="*/ 2180970 w 2503714"/>
                <a:gd name="connsiteY32" fmla="*/ 493684 h 108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3714" h="1088571">
                  <a:moveTo>
                    <a:pt x="1010756" y="493684"/>
                  </a:moveTo>
                  <a:lnTo>
                    <a:pt x="1010756" y="167113"/>
                  </a:lnTo>
                  <a:lnTo>
                    <a:pt x="1383592" y="167113"/>
                  </a:lnTo>
                  <a:cubicBezTo>
                    <a:pt x="1413527" y="167113"/>
                    <a:pt x="1440742" y="177998"/>
                    <a:pt x="1459792" y="199770"/>
                  </a:cubicBezTo>
                  <a:lnTo>
                    <a:pt x="1753706" y="493684"/>
                  </a:lnTo>
                  <a:lnTo>
                    <a:pt x="1010756" y="493684"/>
                  </a:lnTo>
                  <a:close/>
                  <a:moveTo>
                    <a:pt x="901899" y="493684"/>
                  </a:moveTo>
                  <a:lnTo>
                    <a:pt x="213377" y="493684"/>
                  </a:lnTo>
                  <a:lnTo>
                    <a:pt x="507291" y="199770"/>
                  </a:lnTo>
                  <a:cubicBezTo>
                    <a:pt x="529063" y="177998"/>
                    <a:pt x="556277" y="167113"/>
                    <a:pt x="583491" y="167113"/>
                  </a:cubicBezTo>
                  <a:lnTo>
                    <a:pt x="901899" y="167113"/>
                  </a:lnTo>
                  <a:lnTo>
                    <a:pt x="901899" y="493684"/>
                  </a:lnTo>
                  <a:close/>
                  <a:moveTo>
                    <a:pt x="2180970" y="493684"/>
                  </a:moveTo>
                  <a:lnTo>
                    <a:pt x="1955092" y="493684"/>
                  </a:lnTo>
                  <a:cubicBezTo>
                    <a:pt x="1925156" y="493684"/>
                    <a:pt x="1897942" y="482799"/>
                    <a:pt x="1878892" y="461027"/>
                  </a:cubicBezTo>
                  <a:lnTo>
                    <a:pt x="1535992" y="120848"/>
                  </a:lnTo>
                  <a:cubicBezTo>
                    <a:pt x="1495170" y="80027"/>
                    <a:pt x="1440742" y="58256"/>
                    <a:pt x="1380870" y="58256"/>
                  </a:cubicBezTo>
                  <a:lnTo>
                    <a:pt x="583491" y="58256"/>
                  </a:lnTo>
                  <a:cubicBezTo>
                    <a:pt x="526341" y="58256"/>
                    <a:pt x="469191" y="80027"/>
                    <a:pt x="428370" y="120848"/>
                  </a:cubicBezTo>
                  <a:lnTo>
                    <a:pt x="90913" y="461027"/>
                  </a:lnTo>
                  <a:cubicBezTo>
                    <a:pt x="69141" y="482799"/>
                    <a:pt x="58256" y="510013"/>
                    <a:pt x="58256" y="539949"/>
                  </a:cubicBezTo>
                  <a:lnTo>
                    <a:pt x="58256" y="820256"/>
                  </a:lnTo>
                  <a:cubicBezTo>
                    <a:pt x="58256" y="939999"/>
                    <a:pt x="156227" y="1037970"/>
                    <a:pt x="275970" y="1037970"/>
                  </a:cubicBezTo>
                  <a:lnTo>
                    <a:pt x="303184" y="1037970"/>
                  </a:lnTo>
                  <a:cubicBezTo>
                    <a:pt x="303184" y="871963"/>
                    <a:pt x="436534" y="738613"/>
                    <a:pt x="602541" y="738613"/>
                  </a:cubicBezTo>
                  <a:cubicBezTo>
                    <a:pt x="768549" y="738613"/>
                    <a:pt x="901899" y="871963"/>
                    <a:pt x="901899" y="1037970"/>
                  </a:cubicBezTo>
                  <a:lnTo>
                    <a:pt x="1609470" y="1037970"/>
                  </a:lnTo>
                  <a:cubicBezTo>
                    <a:pt x="1609470" y="871963"/>
                    <a:pt x="1742820" y="738613"/>
                    <a:pt x="1908827" y="738613"/>
                  </a:cubicBezTo>
                  <a:cubicBezTo>
                    <a:pt x="2074835" y="738613"/>
                    <a:pt x="2208185" y="871963"/>
                    <a:pt x="2208185" y="1037970"/>
                  </a:cubicBezTo>
                  <a:lnTo>
                    <a:pt x="2344256" y="1037970"/>
                  </a:lnTo>
                  <a:cubicBezTo>
                    <a:pt x="2404128" y="1037970"/>
                    <a:pt x="2453113" y="988984"/>
                    <a:pt x="2453113" y="929113"/>
                  </a:cubicBezTo>
                  <a:lnTo>
                    <a:pt x="2453113" y="765827"/>
                  </a:lnTo>
                  <a:cubicBezTo>
                    <a:pt x="2453113" y="616149"/>
                    <a:pt x="2330649" y="493684"/>
                    <a:pt x="2180970" y="493684"/>
                  </a:cubicBezTo>
                  <a:close/>
                </a:path>
              </a:pathLst>
            </a:custGeom>
            <a:grpFill/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>
                <a:defRPr/>
              </a:pPr>
              <a:endParaRPr lang="nb-NO" sz="1200" ker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8" name="Tåre 7">
            <a:extLst>
              <a:ext uri="{FF2B5EF4-FFF2-40B4-BE49-F238E27FC236}">
                <a16:creationId xmlns:a16="http://schemas.microsoft.com/office/drawing/2014/main" id="{A00D0D6F-B71A-4C4E-A897-A6A81037687E}"/>
              </a:ext>
            </a:extLst>
          </p:cNvPr>
          <p:cNvSpPr/>
          <p:nvPr/>
        </p:nvSpPr>
        <p:spPr>
          <a:xfrm rot="18783189">
            <a:off x="564144" y="2280327"/>
            <a:ext cx="467346" cy="467346"/>
          </a:xfrm>
          <a:prstGeom prst="teardrop">
            <a:avLst>
              <a:gd name="adj" fmla="val 13949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BEE2F070-AC72-4F26-B8E4-70BCA1C9C596}"/>
              </a:ext>
            </a:extLst>
          </p:cNvPr>
          <p:cNvSpPr>
            <a:spLocks/>
          </p:cNvSpPr>
          <p:nvPr/>
        </p:nvSpPr>
        <p:spPr bwMode="auto">
          <a:xfrm>
            <a:off x="575757" y="3237919"/>
            <a:ext cx="444121" cy="822110"/>
          </a:xfrm>
          <a:custGeom>
            <a:avLst/>
            <a:gdLst>
              <a:gd name="T0" fmla="*/ 101 w 137"/>
              <a:gd name="T1" fmla="*/ 0 h 299"/>
              <a:gd name="T2" fmla="*/ 13 w 137"/>
              <a:gd name="T3" fmla="*/ 146 h 299"/>
              <a:gd name="T4" fmla="*/ 83 w 137"/>
              <a:gd name="T5" fmla="*/ 130 h 299"/>
              <a:gd name="T6" fmla="*/ 0 w 137"/>
              <a:gd name="T7" fmla="*/ 299 h 299"/>
              <a:gd name="T8" fmla="*/ 137 w 137"/>
              <a:gd name="T9" fmla="*/ 100 h 299"/>
              <a:gd name="T10" fmla="*/ 68 w 137"/>
              <a:gd name="T11" fmla="*/ 100 h 299"/>
              <a:gd name="T12" fmla="*/ 101 w 137"/>
              <a:gd name="T13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" h="299">
                <a:moveTo>
                  <a:pt x="101" y="0"/>
                </a:moveTo>
                <a:lnTo>
                  <a:pt x="13" y="146"/>
                </a:lnTo>
                <a:lnTo>
                  <a:pt x="83" y="130"/>
                </a:lnTo>
                <a:lnTo>
                  <a:pt x="0" y="299"/>
                </a:lnTo>
                <a:lnTo>
                  <a:pt x="137" y="100"/>
                </a:lnTo>
                <a:lnTo>
                  <a:pt x="68" y="100"/>
                </a:lnTo>
                <a:lnTo>
                  <a:pt x="101" y="0"/>
                </a:lnTo>
                <a:close/>
              </a:path>
            </a:pathLst>
          </a:custGeom>
          <a:solidFill>
            <a:srgbClr val="004C9C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b-NO" sz="120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53E7D465-45F3-4280-B037-6D71E2167EB5}"/>
              </a:ext>
            </a:extLst>
          </p:cNvPr>
          <p:cNvGrpSpPr/>
          <p:nvPr/>
        </p:nvGrpSpPr>
        <p:grpSpPr>
          <a:xfrm>
            <a:off x="6525947" y="2187409"/>
            <a:ext cx="1657333" cy="521948"/>
            <a:chOff x="9086872" y="2110664"/>
            <a:chExt cx="2209778" cy="695931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3A0FD0E2-E035-4D74-858D-729AC3FDDE57}"/>
                </a:ext>
              </a:extLst>
            </p:cNvPr>
            <p:cNvSpPr/>
            <p:nvPr/>
          </p:nvSpPr>
          <p:spPr>
            <a:xfrm>
              <a:off x="9429750" y="2110664"/>
              <a:ext cx="1866900" cy="6959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Frihåndsform: figur 15">
              <a:extLst>
                <a:ext uri="{FF2B5EF4-FFF2-40B4-BE49-F238E27FC236}">
                  <a16:creationId xmlns:a16="http://schemas.microsoft.com/office/drawing/2014/main" id="{2056D4AB-DF4D-4CA6-A7D2-9D3AEEC10AC7}"/>
                </a:ext>
              </a:extLst>
            </p:cNvPr>
            <p:cNvSpPr/>
            <p:nvPr/>
          </p:nvSpPr>
          <p:spPr>
            <a:xfrm rot="16200000">
              <a:off x="8996066" y="2201471"/>
              <a:ext cx="695930" cy="514317"/>
            </a:xfrm>
            <a:custGeom>
              <a:avLst/>
              <a:gdLst>
                <a:gd name="connsiteX0" fmla="*/ 0 w 695930"/>
                <a:gd name="connsiteY0" fmla="*/ 514317 h 514317"/>
                <a:gd name="connsiteX1" fmla="*/ 0 w 695930"/>
                <a:gd name="connsiteY1" fmla="*/ 171439 h 514317"/>
                <a:gd name="connsiteX2" fmla="*/ 211571 w 695930"/>
                <a:gd name="connsiteY2" fmla="*/ 171439 h 514317"/>
                <a:gd name="connsiteX3" fmla="*/ 347965 w 695930"/>
                <a:gd name="connsiteY3" fmla="*/ 0 h 514317"/>
                <a:gd name="connsiteX4" fmla="*/ 484360 w 695930"/>
                <a:gd name="connsiteY4" fmla="*/ 171439 h 514317"/>
                <a:gd name="connsiteX5" fmla="*/ 695930 w 695930"/>
                <a:gd name="connsiteY5" fmla="*/ 171439 h 514317"/>
                <a:gd name="connsiteX6" fmla="*/ 695930 w 695930"/>
                <a:gd name="connsiteY6" fmla="*/ 514317 h 5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30" h="514317">
                  <a:moveTo>
                    <a:pt x="0" y="514317"/>
                  </a:moveTo>
                  <a:lnTo>
                    <a:pt x="0" y="171439"/>
                  </a:lnTo>
                  <a:lnTo>
                    <a:pt x="211571" y="171439"/>
                  </a:lnTo>
                  <a:lnTo>
                    <a:pt x="347965" y="0"/>
                  </a:lnTo>
                  <a:lnTo>
                    <a:pt x="484360" y="171439"/>
                  </a:lnTo>
                  <a:lnTo>
                    <a:pt x="695930" y="171439"/>
                  </a:lnTo>
                  <a:lnTo>
                    <a:pt x="695930" y="514317"/>
                  </a:lnTo>
                  <a:close/>
                </a:path>
              </a:pathLst>
            </a:custGeom>
            <a:solidFill>
              <a:srgbClr val="A2D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98FDE254-B530-4AA1-B4BD-63B72B1EB4FA}"/>
                </a:ext>
              </a:extLst>
            </p:cNvPr>
            <p:cNvSpPr txBox="1"/>
            <p:nvPr/>
          </p:nvSpPr>
          <p:spPr>
            <a:xfrm>
              <a:off x="9576045" y="2278017"/>
              <a:ext cx="1695461" cy="41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400.000,-</a:t>
              </a:r>
            </a:p>
          </p:txBody>
        </p:sp>
      </p:grpSp>
      <p:sp>
        <p:nvSpPr>
          <p:cNvPr id="19" name="Rektangel 18">
            <a:extLst>
              <a:ext uri="{FF2B5EF4-FFF2-40B4-BE49-F238E27FC236}">
                <a16:creationId xmlns:a16="http://schemas.microsoft.com/office/drawing/2014/main" id="{B2E5F248-2CAF-4881-9533-4ED1FA322522}"/>
              </a:ext>
            </a:extLst>
          </p:cNvPr>
          <p:cNvSpPr/>
          <p:nvPr/>
        </p:nvSpPr>
        <p:spPr>
          <a:xfrm>
            <a:off x="2467842" y="2183728"/>
            <a:ext cx="2352175" cy="52194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87382A41-69F7-412E-85EF-CB4417231E5D}"/>
              </a:ext>
            </a:extLst>
          </p:cNvPr>
          <p:cNvGrpSpPr/>
          <p:nvPr/>
        </p:nvGrpSpPr>
        <p:grpSpPr>
          <a:xfrm>
            <a:off x="3128090" y="1798415"/>
            <a:ext cx="1564509" cy="387782"/>
            <a:chOff x="4722537" y="1743828"/>
            <a:chExt cx="2086012" cy="517041"/>
          </a:xfrm>
          <a:solidFill>
            <a:schemeClr val="accent2"/>
          </a:solidFill>
        </p:grpSpPr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8A15E6F3-B6C8-45AA-B8AC-2D7196CFB154}"/>
                </a:ext>
              </a:extLst>
            </p:cNvPr>
            <p:cNvSpPr/>
            <p:nvPr/>
          </p:nvSpPr>
          <p:spPr>
            <a:xfrm rot="10800000">
              <a:off x="5653051" y="1746552"/>
              <a:ext cx="695930" cy="514317"/>
            </a:xfrm>
            <a:custGeom>
              <a:avLst/>
              <a:gdLst>
                <a:gd name="connsiteX0" fmla="*/ 0 w 695930"/>
                <a:gd name="connsiteY0" fmla="*/ 514317 h 514317"/>
                <a:gd name="connsiteX1" fmla="*/ 0 w 695930"/>
                <a:gd name="connsiteY1" fmla="*/ 171439 h 514317"/>
                <a:gd name="connsiteX2" fmla="*/ 211571 w 695930"/>
                <a:gd name="connsiteY2" fmla="*/ 171439 h 514317"/>
                <a:gd name="connsiteX3" fmla="*/ 347965 w 695930"/>
                <a:gd name="connsiteY3" fmla="*/ 0 h 514317"/>
                <a:gd name="connsiteX4" fmla="*/ 484360 w 695930"/>
                <a:gd name="connsiteY4" fmla="*/ 171439 h 514317"/>
                <a:gd name="connsiteX5" fmla="*/ 695930 w 695930"/>
                <a:gd name="connsiteY5" fmla="*/ 171439 h 514317"/>
                <a:gd name="connsiteX6" fmla="*/ 695930 w 695930"/>
                <a:gd name="connsiteY6" fmla="*/ 514317 h 5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30" h="514317">
                  <a:moveTo>
                    <a:pt x="0" y="514317"/>
                  </a:moveTo>
                  <a:lnTo>
                    <a:pt x="0" y="171439"/>
                  </a:lnTo>
                  <a:lnTo>
                    <a:pt x="211571" y="171439"/>
                  </a:lnTo>
                  <a:lnTo>
                    <a:pt x="347965" y="0"/>
                  </a:lnTo>
                  <a:lnTo>
                    <a:pt x="484360" y="171439"/>
                  </a:lnTo>
                  <a:lnTo>
                    <a:pt x="695930" y="171439"/>
                  </a:lnTo>
                  <a:lnTo>
                    <a:pt x="695930" y="51431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D3BCC061-FD3B-40C7-9E42-4C6EE05D10F0}"/>
                </a:ext>
              </a:extLst>
            </p:cNvPr>
            <p:cNvSpPr txBox="1"/>
            <p:nvPr/>
          </p:nvSpPr>
          <p:spPr>
            <a:xfrm>
              <a:off x="4722537" y="1743828"/>
              <a:ext cx="2086012" cy="369331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Price </a:t>
              </a:r>
              <a:r>
                <a:rPr lang="nb-NO" sz="120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before</a:t>
              </a:r>
              <a:r>
                <a:rPr lang="nb-NO" sz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nb-NO" sz="120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taxes</a:t>
              </a:r>
              <a:endParaRPr lang="nb-NO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4" name="Rektangel 23">
            <a:extLst>
              <a:ext uri="{FF2B5EF4-FFF2-40B4-BE49-F238E27FC236}">
                <a16:creationId xmlns:a16="http://schemas.microsoft.com/office/drawing/2014/main" id="{044E4A0D-1893-40CA-9AC4-A6ADC419A230}"/>
              </a:ext>
            </a:extLst>
          </p:cNvPr>
          <p:cNvSpPr/>
          <p:nvPr/>
        </p:nvSpPr>
        <p:spPr>
          <a:xfrm>
            <a:off x="2467841" y="3385789"/>
            <a:ext cx="3749820" cy="521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E6D3CE6-79B5-41F8-BC9F-5FD5B5CCC377}"/>
              </a:ext>
            </a:extLst>
          </p:cNvPr>
          <p:cNvSpPr/>
          <p:nvPr/>
        </p:nvSpPr>
        <p:spPr>
          <a:xfrm>
            <a:off x="4816836" y="2185988"/>
            <a:ext cx="566449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9D8506D-8642-47F7-AD78-8FDD0905199A}"/>
              </a:ext>
            </a:extLst>
          </p:cNvPr>
          <p:cNvSpPr/>
          <p:nvPr/>
        </p:nvSpPr>
        <p:spPr>
          <a:xfrm>
            <a:off x="5383285" y="2183728"/>
            <a:ext cx="836540" cy="5219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0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C894AC33-B62F-421A-A4A6-1E1E1E30465E}"/>
              </a:ext>
            </a:extLst>
          </p:cNvPr>
          <p:cNvGrpSpPr/>
          <p:nvPr/>
        </p:nvGrpSpPr>
        <p:grpSpPr>
          <a:xfrm>
            <a:off x="4975410" y="1798415"/>
            <a:ext cx="804760" cy="385739"/>
            <a:chOff x="7349767" y="2474883"/>
            <a:chExt cx="1073013" cy="514317"/>
          </a:xfrm>
        </p:grpSpPr>
        <p:sp>
          <p:nvSpPr>
            <p:cNvPr id="42" name="Frihåndsform: figur 41">
              <a:extLst>
                <a:ext uri="{FF2B5EF4-FFF2-40B4-BE49-F238E27FC236}">
                  <a16:creationId xmlns:a16="http://schemas.microsoft.com/office/drawing/2014/main" id="{19BDEB16-CC8C-48CE-BEA8-2FD3BAE6748C}"/>
                </a:ext>
              </a:extLst>
            </p:cNvPr>
            <p:cNvSpPr/>
            <p:nvPr/>
          </p:nvSpPr>
          <p:spPr>
            <a:xfrm rot="10800000">
              <a:off x="7349768" y="2474883"/>
              <a:ext cx="695930" cy="514317"/>
            </a:xfrm>
            <a:custGeom>
              <a:avLst/>
              <a:gdLst>
                <a:gd name="connsiteX0" fmla="*/ 0 w 695930"/>
                <a:gd name="connsiteY0" fmla="*/ 514317 h 514317"/>
                <a:gd name="connsiteX1" fmla="*/ 0 w 695930"/>
                <a:gd name="connsiteY1" fmla="*/ 171439 h 514317"/>
                <a:gd name="connsiteX2" fmla="*/ 211571 w 695930"/>
                <a:gd name="connsiteY2" fmla="*/ 171439 h 514317"/>
                <a:gd name="connsiteX3" fmla="*/ 347965 w 695930"/>
                <a:gd name="connsiteY3" fmla="*/ 0 h 514317"/>
                <a:gd name="connsiteX4" fmla="*/ 484360 w 695930"/>
                <a:gd name="connsiteY4" fmla="*/ 171439 h 514317"/>
                <a:gd name="connsiteX5" fmla="*/ 695930 w 695930"/>
                <a:gd name="connsiteY5" fmla="*/ 171439 h 514317"/>
                <a:gd name="connsiteX6" fmla="*/ 695930 w 695930"/>
                <a:gd name="connsiteY6" fmla="*/ 514317 h 5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30" h="514317">
                  <a:moveTo>
                    <a:pt x="0" y="514317"/>
                  </a:moveTo>
                  <a:lnTo>
                    <a:pt x="0" y="171439"/>
                  </a:lnTo>
                  <a:lnTo>
                    <a:pt x="211571" y="171439"/>
                  </a:lnTo>
                  <a:lnTo>
                    <a:pt x="347965" y="0"/>
                  </a:lnTo>
                  <a:lnTo>
                    <a:pt x="484360" y="171439"/>
                  </a:lnTo>
                  <a:lnTo>
                    <a:pt x="695930" y="171439"/>
                  </a:lnTo>
                  <a:lnTo>
                    <a:pt x="695930" y="51431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kstSylinder 42">
              <a:extLst>
                <a:ext uri="{FF2B5EF4-FFF2-40B4-BE49-F238E27FC236}">
                  <a16:creationId xmlns:a16="http://schemas.microsoft.com/office/drawing/2014/main" id="{8900A382-2323-4303-9973-7B1921126E36}"/>
                </a:ext>
              </a:extLst>
            </p:cNvPr>
            <p:cNvSpPr txBox="1"/>
            <p:nvPr/>
          </p:nvSpPr>
          <p:spPr>
            <a:xfrm>
              <a:off x="7349767" y="2474884"/>
              <a:ext cx="1073013" cy="369331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25% VAT</a:t>
              </a:r>
            </a:p>
          </p:txBody>
        </p:sp>
      </p:grpSp>
      <p:grpSp>
        <p:nvGrpSpPr>
          <p:cNvPr id="56" name="Gruppe 55">
            <a:extLst>
              <a:ext uri="{FF2B5EF4-FFF2-40B4-BE49-F238E27FC236}">
                <a16:creationId xmlns:a16="http://schemas.microsoft.com/office/drawing/2014/main" id="{7C2ED661-CCE0-47FE-9DA6-7969A5609556}"/>
              </a:ext>
            </a:extLst>
          </p:cNvPr>
          <p:cNvGrpSpPr/>
          <p:nvPr/>
        </p:nvGrpSpPr>
        <p:grpSpPr>
          <a:xfrm>
            <a:off x="5917245" y="1798412"/>
            <a:ext cx="1366000" cy="399142"/>
            <a:chOff x="8310080" y="2474882"/>
            <a:chExt cx="1821334" cy="532189"/>
          </a:xfrm>
          <a:solidFill>
            <a:schemeClr val="tx2"/>
          </a:solidFill>
        </p:grpSpPr>
        <p:sp>
          <p:nvSpPr>
            <p:cNvPr id="44" name="Frihåndsform: figur 43">
              <a:extLst>
                <a:ext uri="{FF2B5EF4-FFF2-40B4-BE49-F238E27FC236}">
                  <a16:creationId xmlns:a16="http://schemas.microsoft.com/office/drawing/2014/main" id="{422B1988-7B8A-40B8-8500-4542B1BA9FC0}"/>
                </a:ext>
              </a:extLst>
            </p:cNvPr>
            <p:cNvSpPr/>
            <p:nvPr/>
          </p:nvSpPr>
          <p:spPr>
            <a:xfrm rot="10800000">
              <a:off x="8310081" y="2492754"/>
              <a:ext cx="695930" cy="514317"/>
            </a:xfrm>
            <a:custGeom>
              <a:avLst/>
              <a:gdLst>
                <a:gd name="connsiteX0" fmla="*/ 0 w 695930"/>
                <a:gd name="connsiteY0" fmla="*/ 514317 h 514317"/>
                <a:gd name="connsiteX1" fmla="*/ 0 w 695930"/>
                <a:gd name="connsiteY1" fmla="*/ 171439 h 514317"/>
                <a:gd name="connsiteX2" fmla="*/ 211571 w 695930"/>
                <a:gd name="connsiteY2" fmla="*/ 171439 h 514317"/>
                <a:gd name="connsiteX3" fmla="*/ 347965 w 695930"/>
                <a:gd name="connsiteY3" fmla="*/ 0 h 514317"/>
                <a:gd name="connsiteX4" fmla="*/ 484360 w 695930"/>
                <a:gd name="connsiteY4" fmla="*/ 171439 h 514317"/>
                <a:gd name="connsiteX5" fmla="*/ 695930 w 695930"/>
                <a:gd name="connsiteY5" fmla="*/ 171439 h 514317"/>
                <a:gd name="connsiteX6" fmla="*/ 695930 w 695930"/>
                <a:gd name="connsiteY6" fmla="*/ 514317 h 5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30" h="514317">
                  <a:moveTo>
                    <a:pt x="0" y="514317"/>
                  </a:moveTo>
                  <a:lnTo>
                    <a:pt x="0" y="171439"/>
                  </a:lnTo>
                  <a:lnTo>
                    <a:pt x="211571" y="171439"/>
                  </a:lnTo>
                  <a:lnTo>
                    <a:pt x="347965" y="0"/>
                  </a:lnTo>
                  <a:lnTo>
                    <a:pt x="484360" y="171439"/>
                  </a:lnTo>
                  <a:lnTo>
                    <a:pt x="695930" y="171439"/>
                  </a:lnTo>
                  <a:lnTo>
                    <a:pt x="695930" y="51431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TekstSylinder 44">
              <a:extLst>
                <a:ext uri="{FF2B5EF4-FFF2-40B4-BE49-F238E27FC236}">
                  <a16:creationId xmlns:a16="http://schemas.microsoft.com/office/drawing/2014/main" id="{792C7587-2D96-475F-922A-4E09232587AD}"/>
                </a:ext>
              </a:extLst>
            </p:cNvPr>
            <p:cNvSpPr txBox="1"/>
            <p:nvPr/>
          </p:nvSpPr>
          <p:spPr>
            <a:xfrm>
              <a:off x="8310080" y="2474882"/>
              <a:ext cx="1821334" cy="369332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120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Purchase</a:t>
              </a:r>
              <a:r>
                <a:rPr lang="nb-NO" sz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nb-NO" sz="120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tax</a:t>
              </a:r>
              <a:endParaRPr lang="nb-NO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2" name="Gruppe 51">
            <a:extLst>
              <a:ext uri="{FF2B5EF4-FFF2-40B4-BE49-F238E27FC236}">
                <a16:creationId xmlns:a16="http://schemas.microsoft.com/office/drawing/2014/main" id="{9705E534-BE19-427F-829F-643782EEC007}"/>
              </a:ext>
            </a:extLst>
          </p:cNvPr>
          <p:cNvGrpSpPr/>
          <p:nvPr/>
        </p:nvGrpSpPr>
        <p:grpSpPr>
          <a:xfrm>
            <a:off x="4340924" y="3910492"/>
            <a:ext cx="1869739" cy="385739"/>
            <a:chOff x="4881281" y="5663896"/>
            <a:chExt cx="2492986" cy="514317"/>
          </a:xfrm>
          <a:solidFill>
            <a:schemeClr val="accent2"/>
          </a:solidFill>
        </p:grpSpPr>
        <p:sp>
          <p:nvSpPr>
            <p:cNvPr id="50" name="Frihåndsform: figur 49">
              <a:extLst>
                <a:ext uri="{FF2B5EF4-FFF2-40B4-BE49-F238E27FC236}">
                  <a16:creationId xmlns:a16="http://schemas.microsoft.com/office/drawing/2014/main" id="{11047BC2-095B-4520-A33F-7D603D5FF371}"/>
                </a:ext>
              </a:extLst>
            </p:cNvPr>
            <p:cNvSpPr/>
            <p:nvPr/>
          </p:nvSpPr>
          <p:spPr>
            <a:xfrm>
              <a:off x="5776028" y="5663896"/>
              <a:ext cx="695930" cy="514317"/>
            </a:xfrm>
            <a:custGeom>
              <a:avLst/>
              <a:gdLst>
                <a:gd name="connsiteX0" fmla="*/ 0 w 695930"/>
                <a:gd name="connsiteY0" fmla="*/ 514317 h 514317"/>
                <a:gd name="connsiteX1" fmla="*/ 0 w 695930"/>
                <a:gd name="connsiteY1" fmla="*/ 171439 h 514317"/>
                <a:gd name="connsiteX2" fmla="*/ 211571 w 695930"/>
                <a:gd name="connsiteY2" fmla="*/ 171439 h 514317"/>
                <a:gd name="connsiteX3" fmla="*/ 347965 w 695930"/>
                <a:gd name="connsiteY3" fmla="*/ 0 h 514317"/>
                <a:gd name="connsiteX4" fmla="*/ 484360 w 695930"/>
                <a:gd name="connsiteY4" fmla="*/ 171439 h 514317"/>
                <a:gd name="connsiteX5" fmla="*/ 695930 w 695930"/>
                <a:gd name="connsiteY5" fmla="*/ 171439 h 514317"/>
                <a:gd name="connsiteX6" fmla="*/ 695930 w 695930"/>
                <a:gd name="connsiteY6" fmla="*/ 514317 h 5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30" h="514317">
                  <a:moveTo>
                    <a:pt x="0" y="514317"/>
                  </a:moveTo>
                  <a:lnTo>
                    <a:pt x="0" y="171439"/>
                  </a:lnTo>
                  <a:lnTo>
                    <a:pt x="211571" y="171439"/>
                  </a:lnTo>
                  <a:lnTo>
                    <a:pt x="347965" y="0"/>
                  </a:lnTo>
                  <a:lnTo>
                    <a:pt x="484360" y="171439"/>
                  </a:lnTo>
                  <a:lnTo>
                    <a:pt x="695930" y="171439"/>
                  </a:lnTo>
                  <a:lnTo>
                    <a:pt x="695930" y="51431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TekstSylinder 50">
              <a:extLst>
                <a:ext uri="{FF2B5EF4-FFF2-40B4-BE49-F238E27FC236}">
                  <a16:creationId xmlns:a16="http://schemas.microsoft.com/office/drawing/2014/main" id="{13579B3C-D40D-4F06-8678-38BAAEB5E7C7}"/>
                </a:ext>
              </a:extLst>
            </p:cNvPr>
            <p:cNvSpPr txBox="1"/>
            <p:nvPr/>
          </p:nvSpPr>
          <p:spPr>
            <a:xfrm>
              <a:off x="4881281" y="5808881"/>
              <a:ext cx="2492986" cy="369331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Price </a:t>
              </a:r>
              <a:r>
                <a:rPr lang="nb-NO" sz="120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before</a:t>
              </a:r>
              <a:r>
                <a:rPr lang="nb-NO" sz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nb-NO" sz="120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taxes</a:t>
              </a:r>
              <a:endParaRPr lang="nb-NO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53D1774D-6109-40C7-AC5B-A4F6F4034C96}"/>
              </a:ext>
            </a:extLst>
          </p:cNvPr>
          <p:cNvGrpSpPr/>
          <p:nvPr/>
        </p:nvGrpSpPr>
        <p:grpSpPr>
          <a:xfrm>
            <a:off x="6525947" y="3385786"/>
            <a:ext cx="1657333" cy="521948"/>
            <a:chOff x="9086872" y="2110664"/>
            <a:chExt cx="2209778" cy="695931"/>
          </a:xfrm>
          <a:solidFill>
            <a:schemeClr val="bg2">
              <a:lumMod val="90000"/>
            </a:schemeClr>
          </a:solidFill>
        </p:grpSpPr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05398A1A-B89F-4FB3-9815-C9E5C2452E40}"/>
                </a:ext>
              </a:extLst>
            </p:cNvPr>
            <p:cNvSpPr/>
            <p:nvPr/>
          </p:nvSpPr>
          <p:spPr>
            <a:xfrm>
              <a:off x="9429750" y="2110664"/>
              <a:ext cx="1866900" cy="6959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1" name="Frihåndsform: figur 60">
              <a:extLst>
                <a:ext uri="{FF2B5EF4-FFF2-40B4-BE49-F238E27FC236}">
                  <a16:creationId xmlns:a16="http://schemas.microsoft.com/office/drawing/2014/main" id="{F0B428E2-2DEB-4E48-8B2F-ECACA4327B86}"/>
                </a:ext>
              </a:extLst>
            </p:cNvPr>
            <p:cNvSpPr/>
            <p:nvPr/>
          </p:nvSpPr>
          <p:spPr>
            <a:xfrm rot="16200000">
              <a:off x="8996066" y="2201471"/>
              <a:ext cx="695930" cy="514317"/>
            </a:xfrm>
            <a:custGeom>
              <a:avLst/>
              <a:gdLst>
                <a:gd name="connsiteX0" fmla="*/ 0 w 695930"/>
                <a:gd name="connsiteY0" fmla="*/ 514317 h 514317"/>
                <a:gd name="connsiteX1" fmla="*/ 0 w 695930"/>
                <a:gd name="connsiteY1" fmla="*/ 171439 h 514317"/>
                <a:gd name="connsiteX2" fmla="*/ 211571 w 695930"/>
                <a:gd name="connsiteY2" fmla="*/ 171439 h 514317"/>
                <a:gd name="connsiteX3" fmla="*/ 347965 w 695930"/>
                <a:gd name="connsiteY3" fmla="*/ 0 h 514317"/>
                <a:gd name="connsiteX4" fmla="*/ 484360 w 695930"/>
                <a:gd name="connsiteY4" fmla="*/ 171439 h 514317"/>
                <a:gd name="connsiteX5" fmla="*/ 695930 w 695930"/>
                <a:gd name="connsiteY5" fmla="*/ 171439 h 514317"/>
                <a:gd name="connsiteX6" fmla="*/ 695930 w 695930"/>
                <a:gd name="connsiteY6" fmla="*/ 514317 h 51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30" h="514317">
                  <a:moveTo>
                    <a:pt x="0" y="514317"/>
                  </a:moveTo>
                  <a:lnTo>
                    <a:pt x="0" y="171439"/>
                  </a:lnTo>
                  <a:lnTo>
                    <a:pt x="211571" y="171439"/>
                  </a:lnTo>
                  <a:lnTo>
                    <a:pt x="347965" y="0"/>
                  </a:lnTo>
                  <a:lnTo>
                    <a:pt x="484360" y="171439"/>
                  </a:lnTo>
                  <a:lnTo>
                    <a:pt x="695930" y="171439"/>
                  </a:lnTo>
                  <a:lnTo>
                    <a:pt x="695930" y="5143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2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B9ECF30D-2852-478D-9A50-D9867F5DD990}"/>
                </a:ext>
              </a:extLst>
            </p:cNvPr>
            <p:cNvSpPr txBox="1"/>
            <p:nvPr/>
          </p:nvSpPr>
          <p:spPr>
            <a:xfrm>
              <a:off x="9601189" y="2270041"/>
              <a:ext cx="1695461" cy="4103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400.000,-</a:t>
              </a:r>
            </a:p>
          </p:txBody>
        </p:sp>
      </p:grpSp>
      <p:grpSp>
        <p:nvGrpSpPr>
          <p:cNvPr id="70" name="Grafikk 15" descr="Bil">
            <a:extLst>
              <a:ext uri="{FF2B5EF4-FFF2-40B4-BE49-F238E27FC236}">
                <a16:creationId xmlns:a16="http://schemas.microsoft.com/office/drawing/2014/main" id="{7F7A3F7D-910D-4B57-83D4-BDBAADD81B65}"/>
              </a:ext>
            </a:extLst>
          </p:cNvPr>
          <p:cNvGrpSpPr/>
          <p:nvPr/>
        </p:nvGrpSpPr>
        <p:grpSpPr>
          <a:xfrm>
            <a:off x="1208036" y="3213814"/>
            <a:ext cx="767293" cy="842375"/>
            <a:chOff x="5455309" y="2122714"/>
            <a:chExt cx="2612572" cy="2612572"/>
          </a:xfrm>
          <a:solidFill>
            <a:srgbClr val="004C9C"/>
          </a:solidFill>
        </p:grpSpPr>
        <p:sp>
          <p:nvSpPr>
            <p:cNvPr id="71" name="Frihåndsform: figur 70">
              <a:extLst>
                <a:ext uri="{FF2B5EF4-FFF2-40B4-BE49-F238E27FC236}">
                  <a16:creationId xmlns:a16="http://schemas.microsoft.com/office/drawing/2014/main" id="{F8F54D9C-E28F-4CDF-8997-DA0C567EBF82}"/>
                </a:ext>
              </a:extLst>
            </p:cNvPr>
            <p:cNvSpPr/>
            <p:nvPr/>
          </p:nvSpPr>
          <p:spPr>
            <a:xfrm>
              <a:off x="5832482" y="3534030"/>
              <a:ext cx="544286" cy="544286"/>
            </a:xfrm>
            <a:custGeom>
              <a:avLst/>
              <a:gdLst>
                <a:gd name="connsiteX0" fmla="*/ 493684 w 544285"/>
                <a:gd name="connsiteY0" fmla="*/ 275970 h 544285"/>
                <a:gd name="connsiteX1" fmla="*/ 275970 w 544285"/>
                <a:gd name="connsiteY1" fmla="*/ 493684 h 544285"/>
                <a:gd name="connsiteX2" fmla="*/ 58256 w 544285"/>
                <a:gd name="connsiteY2" fmla="*/ 275970 h 544285"/>
                <a:gd name="connsiteX3" fmla="*/ 275970 w 544285"/>
                <a:gd name="connsiteY3" fmla="*/ 58256 h 544285"/>
                <a:gd name="connsiteX4" fmla="*/ 493684 w 544285"/>
                <a:gd name="connsiteY4" fmla="*/ 275970 h 54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285" h="544285">
                  <a:moveTo>
                    <a:pt x="493684" y="275970"/>
                  </a:moveTo>
                  <a:cubicBezTo>
                    <a:pt x="493684" y="396210"/>
                    <a:pt x="396210" y="493684"/>
                    <a:pt x="275970" y="493684"/>
                  </a:cubicBezTo>
                  <a:cubicBezTo>
                    <a:pt x="155730" y="493684"/>
                    <a:pt x="58256" y="396210"/>
                    <a:pt x="58256" y="275970"/>
                  </a:cubicBezTo>
                  <a:cubicBezTo>
                    <a:pt x="58256" y="155730"/>
                    <a:pt x="155730" y="58256"/>
                    <a:pt x="275970" y="58256"/>
                  </a:cubicBezTo>
                  <a:cubicBezTo>
                    <a:pt x="396210" y="58256"/>
                    <a:pt x="493684" y="155730"/>
                    <a:pt x="493684" y="275970"/>
                  </a:cubicBezTo>
                  <a:close/>
                </a:path>
              </a:pathLst>
            </a:custGeom>
            <a:grpFill/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>
                <a:defRPr/>
              </a:pPr>
              <a:endParaRPr lang="nb-NO" sz="1200" ker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" name="Frihåndsform: figur 71">
              <a:extLst>
                <a:ext uri="{FF2B5EF4-FFF2-40B4-BE49-F238E27FC236}">
                  <a16:creationId xmlns:a16="http://schemas.microsoft.com/office/drawing/2014/main" id="{57F25BAD-AE22-4D75-BEF9-75C889D9E63F}"/>
                </a:ext>
              </a:extLst>
            </p:cNvPr>
            <p:cNvSpPr/>
            <p:nvPr/>
          </p:nvSpPr>
          <p:spPr>
            <a:xfrm>
              <a:off x="7138768" y="3534030"/>
              <a:ext cx="544286" cy="544286"/>
            </a:xfrm>
            <a:custGeom>
              <a:avLst/>
              <a:gdLst>
                <a:gd name="connsiteX0" fmla="*/ 493684 w 544285"/>
                <a:gd name="connsiteY0" fmla="*/ 275970 h 544285"/>
                <a:gd name="connsiteX1" fmla="*/ 275970 w 544285"/>
                <a:gd name="connsiteY1" fmla="*/ 493684 h 544285"/>
                <a:gd name="connsiteX2" fmla="*/ 58256 w 544285"/>
                <a:gd name="connsiteY2" fmla="*/ 275970 h 544285"/>
                <a:gd name="connsiteX3" fmla="*/ 275970 w 544285"/>
                <a:gd name="connsiteY3" fmla="*/ 58256 h 544285"/>
                <a:gd name="connsiteX4" fmla="*/ 493684 w 544285"/>
                <a:gd name="connsiteY4" fmla="*/ 275970 h 54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285" h="544285">
                  <a:moveTo>
                    <a:pt x="493684" y="275970"/>
                  </a:moveTo>
                  <a:cubicBezTo>
                    <a:pt x="493684" y="396210"/>
                    <a:pt x="396210" y="493684"/>
                    <a:pt x="275970" y="493684"/>
                  </a:cubicBezTo>
                  <a:cubicBezTo>
                    <a:pt x="155730" y="493684"/>
                    <a:pt x="58256" y="396210"/>
                    <a:pt x="58256" y="275970"/>
                  </a:cubicBezTo>
                  <a:cubicBezTo>
                    <a:pt x="58256" y="155730"/>
                    <a:pt x="155730" y="58256"/>
                    <a:pt x="275970" y="58256"/>
                  </a:cubicBezTo>
                  <a:cubicBezTo>
                    <a:pt x="396210" y="58256"/>
                    <a:pt x="493684" y="155730"/>
                    <a:pt x="493684" y="275970"/>
                  </a:cubicBezTo>
                  <a:close/>
                </a:path>
              </a:pathLst>
            </a:custGeom>
            <a:grpFill/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>
                <a:defRPr/>
              </a:pPr>
              <a:endParaRPr lang="nb-NO" sz="1200" ker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Frihåndsform: figur 72">
              <a:extLst>
                <a:ext uri="{FF2B5EF4-FFF2-40B4-BE49-F238E27FC236}">
                  <a16:creationId xmlns:a16="http://schemas.microsoft.com/office/drawing/2014/main" id="{C59E6950-03E6-481A-9345-72E2269EDB80}"/>
                </a:ext>
              </a:extLst>
            </p:cNvPr>
            <p:cNvSpPr/>
            <p:nvPr/>
          </p:nvSpPr>
          <p:spPr>
            <a:xfrm>
              <a:off x="5505911" y="2772030"/>
              <a:ext cx="2503715" cy="1088572"/>
            </a:xfrm>
            <a:custGeom>
              <a:avLst/>
              <a:gdLst>
                <a:gd name="connsiteX0" fmla="*/ 1010756 w 2503714"/>
                <a:gd name="connsiteY0" fmla="*/ 493684 h 1088571"/>
                <a:gd name="connsiteX1" fmla="*/ 1010756 w 2503714"/>
                <a:gd name="connsiteY1" fmla="*/ 167113 h 1088571"/>
                <a:gd name="connsiteX2" fmla="*/ 1383592 w 2503714"/>
                <a:gd name="connsiteY2" fmla="*/ 167113 h 1088571"/>
                <a:gd name="connsiteX3" fmla="*/ 1459792 w 2503714"/>
                <a:gd name="connsiteY3" fmla="*/ 199770 h 1088571"/>
                <a:gd name="connsiteX4" fmla="*/ 1753706 w 2503714"/>
                <a:gd name="connsiteY4" fmla="*/ 493684 h 1088571"/>
                <a:gd name="connsiteX5" fmla="*/ 1010756 w 2503714"/>
                <a:gd name="connsiteY5" fmla="*/ 493684 h 1088571"/>
                <a:gd name="connsiteX6" fmla="*/ 901899 w 2503714"/>
                <a:gd name="connsiteY6" fmla="*/ 493684 h 1088571"/>
                <a:gd name="connsiteX7" fmla="*/ 213377 w 2503714"/>
                <a:gd name="connsiteY7" fmla="*/ 493684 h 1088571"/>
                <a:gd name="connsiteX8" fmla="*/ 507291 w 2503714"/>
                <a:gd name="connsiteY8" fmla="*/ 199770 h 1088571"/>
                <a:gd name="connsiteX9" fmla="*/ 583491 w 2503714"/>
                <a:gd name="connsiteY9" fmla="*/ 167113 h 1088571"/>
                <a:gd name="connsiteX10" fmla="*/ 901899 w 2503714"/>
                <a:gd name="connsiteY10" fmla="*/ 167113 h 1088571"/>
                <a:gd name="connsiteX11" fmla="*/ 901899 w 2503714"/>
                <a:gd name="connsiteY11" fmla="*/ 493684 h 1088571"/>
                <a:gd name="connsiteX12" fmla="*/ 2180970 w 2503714"/>
                <a:gd name="connsiteY12" fmla="*/ 493684 h 1088571"/>
                <a:gd name="connsiteX13" fmla="*/ 1955092 w 2503714"/>
                <a:gd name="connsiteY13" fmla="*/ 493684 h 1088571"/>
                <a:gd name="connsiteX14" fmla="*/ 1878892 w 2503714"/>
                <a:gd name="connsiteY14" fmla="*/ 461027 h 1088571"/>
                <a:gd name="connsiteX15" fmla="*/ 1535992 w 2503714"/>
                <a:gd name="connsiteY15" fmla="*/ 120848 h 1088571"/>
                <a:gd name="connsiteX16" fmla="*/ 1380870 w 2503714"/>
                <a:gd name="connsiteY16" fmla="*/ 58256 h 1088571"/>
                <a:gd name="connsiteX17" fmla="*/ 583491 w 2503714"/>
                <a:gd name="connsiteY17" fmla="*/ 58256 h 1088571"/>
                <a:gd name="connsiteX18" fmla="*/ 428370 w 2503714"/>
                <a:gd name="connsiteY18" fmla="*/ 120848 h 1088571"/>
                <a:gd name="connsiteX19" fmla="*/ 90913 w 2503714"/>
                <a:gd name="connsiteY19" fmla="*/ 461027 h 1088571"/>
                <a:gd name="connsiteX20" fmla="*/ 58256 w 2503714"/>
                <a:gd name="connsiteY20" fmla="*/ 539949 h 1088571"/>
                <a:gd name="connsiteX21" fmla="*/ 58256 w 2503714"/>
                <a:gd name="connsiteY21" fmla="*/ 820256 h 1088571"/>
                <a:gd name="connsiteX22" fmla="*/ 275970 w 2503714"/>
                <a:gd name="connsiteY22" fmla="*/ 1037970 h 1088571"/>
                <a:gd name="connsiteX23" fmla="*/ 303184 w 2503714"/>
                <a:gd name="connsiteY23" fmla="*/ 1037970 h 1088571"/>
                <a:gd name="connsiteX24" fmla="*/ 602541 w 2503714"/>
                <a:gd name="connsiteY24" fmla="*/ 738613 h 1088571"/>
                <a:gd name="connsiteX25" fmla="*/ 901899 w 2503714"/>
                <a:gd name="connsiteY25" fmla="*/ 1037970 h 1088571"/>
                <a:gd name="connsiteX26" fmla="*/ 1609470 w 2503714"/>
                <a:gd name="connsiteY26" fmla="*/ 1037970 h 1088571"/>
                <a:gd name="connsiteX27" fmla="*/ 1908827 w 2503714"/>
                <a:gd name="connsiteY27" fmla="*/ 738613 h 1088571"/>
                <a:gd name="connsiteX28" fmla="*/ 2208185 w 2503714"/>
                <a:gd name="connsiteY28" fmla="*/ 1037970 h 1088571"/>
                <a:gd name="connsiteX29" fmla="*/ 2344256 w 2503714"/>
                <a:gd name="connsiteY29" fmla="*/ 1037970 h 1088571"/>
                <a:gd name="connsiteX30" fmla="*/ 2453113 w 2503714"/>
                <a:gd name="connsiteY30" fmla="*/ 929113 h 1088571"/>
                <a:gd name="connsiteX31" fmla="*/ 2453113 w 2503714"/>
                <a:gd name="connsiteY31" fmla="*/ 765827 h 1088571"/>
                <a:gd name="connsiteX32" fmla="*/ 2180970 w 2503714"/>
                <a:gd name="connsiteY32" fmla="*/ 493684 h 108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03714" h="1088571">
                  <a:moveTo>
                    <a:pt x="1010756" y="493684"/>
                  </a:moveTo>
                  <a:lnTo>
                    <a:pt x="1010756" y="167113"/>
                  </a:lnTo>
                  <a:lnTo>
                    <a:pt x="1383592" y="167113"/>
                  </a:lnTo>
                  <a:cubicBezTo>
                    <a:pt x="1413527" y="167113"/>
                    <a:pt x="1440742" y="177998"/>
                    <a:pt x="1459792" y="199770"/>
                  </a:cubicBezTo>
                  <a:lnTo>
                    <a:pt x="1753706" y="493684"/>
                  </a:lnTo>
                  <a:lnTo>
                    <a:pt x="1010756" y="493684"/>
                  </a:lnTo>
                  <a:close/>
                  <a:moveTo>
                    <a:pt x="901899" y="493684"/>
                  </a:moveTo>
                  <a:lnTo>
                    <a:pt x="213377" y="493684"/>
                  </a:lnTo>
                  <a:lnTo>
                    <a:pt x="507291" y="199770"/>
                  </a:lnTo>
                  <a:cubicBezTo>
                    <a:pt x="529063" y="177998"/>
                    <a:pt x="556277" y="167113"/>
                    <a:pt x="583491" y="167113"/>
                  </a:cubicBezTo>
                  <a:lnTo>
                    <a:pt x="901899" y="167113"/>
                  </a:lnTo>
                  <a:lnTo>
                    <a:pt x="901899" y="493684"/>
                  </a:lnTo>
                  <a:close/>
                  <a:moveTo>
                    <a:pt x="2180970" y="493684"/>
                  </a:moveTo>
                  <a:lnTo>
                    <a:pt x="1955092" y="493684"/>
                  </a:lnTo>
                  <a:cubicBezTo>
                    <a:pt x="1925156" y="493684"/>
                    <a:pt x="1897942" y="482799"/>
                    <a:pt x="1878892" y="461027"/>
                  </a:cubicBezTo>
                  <a:lnTo>
                    <a:pt x="1535992" y="120848"/>
                  </a:lnTo>
                  <a:cubicBezTo>
                    <a:pt x="1495170" y="80027"/>
                    <a:pt x="1440742" y="58256"/>
                    <a:pt x="1380870" y="58256"/>
                  </a:cubicBezTo>
                  <a:lnTo>
                    <a:pt x="583491" y="58256"/>
                  </a:lnTo>
                  <a:cubicBezTo>
                    <a:pt x="526341" y="58256"/>
                    <a:pt x="469191" y="80027"/>
                    <a:pt x="428370" y="120848"/>
                  </a:cubicBezTo>
                  <a:lnTo>
                    <a:pt x="90913" y="461027"/>
                  </a:lnTo>
                  <a:cubicBezTo>
                    <a:pt x="69141" y="482799"/>
                    <a:pt x="58256" y="510013"/>
                    <a:pt x="58256" y="539949"/>
                  </a:cubicBezTo>
                  <a:lnTo>
                    <a:pt x="58256" y="820256"/>
                  </a:lnTo>
                  <a:cubicBezTo>
                    <a:pt x="58256" y="939999"/>
                    <a:pt x="156227" y="1037970"/>
                    <a:pt x="275970" y="1037970"/>
                  </a:cubicBezTo>
                  <a:lnTo>
                    <a:pt x="303184" y="1037970"/>
                  </a:lnTo>
                  <a:cubicBezTo>
                    <a:pt x="303184" y="871963"/>
                    <a:pt x="436534" y="738613"/>
                    <a:pt x="602541" y="738613"/>
                  </a:cubicBezTo>
                  <a:cubicBezTo>
                    <a:pt x="768549" y="738613"/>
                    <a:pt x="901899" y="871963"/>
                    <a:pt x="901899" y="1037970"/>
                  </a:cubicBezTo>
                  <a:lnTo>
                    <a:pt x="1609470" y="1037970"/>
                  </a:lnTo>
                  <a:cubicBezTo>
                    <a:pt x="1609470" y="871963"/>
                    <a:pt x="1742820" y="738613"/>
                    <a:pt x="1908827" y="738613"/>
                  </a:cubicBezTo>
                  <a:cubicBezTo>
                    <a:pt x="2074835" y="738613"/>
                    <a:pt x="2208185" y="871963"/>
                    <a:pt x="2208185" y="1037970"/>
                  </a:cubicBezTo>
                  <a:lnTo>
                    <a:pt x="2344256" y="1037970"/>
                  </a:lnTo>
                  <a:cubicBezTo>
                    <a:pt x="2404128" y="1037970"/>
                    <a:pt x="2453113" y="988984"/>
                    <a:pt x="2453113" y="929113"/>
                  </a:cubicBezTo>
                  <a:lnTo>
                    <a:pt x="2453113" y="765827"/>
                  </a:lnTo>
                  <a:cubicBezTo>
                    <a:pt x="2453113" y="616149"/>
                    <a:pt x="2330649" y="493684"/>
                    <a:pt x="2180970" y="493684"/>
                  </a:cubicBezTo>
                  <a:close/>
                </a:path>
              </a:pathLst>
            </a:custGeom>
            <a:grpFill/>
            <a:ln w="2718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>
                <a:defRPr/>
              </a:pPr>
              <a:endParaRPr lang="nb-NO" sz="1200" kern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13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055D08-C420-CB20-E74F-9955FE228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Bonus Malus system – </a:t>
            </a:r>
            <a:r>
              <a:rPr lang="nb-NO" err="1"/>
              <a:t>polluter</a:t>
            </a:r>
            <a:r>
              <a:rPr lang="nb-NO"/>
              <a:t> </a:t>
            </a:r>
            <a:r>
              <a:rPr lang="nb-NO" err="1"/>
              <a:t>pays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7A5E99-D1EA-CDC1-C696-0D8088813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567" y="1688933"/>
            <a:ext cx="4246311" cy="543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err="1"/>
              <a:t>Use</a:t>
            </a:r>
            <a:r>
              <a:rPr lang="nb-NO" sz="2400"/>
              <a:t> </a:t>
            </a:r>
            <a:r>
              <a:rPr lang="nb-NO" sz="2400" err="1"/>
              <a:t>revenue</a:t>
            </a:r>
            <a:r>
              <a:rPr lang="nb-NO" sz="2400"/>
              <a:t> to </a:t>
            </a:r>
            <a:r>
              <a:rPr lang="nb-NO" sz="2400" err="1"/>
              <a:t>subsidize</a:t>
            </a:r>
            <a:r>
              <a:rPr lang="nb-NO" sz="2400"/>
              <a:t> EVs 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747365A1-D4C5-3543-5602-98B60BF28A85}"/>
              </a:ext>
            </a:extLst>
          </p:cNvPr>
          <p:cNvSpPr txBox="1">
            <a:spLocks/>
          </p:cNvSpPr>
          <p:nvPr/>
        </p:nvSpPr>
        <p:spPr>
          <a:xfrm>
            <a:off x="932496" y="1688933"/>
            <a:ext cx="2708589" cy="543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400" err="1"/>
              <a:t>Tax</a:t>
            </a:r>
            <a:r>
              <a:rPr lang="nb-NO" sz="2400"/>
              <a:t> polluting </a:t>
            </a:r>
            <a:r>
              <a:rPr lang="nb-NO" sz="2400" err="1"/>
              <a:t>cars</a:t>
            </a:r>
            <a:endParaRPr lang="nb-NO" sz="2400"/>
          </a:p>
        </p:txBody>
      </p:sp>
      <p:sp>
        <p:nvSpPr>
          <p:cNvPr id="5" name="Pil: høyre 4">
            <a:extLst>
              <a:ext uri="{FF2B5EF4-FFF2-40B4-BE49-F238E27FC236}">
                <a16:creationId xmlns:a16="http://schemas.microsoft.com/office/drawing/2014/main" id="{787F2E1D-7F6A-08E3-44B8-B0E2C0F27170}"/>
              </a:ext>
            </a:extLst>
          </p:cNvPr>
          <p:cNvSpPr/>
          <p:nvPr/>
        </p:nvSpPr>
        <p:spPr>
          <a:xfrm>
            <a:off x="3832771" y="1760413"/>
            <a:ext cx="487110" cy="333286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05890534-0A5D-25BB-0ECD-B2C4C8501122}"/>
              </a:ext>
            </a:extLst>
          </p:cNvPr>
          <p:cNvGrpSpPr/>
          <p:nvPr/>
        </p:nvGrpSpPr>
        <p:grpSpPr>
          <a:xfrm>
            <a:off x="1118230" y="2332072"/>
            <a:ext cx="2337120" cy="2022964"/>
            <a:chOff x="7380479" y="3679750"/>
            <a:chExt cx="2970064" cy="2570827"/>
          </a:xfrm>
          <a:solidFill>
            <a:sysClr val="window" lastClr="FFFFFF">
              <a:lumMod val="65000"/>
            </a:sysClr>
          </a:solidFill>
        </p:grpSpPr>
        <p:grpSp>
          <p:nvGrpSpPr>
            <p:cNvPr id="14" name="Group 30">
              <a:extLst>
                <a:ext uri="{FF2B5EF4-FFF2-40B4-BE49-F238E27FC236}">
                  <a16:creationId xmlns:a16="http://schemas.microsoft.com/office/drawing/2014/main" id="{6F0272C5-7DF2-1288-EB82-6B9AA762E44C}"/>
                </a:ext>
              </a:extLst>
            </p:cNvPr>
            <p:cNvGrpSpPr/>
            <p:nvPr/>
          </p:nvGrpSpPr>
          <p:grpSpPr>
            <a:xfrm>
              <a:off x="7380479" y="3679750"/>
              <a:ext cx="2970064" cy="2570827"/>
              <a:chOff x="7739213" y="4097481"/>
              <a:chExt cx="2106733" cy="1823545"/>
            </a:xfrm>
            <a:grpFill/>
          </p:grpSpPr>
          <p:pic>
            <p:nvPicPr>
              <p:cNvPr id="16" name="Graphic 32" descr="Car">
                <a:extLst>
                  <a:ext uri="{FF2B5EF4-FFF2-40B4-BE49-F238E27FC236}">
                    <a16:creationId xmlns:a16="http://schemas.microsoft.com/office/drawing/2014/main" id="{1CDEBB5E-4E87-CCD8-7203-2088412DC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022401" y="4097481"/>
                <a:ext cx="1823545" cy="1823545"/>
              </a:xfrm>
              <a:prstGeom prst="rect">
                <a:avLst/>
              </a:prstGeom>
            </p:spPr>
          </p:pic>
          <p:sp>
            <p:nvSpPr>
              <p:cNvPr id="17" name="Oval 33">
                <a:extLst>
                  <a:ext uri="{FF2B5EF4-FFF2-40B4-BE49-F238E27FC236}">
                    <a16:creationId xmlns:a16="http://schemas.microsoft.com/office/drawing/2014/main" id="{EB8FB36E-294B-73B3-4BC1-F2E0F5FF7DD0}"/>
                  </a:ext>
                </a:extLst>
              </p:cNvPr>
              <p:cNvSpPr/>
              <p:nvPr/>
            </p:nvSpPr>
            <p:spPr>
              <a:xfrm>
                <a:off x="7974041" y="5112581"/>
                <a:ext cx="74991" cy="6306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34">
                <a:extLst>
                  <a:ext uri="{FF2B5EF4-FFF2-40B4-BE49-F238E27FC236}">
                    <a16:creationId xmlns:a16="http://schemas.microsoft.com/office/drawing/2014/main" id="{B3684483-2D63-7D48-8507-71D207CACAAA}"/>
                  </a:ext>
                </a:extLst>
              </p:cNvPr>
              <p:cNvSpPr/>
              <p:nvPr/>
            </p:nvSpPr>
            <p:spPr>
              <a:xfrm>
                <a:off x="7866507" y="5070256"/>
                <a:ext cx="100663" cy="8465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35">
                <a:extLst>
                  <a:ext uri="{FF2B5EF4-FFF2-40B4-BE49-F238E27FC236}">
                    <a16:creationId xmlns:a16="http://schemas.microsoft.com/office/drawing/2014/main" id="{D1703EAE-04A2-B4D8-0C99-EBF90E8E9E23}"/>
                  </a:ext>
                </a:extLst>
              </p:cNvPr>
              <p:cNvSpPr/>
              <p:nvPr/>
            </p:nvSpPr>
            <p:spPr>
              <a:xfrm>
                <a:off x="7739213" y="4994459"/>
                <a:ext cx="138158" cy="116181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31">
              <a:extLst>
                <a:ext uri="{FF2B5EF4-FFF2-40B4-BE49-F238E27FC236}">
                  <a16:creationId xmlns:a16="http://schemas.microsoft.com/office/drawing/2014/main" id="{787E16AD-524F-7B59-BE6E-6B17C45F3C3F}"/>
                </a:ext>
              </a:extLst>
            </p:cNvPr>
            <p:cNvSpPr/>
            <p:nvPr/>
          </p:nvSpPr>
          <p:spPr>
            <a:xfrm>
              <a:off x="7835545" y="5136677"/>
              <a:ext cx="141914" cy="6306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Graphic 44" descr="Electric car">
            <a:extLst>
              <a:ext uri="{FF2B5EF4-FFF2-40B4-BE49-F238E27FC236}">
                <a16:creationId xmlns:a16="http://schemas.microsoft.com/office/drawing/2014/main" id="{61D63B31-F16F-3074-1D6B-9864F1B7F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8317" y="2011348"/>
            <a:ext cx="2372810" cy="23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80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E7553C-618B-44D2-B285-6AD58B574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/>
              <a:t>From 2% to 10% </a:t>
            </a:r>
            <a:r>
              <a:rPr lang="nb-NO" err="1"/>
              <a:t>market</a:t>
            </a:r>
            <a:r>
              <a:rPr lang="nb-NO"/>
              <a:t> </a:t>
            </a:r>
            <a:r>
              <a:rPr lang="nb-NO" err="1"/>
              <a:t>share</a:t>
            </a:r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6201C96-0672-42B6-BB35-94ACA850CE7B}"/>
              </a:ext>
            </a:extLst>
          </p:cNvPr>
          <p:cNvGrpSpPr/>
          <p:nvPr/>
        </p:nvGrpSpPr>
        <p:grpSpPr>
          <a:xfrm>
            <a:off x="473687" y="2598520"/>
            <a:ext cx="585412" cy="942068"/>
            <a:chOff x="437966" y="2776577"/>
            <a:chExt cx="893762" cy="1438275"/>
          </a:xfrm>
          <a:solidFill>
            <a:schemeClr val="bg1"/>
          </a:solidFill>
        </p:grpSpPr>
        <p:sp>
          <p:nvSpPr>
            <p:cNvPr id="6" name="Freeform 113">
              <a:extLst>
                <a:ext uri="{FF2B5EF4-FFF2-40B4-BE49-F238E27FC236}">
                  <a16:creationId xmlns:a16="http://schemas.microsoft.com/office/drawing/2014/main" id="{AF291814-C86B-4223-99B1-B7CAD10CF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66" y="3284577"/>
              <a:ext cx="258763" cy="217488"/>
            </a:xfrm>
            <a:custGeom>
              <a:avLst/>
              <a:gdLst/>
              <a:ahLst/>
              <a:cxnLst>
                <a:cxn ang="0">
                  <a:pos x="95" y="120"/>
                </a:cxn>
                <a:cxn ang="0">
                  <a:pos x="78" y="123"/>
                </a:cxn>
                <a:cxn ang="0">
                  <a:pos x="81" y="111"/>
                </a:cxn>
                <a:cxn ang="0">
                  <a:pos x="74" y="101"/>
                </a:cxn>
                <a:cxn ang="0">
                  <a:pos x="71" y="80"/>
                </a:cxn>
                <a:cxn ang="0">
                  <a:pos x="52" y="80"/>
                </a:cxn>
                <a:cxn ang="0">
                  <a:pos x="45" y="92"/>
                </a:cxn>
                <a:cxn ang="0">
                  <a:pos x="29" y="94"/>
                </a:cxn>
                <a:cxn ang="0">
                  <a:pos x="19" y="82"/>
                </a:cxn>
                <a:cxn ang="0">
                  <a:pos x="10" y="78"/>
                </a:cxn>
                <a:cxn ang="0">
                  <a:pos x="7" y="68"/>
                </a:cxn>
                <a:cxn ang="0">
                  <a:pos x="7" y="47"/>
                </a:cxn>
                <a:cxn ang="0">
                  <a:pos x="17" y="44"/>
                </a:cxn>
                <a:cxn ang="0">
                  <a:pos x="33" y="40"/>
                </a:cxn>
                <a:cxn ang="0">
                  <a:pos x="21" y="28"/>
                </a:cxn>
                <a:cxn ang="0">
                  <a:pos x="33" y="30"/>
                </a:cxn>
                <a:cxn ang="0">
                  <a:pos x="47" y="30"/>
                </a:cxn>
                <a:cxn ang="0">
                  <a:pos x="57" y="21"/>
                </a:cxn>
                <a:cxn ang="0">
                  <a:pos x="59" y="16"/>
                </a:cxn>
                <a:cxn ang="0">
                  <a:pos x="66" y="9"/>
                </a:cxn>
                <a:cxn ang="0">
                  <a:pos x="74" y="4"/>
                </a:cxn>
                <a:cxn ang="0">
                  <a:pos x="85" y="9"/>
                </a:cxn>
                <a:cxn ang="0">
                  <a:pos x="100" y="0"/>
                </a:cxn>
                <a:cxn ang="0">
                  <a:pos x="116" y="2"/>
                </a:cxn>
                <a:cxn ang="0">
                  <a:pos x="130" y="2"/>
                </a:cxn>
                <a:cxn ang="0">
                  <a:pos x="144" y="4"/>
                </a:cxn>
                <a:cxn ang="0">
                  <a:pos x="149" y="23"/>
                </a:cxn>
                <a:cxn ang="0">
                  <a:pos x="152" y="42"/>
                </a:cxn>
                <a:cxn ang="0">
                  <a:pos x="156" y="52"/>
                </a:cxn>
                <a:cxn ang="0">
                  <a:pos x="152" y="75"/>
                </a:cxn>
                <a:cxn ang="0">
                  <a:pos x="163" y="80"/>
                </a:cxn>
                <a:cxn ang="0">
                  <a:pos x="163" y="97"/>
                </a:cxn>
                <a:cxn ang="0">
                  <a:pos x="159" y="108"/>
                </a:cxn>
                <a:cxn ang="0">
                  <a:pos x="149" y="120"/>
                </a:cxn>
                <a:cxn ang="0">
                  <a:pos x="135" y="118"/>
                </a:cxn>
                <a:cxn ang="0">
                  <a:pos x="126" y="130"/>
                </a:cxn>
                <a:cxn ang="0">
                  <a:pos x="114" y="137"/>
                </a:cxn>
                <a:cxn ang="0">
                  <a:pos x="104" y="130"/>
                </a:cxn>
              </a:cxnLst>
              <a:rect l="0" t="0" r="r" b="b"/>
              <a:pathLst>
                <a:path w="163" h="137">
                  <a:moveTo>
                    <a:pt x="100" y="123"/>
                  </a:moveTo>
                  <a:lnTo>
                    <a:pt x="95" y="120"/>
                  </a:lnTo>
                  <a:lnTo>
                    <a:pt x="90" y="125"/>
                  </a:lnTo>
                  <a:lnTo>
                    <a:pt x="78" y="123"/>
                  </a:lnTo>
                  <a:lnTo>
                    <a:pt x="78" y="118"/>
                  </a:lnTo>
                  <a:lnTo>
                    <a:pt x="81" y="111"/>
                  </a:lnTo>
                  <a:lnTo>
                    <a:pt x="76" y="106"/>
                  </a:lnTo>
                  <a:lnTo>
                    <a:pt x="74" y="101"/>
                  </a:lnTo>
                  <a:lnTo>
                    <a:pt x="71" y="92"/>
                  </a:lnTo>
                  <a:lnTo>
                    <a:pt x="71" y="80"/>
                  </a:lnTo>
                  <a:lnTo>
                    <a:pt x="66" y="75"/>
                  </a:lnTo>
                  <a:lnTo>
                    <a:pt x="52" y="80"/>
                  </a:lnTo>
                  <a:lnTo>
                    <a:pt x="50" y="92"/>
                  </a:lnTo>
                  <a:lnTo>
                    <a:pt x="45" y="92"/>
                  </a:lnTo>
                  <a:lnTo>
                    <a:pt x="38" y="101"/>
                  </a:lnTo>
                  <a:lnTo>
                    <a:pt x="29" y="94"/>
                  </a:lnTo>
                  <a:lnTo>
                    <a:pt x="21" y="92"/>
                  </a:lnTo>
                  <a:lnTo>
                    <a:pt x="19" y="82"/>
                  </a:lnTo>
                  <a:lnTo>
                    <a:pt x="12" y="80"/>
                  </a:lnTo>
                  <a:lnTo>
                    <a:pt x="10" y="78"/>
                  </a:lnTo>
                  <a:lnTo>
                    <a:pt x="12" y="71"/>
                  </a:lnTo>
                  <a:lnTo>
                    <a:pt x="7" y="68"/>
                  </a:lnTo>
                  <a:lnTo>
                    <a:pt x="0" y="47"/>
                  </a:lnTo>
                  <a:lnTo>
                    <a:pt x="7" y="47"/>
                  </a:lnTo>
                  <a:lnTo>
                    <a:pt x="12" y="42"/>
                  </a:lnTo>
                  <a:lnTo>
                    <a:pt x="17" y="44"/>
                  </a:lnTo>
                  <a:lnTo>
                    <a:pt x="24" y="47"/>
                  </a:lnTo>
                  <a:lnTo>
                    <a:pt x="33" y="40"/>
                  </a:lnTo>
                  <a:lnTo>
                    <a:pt x="24" y="35"/>
                  </a:lnTo>
                  <a:lnTo>
                    <a:pt x="21" y="28"/>
                  </a:lnTo>
                  <a:lnTo>
                    <a:pt x="29" y="26"/>
                  </a:lnTo>
                  <a:lnTo>
                    <a:pt x="33" y="30"/>
                  </a:lnTo>
                  <a:lnTo>
                    <a:pt x="40" y="28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7" y="21"/>
                  </a:lnTo>
                  <a:lnTo>
                    <a:pt x="59" y="18"/>
                  </a:lnTo>
                  <a:lnTo>
                    <a:pt x="59" y="16"/>
                  </a:lnTo>
                  <a:lnTo>
                    <a:pt x="64" y="14"/>
                  </a:lnTo>
                  <a:lnTo>
                    <a:pt x="66" y="9"/>
                  </a:lnTo>
                  <a:lnTo>
                    <a:pt x="71" y="4"/>
                  </a:lnTo>
                  <a:lnTo>
                    <a:pt x="74" y="4"/>
                  </a:lnTo>
                  <a:lnTo>
                    <a:pt x="78" y="7"/>
                  </a:lnTo>
                  <a:lnTo>
                    <a:pt x="85" y="9"/>
                  </a:lnTo>
                  <a:lnTo>
                    <a:pt x="92" y="4"/>
                  </a:lnTo>
                  <a:lnTo>
                    <a:pt x="100" y="0"/>
                  </a:lnTo>
                  <a:lnTo>
                    <a:pt x="107" y="2"/>
                  </a:lnTo>
                  <a:lnTo>
                    <a:pt x="116" y="2"/>
                  </a:lnTo>
                  <a:lnTo>
                    <a:pt x="123" y="2"/>
                  </a:lnTo>
                  <a:lnTo>
                    <a:pt x="130" y="2"/>
                  </a:lnTo>
                  <a:lnTo>
                    <a:pt x="135" y="4"/>
                  </a:lnTo>
                  <a:lnTo>
                    <a:pt x="144" y="4"/>
                  </a:lnTo>
                  <a:lnTo>
                    <a:pt x="152" y="14"/>
                  </a:lnTo>
                  <a:lnTo>
                    <a:pt x="149" y="23"/>
                  </a:lnTo>
                  <a:lnTo>
                    <a:pt x="149" y="30"/>
                  </a:lnTo>
                  <a:lnTo>
                    <a:pt x="152" y="42"/>
                  </a:lnTo>
                  <a:lnTo>
                    <a:pt x="156" y="47"/>
                  </a:lnTo>
                  <a:lnTo>
                    <a:pt x="156" y="52"/>
                  </a:lnTo>
                  <a:lnTo>
                    <a:pt x="159" y="61"/>
                  </a:lnTo>
                  <a:lnTo>
                    <a:pt x="152" y="75"/>
                  </a:lnTo>
                  <a:lnTo>
                    <a:pt x="161" y="75"/>
                  </a:lnTo>
                  <a:lnTo>
                    <a:pt x="163" y="80"/>
                  </a:lnTo>
                  <a:lnTo>
                    <a:pt x="163" y="89"/>
                  </a:lnTo>
                  <a:lnTo>
                    <a:pt x="163" y="97"/>
                  </a:lnTo>
                  <a:lnTo>
                    <a:pt x="163" y="104"/>
                  </a:lnTo>
                  <a:lnTo>
                    <a:pt x="159" y="108"/>
                  </a:lnTo>
                  <a:lnTo>
                    <a:pt x="154" y="113"/>
                  </a:lnTo>
                  <a:lnTo>
                    <a:pt x="149" y="120"/>
                  </a:lnTo>
                  <a:lnTo>
                    <a:pt x="142" y="120"/>
                  </a:lnTo>
                  <a:lnTo>
                    <a:pt x="135" y="118"/>
                  </a:lnTo>
                  <a:lnTo>
                    <a:pt x="128" y="123"/>
                  </a:lnTo>
                  <a:lnTo>
                    <a:pt x="126" y="130"/>
                  </a:lnTo>
                  <a:lnTo>
                    <a:pt x="118" y="134"/>
                  </a:lnTo>
                  <a:lnTo>
                    <a:pt x="114" y="137"/>
                  </a:lnTo>
                  <a:lnTo>
                    <a:pt x="111" y="134"/>
                  </a:lnTo>
                  <a:lnTo>
                    <a:pt x="104" y="130"/>
                  </a:lnTo>
                  <a:lnTo>
                    <a:pt x="100" y="123"/>
                  </a:lnTo>
                  <a:close/>
                </a:path>
              </a:pathLst>
            </a:custGeom>
            <a:grp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400"/>
            </a:p>
          </p:txBody>
        </p:sp>
        <p:sp>
          <p:nvSpPr>
            <p:cNvPr id="7" name="Freeform 281">
              <a:extLst>
                <a:ext uri="{FF2B5EF4-FFF2-40B4-BE49-F238E27FC236}">
                  <a16:creationId xmlns:a16="http://schemas.microsoft.com/office/drawing/2014/main" id="{AFC6AC44-B6E3-4C2A-9BA6-3BA927058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03" y="2776577"/>
              <a:ext cx="885825" cy="1438275"/>
            </a:xfrm>
            <a:custGeom>
              <a:avLst/>
              <a:gdLst/>
              <a:ahLst/>
              <a:cxnLst>
                <a:cxn ang="0">
                  <a:pos x="390" y="26"/>
                </a:cxn>
                <a:cxn ang="0">
                  <a:pos x="414" y="59"/>
                </a:cxn>
                <a:cxn ang="0">
                  <a:pos x="352" y="92"/>
                </a:cxn>
                <a:cxn ang="0">
                  <a:pos x="319" y="130"/>
                </a:cxn>
                <a:cxn ang="0">
                  <a:pos x="400" y="133"/>
                </a:cxn>
                <a:cxn ang="0">
                  <a:pos x="464" y="163"/>
                </a:cxn>
                <a:cxn ang="0">
                  <a:pos x="426" y="222"/>
                </a:cxn>
                <a:cxn ang="0">
                  <a:pos x="383" y="284"/>
                </a:cxn>
                <a:cxn ang="0">
                  <a:pos x="333" y="305"/>
                </a:cxn>
                <a:cxn ang="0">
                  <a:pos x="395" y="327"/>
                </a:cxn>
                <a:cxn ang="0">
                  <a:pos x="414" y="393"/>
                </a:cxn>
                <a:cxn ang="0">
                  <a:pos x="419" y="464"/>
                </a:cxn>
                <a:cxn ang="0">
                  <a:pos x="461" y="518"/>
                </a:cxn>
                <a:cxn ang="0">
                  <a:pos x="471" y="582"/>
                </a:cxn>
                <a:cxn ang="0">
                  <a:pos x="480" y="627"/>
                </a:cxn>
                <a:cxn ang="0">
                  <a:pos x="464" y="689"/>
                </a:cxn>
                <a:cxn ang="0">
                  <a:pos x="520" y="684"/>
                </a:cxn>
                <a:cxn ang="0">
                  <a:pos x="549" y="757"/>
                </a:cxn>
                <a:cxn ang="0">
                  <a:pos x="504" y="809"/>
                </a:cxn>
                <a:cxn ang="0">
                  <a:pos x="449" y="831"/>
                </a:cxn>
                <a:cxn ang="0">
                  <a:pos x="504" y="854"/>
                </a:cxn>
                <a:cxn ang="0">
                  <a:pos x="475" y="887"/>
                </a:cxn>
                <a:cxn ang="0">
                  <a:pos x="430" y="902"/>
                </a:cxn>
                <a:cxn ang="0">
                  <a:pos x="369" y="890"/>
                </a:cxn>
                <a:cxn ang="0">
                  <a:pos x="310" y="878"/>
                </a:cxn>
                <a:cxn ang="0">
                  <a:pos x="246" y="880"/>
                </a:cxn>
                <a:cxn ang="0">
                  <a:pos x="184" y="857"/>
                </a:cxn>
                <a:cxn ang="0">
                  <a:pos x="137" y="897"/>
                </a:cxn>
                <a:cxn ang="0">
                  <a:pos x="78" y="868"/>
                </a:cxn>
                <a:cxn ang="0">
                  <a:pos x="19" y="880"/>
                </a:cxn>
                <a:cxn ang="0">
                  <a:pos x="31" y="864"/>
                </a:cxn>
                <a:cxn ang="0">
                  <a:pos x="83" y="831"/>
                </a:cxn>
                <a:cxn ang="0">
                  <a:pos x="118" y="805"/>
                </a:cxn>
                <a:cxn ang="0">
                  <a:pos x="180" y="793"/>
                </a:cxn>
                <a:cxn ang="0">
                  <a:pos x="229" y="783"/>
                </a:cxn>
                <a:cxn ang="0">
                  <a:pos x="196" y="781"/>
                </a:cxn>
                <a:cxn ang="0">
                  <a:pos x="144" y="750"/>
                </a:cxn>
                <a:cxn ang="0">
                  <a:pos x="118" y="722"/>
                </a:cxn>
                <a:cxn ang="0">
                  <a:pos x="95" y="700"/>
                </a:cxn>
                <a:cxn ang="0">
                  <a:pos x="128" y="682"/>
                </a:cxn>
                <a:cxn ang="0">
                  <a:pos x="182" y="648"/>
                </a:cxn>
                <a:cxn ang="0">
                  <a:pos x="165" y="608"/>
                </a:cxn>
                <a:cxn ang="0">
                  <a:pos x="173" y="594"/>
                </a:cxn>
                <a:cxn ang="0">
                  <a:pos x="184" y="547"/>
                </a:cxn>
                <a:cxn ang="0">
                  <a:pos x="201" y="573"/>
                </a:cxn>
                <a:cxn ang="0">
                  <a:pos x="255" y="580"/>
                </a:cxn>
                <a:cxn ang="0">
                  <a:pos x="288" y="542"/>
                </a:cxn>
                <a:cxn ang="0">
                  <a:pos x="284" y="490"/>
                </a:cxn>
                <a:cxn ang="0">
                  <a:pos x="303" y="414"/>
                </a:cxn>
                <a:cxn ang="0">
                  <a:pos x="312" y="412"/>
                </a:cxn>
                <a:cxn ang="0">
                  <a:pos x="248" y="414"/>
                </a:cxn>
                <a:cxn ang="0">
                  <a:pos x="201" y="395"/>
                </a:cxn>
                <a:cxn ang="0">
                  <a:pos x="225" y="343"/>
                </a:cxn>
                <a:cxn ang="0">
                  <a:pos x="248" y="275"/>
                </a:cxn>
                <a:cxn ang="0">
                  <a:pos x="218" y="263"/>
                </a:cxn>
                <a:cxn ang="0">
                  <a:pos x="182" y="324"/>
                </a:cxn>
                <a:cxn ang="0">
                  <a:pos x="192" y="277"/>
                </a:cxn>
                <a:cxn ang="0">
                  <a:pos x="232" y="204"/>
                </a:cxn>
                <a:cxn ang="0">
                  <a:pos x="194" y="180"/>
                </a:cxn>
                <a:cxn ang="0">
                  <a:pos x="239" y="135"/>
                </a:cxn>
                <a:cxn ang="0">
                  <a:pos x="244" y="92"/>
                </a:cxn>
                <a:cxn ang="0">
                  <a:pos x="274" y="64"/>
                </a:cxn>
                <a:cxn ang="0">
                  <a:pos x="288" y="43"/>
                </a:cxn>
              </a:cxnLst>
              <a:rect l="0" t="0" r="r" b="b"/>
              <a:pathLst>
                <a:path w="558" h="906">
                  <a:moveTo>
                    <a:pt x="333" y="7"/>
                  </a:moveTo>
                  <a:lnTo>
                    <a:pt x="336" y="17"/>
                  </a:lnTo>
                  <a:lnTo>
                    <a:pt x="345" y="14"/>
                  </a:lnTo>
                  <a:lnTo>
                    <a:pt x="348" y="21"/>
                  </a:lnTo>
                  <a:lnTo>
                    <a:pt x="362" y="24"/>
                  </a:lnTo>
                  <a:lnTo>
                    <a:pt x="371" y="24"/>
                  </a:lnTo>
                  <a:lnTo>
                    <a:pt x="378" y="26"/>
                  </a:lnTo>
                  <a:lnTo>
                    <a:pt x="385" y="26"/>
                  </a:lnTo>
                  <a:lnTo>
                    <a:pt x="390" y="26"/>
                  </a:lnTo>
                  <a:lnTo>
                    <a:pt x="400" y="26"/>
                  </a:lnTo>
                  <a:lnTo>
                    <a:pt x="409" y="28"/>
                  </a:lnTo>
                  <a:lnTo>
                    <a:pt x="419" y="28"/>
                  </a:lnTo>
                  <a:lnTo>
                    <a:pt x="426" y="26"/>
                  </a:lnTo>
                  <a:lnTo>
                    <a:pt x="426" y="36"/>
                  </a:lnTo>
                  <a:lnTo>
                    <a:pt x="421" y="43"/>
                  </a:lnTo>
                  <a:lnTo>
                    <a:pt x="423" y="50"/>
                  </a:lnTo>
                  <a:lnTo>
                    <a:pt x="419" y="52"/>
                  </a:lnTo>
                  <a:lnTo>
                    <a:pt x="414" y="59"/>
                  </a:lnTo>
                  <a:lnTo>
                    <a:pt x="404" y="62"/>
                  </a:lnTo>
                  <a:lnTo>
                    <a:pt x="395" y="64"/>
                  </a:lnTo>
                  <a:lnTo>
                    <a:pt x="388" y="71"/>
                  </a:lnTo>
                  <a:lnTo>
                    <a:pt x="383" y="73"/>
                  </a:lnTo>
                  <a:lnTo>
                    <a:pt x="376" y="78"/>
                  </a:lnTo>
                  <a:lnTo>
                    <a:pt x="369" y="81"/>
                  </a:lnTo>
                  <a:lnTo>
                    <a:pt x="364" y="85"/>
                  </a:lnTo>
                  <a:lnTo>
                    <a:pt x="357" y="88"/>
                  </a:lnTo>
                  <a:lnTo>
                    <a:pt x="352" y="92"/>
                  </a:lnTo>
                  <a:lnTo>
                    <a:pt x="345" y="97"/>
                  </a:lnTo>
                  <a:lnTo>
                    <a:pt x="355" y="99"/>
                  </a:lnTo>
                  <a:lnTo>
                    <a:pt x="359" y="107"/>
                  </a:lnTo>
                  <a:lnTo>
                    <a:pt x="348" y="114"/>
                  </a:lnTo>
                  <a:lnTo>
                    <a:pt x="336" y="123"/>
                  </a:lnTo>
                  <a:lnTo>
                    <a:pt x="329" y="128"/>
                  </a:lnTo>
                  <a:lnTo>
                    <a:pt x="317" y="128"/>
                  </a:lnTo>
                  <a:lnTo>
                    <a:pt x="312" y="130"/>
                  </a:lnTo>
                  <a:lnTo>
                    <a:pt x="319" y="130"/>
                  </a:lnTo>
                  <a:lnTo>
                    <a:pt x="329" y="133"/>
                  </a:lnTo>
                  <a:lnTo>
                    <a:pt x="336" y="128"/>
                  </a:lnTo>
                  <a:lnTo>
                    <a:pt x="345" y="125"/>
                  </a:lnTo>
                  <a:lnTo>
                    <a:pt x="355" y="125"/>
                  </a:lnTo>
                  <a:lnTo>
                    <a:pt x="359" y="123"/>
                  </a:lnTo>
                  <a:lnTo>
                    <a:pt x="371" y="125"/>
                  </a:lnTo>
                  <a:lnTo>
                    <a:pt x="378" y="121"/>
                  </a:lnTo>
                  <a:lnTo>
                    <a:pt x="385" y="123"/>
                  </a:lnTo>
                  <a:lnTo>
                    <a:pt x="400" y="133"/>
                  </a:lnTo>
                  <a:lnTo>
                    <a:pt x="409" y="130"/>
                  </a:lnTo>
                  <a:lnTo>
                    <a:pt x="419" y="137"/>
                  </a:lnTo>
                  <a:lnTo>
                    <a:pt x="426" y="140"/>
                  </a:lnTo>
                  <a:lnTo>
                    <a:pt x="433" y="142"/>
                  </a:lnTo>
                  <a:lnTo>
                    <a:pt x="442" y="142"/>
                  </a:lnTo>
                  <a:lnTo>
                    <a:pt x="452" y="142"/>
                  </a:lnTo>
                  <a:lnTo>
                    <a:pt x="459" y="147"/>
                  </a:lnTo>
                  <a:lnTo>
                    <a:pt x="461" y="154"/>
                  </a:lnTo>
                  <a:lnTo>
                    <a:pt x="464" y="163"/>
                  </a:lnTo>
                  <a:lnTo>
                    <a:pt x="464" y="170"/>
                  </a:lnTo>
                  <a:lnTo>
                    <a:pt x="459" y="175"/>
                  </a:lnTo>
                  <a:lnTo>
                    <a:pt x="454" y="180"/>
                  </a:lnTo>
                  <a:lnTo>
                    <a:pt x="447" y="187"/>
                  </a:lnTo>
                  <a:lnTo>
                    <a:pt x="440" y="194"/>
                  </a:lnTo>
                  <a:lnTo>
                    <a:pt x="437" y="201"/>
                  </a:lnTo>
                  <a:lnTo>
                    <a:pt x="435" y="208"/>
                  </a:lnTo>
                  <a:lnTo>
                    <a:pt x="428" y="215"/>
                  </a:lnTo>
                  <a:lnTo>
                    <a:pt x="426" y="222"/>
                  </a:lnTo>
                  <a:lnTo>
                    <a:pt x="416" y="232"/>
                  </a:lnTo>
                  <a:lnTo>
                    <a:pt x="404" y="237"/>
                  </a:lnTo>
                  <a:lnTo>
                    <a:pt x="397" y="249"/>
                  </a:lnTo>
                  <a:lnTo>
                    <a:pt x="395" y="256"/>
                  </a:lnTo>
                  <a:lnTo>
                    <a:pt x="383" y="260"/>
                  </a:lnTo>
                  <a:lnTo>
                    <a:pt x="374" y="265"/>
                  </a:lnTo>
                  <a:lnTo>
                    <a:pt x="371" y="272"/>
                  </a:lnTo>
                  <a:lnTo>
                    <a:pt x="378" y="277"/>
                  </a:lnTo>
                  <a:lnTo>
                    <a:pt x="383" y="284"/>
                  </a:lnTo>
                  <a:lnTo>
                    <a:pt x="367" y="291"/>
                  </a:lnTo>
                  <a:lnTo>
                    <a:pt x="362" y="284"/>
                  </a:lnTo>
                  <a:lnTo>
                    <a:pt x="352" y="289"/>
                  </a:lnTo>
                  <a:lnTo>
                    <a:pt x="345" y="291"/>
                  </a:lnTo>
                  <a:lnTo>
                    <a:pt x="338" y="296"/>
                  </a:lnTo>
                  <a:lnTo>
                    <a:pt x="331" y="298"/>
                  </a:lnTo>
                  <a:lnTo>
                    <a:pt x="322" y="296"/>
                  </a:lnTo>
                  <a:lnTo>
                    <a:pt x="314" y="296"/>
                  </a:lnTo>
                  <a:lnTo>
                    <a:pt x="333" y="305"/>
                  </a:lnTo>
                  <a:lnTo>
                    <a:pt x="341" y="308"/>
                  </a:lnTo>
                  <a:lnTo>
                    <a:pt x="348" y="310"/>
                  </a:lnTo>
                  <a:lnTo>
                    <a:pt x="355" y="310"/>
                  </a:lnTo>
                  <a:lnTo>
                    <a:pt x="362" y="303"/>
                  </a:lnTo>
                  <a:lnTo>
                    <a:pt x="371" y="305"/>
                  </a:lnTo>
                  <a:lnTo>
                    <a:pt x="376" y="312"/>
                  </a:lnTo>
                  <a:lnTo>
                    <a:pt x="383" y="317"/>
                  </a:lnTo>
                  <a:lnTo>
                    <a:pt x="388" y="324"/>
                  </a:lnTo>
                  <a:lnTo>
                    <a:pt x="395" y="327"/>
                  </a:lnTo>
                  <a:lnTo>
                    <a:pt x="402" y="334"/>
                  </a:lnTo>
                  <a:lnTo>
                    <a:pt x="402" y="341"/>
                  </a:lnTo>
                  <a:lnTo>
                    <a:pt x="402" y="343"/>
                  </a:lnTo>
                  <a:lnTo>
                    <a:pt x="404" y="353"/>
                  </a:lnTo>
                  <a:lnTo>
                    <a:pt x="411" y="367"/>
                  </a:lnTo>
                  <a:lnTo>
                    <a:pt x="416" y="369"/>
                  </a:lnTo>
                  <a:lnTo>
                    <a:pt x="419" y="376"/>
                  </a:lnTo>
                  <a:lnTo>
                    <a:pt x="419" y="386"/>
                  </a:lnTo>
                  <a:lnTo>
                    <a:pt x="414" y="393"/>
                  </a:lnTo>
                  <a:lnTo>
                    <a:pt x="416" y="398"/>
                  </a:lnTo>
                  <a:lnTo>
                    <a:pt x="416" y="407"/>
                  </a:lnTo>
                  <a:lnTo>
                    <a:pt x="414" y="417"/>
                  </a:lnTo>
                  <a:lnTo>
                    <a:pt x="416" y="424"/>
                  </a:lnTo>
                  <a:lnTo>
                    <a:pt x="419" y="433"/>
                  </a:lnTo>
                  <a:lnTo>
                    <a:pt x="419" y="440"/>
                  </a:lnTo>
                  <a:lnTo>
                    <a:pt x="419" y="447"/>
                  </a:lnTo>
                  <a:lnTo>
                    <a:pt x="419" y="452"/>
                  </a:lnTo>
                  <a:lnTo>
                    <a:pt x="419" y="464"/>
                  </a:lnTo>
                  <a:lnTo>
                    <a:pt x="421" y="469"/>
                  </a:lnTo>
                  <a:lnTo>
                    <a:pt x="423" y="478"/>
                  </a:lnTo>
                  <a:lnTo>
                    <a:pt x="428" y="483"/>
                  </a:lnTo>
                  <a:lnTo>
                    <a:pt x="437" y="488"/>
                  </a:lnTo>
                  <a:lnTo>
                    <a:pt x="445" y="492"/>
                  </a:lnTo>
                  <a:lnTo>
                    <a:pt x="449" y="499"/>
                  </a:lnTo>
                  <a:lnTo>
                    <a:pt x="454" y="504"/>
                  </a:lnTo>
                  <a:lnTo>
                    <a:pt x="459" y="511"/>
                  </a:lnTo>
                  <a:lnTo>
                    <a:pt x="461" y="518"/>
                  </a:lnTo>
                  <a:lnTo>
                    <a:pt x="461" y="525"/>
                  </a:lnTo>
                  <a:lnTo>
                    <a:pt x="464" y="532"/>
                  </a:lnTo>
                  <a:lnTo>
                    <a:pt x="468" y="542"/>
                  </a:lnTo>
                  <a:lnTo>
                    <a:pt x="473" y="544"/>
                  </a:lnTo>
                  <a:lnTo>
                    <a:pt x="466" y="551"/>
                  </a:lnTo>
                  <a:lnTo>
                    <a:pt x="464" y="559"/>
                  </a:lnTo>
                  <a:lnTo>
                    <a:pt x="466" y="570"/>
                  </a:lnTo>
                  <a:lnTo>
                    <a:pt x="468" y="577"/>
                  </a:lnTo>
                  <a:lnTo>
                    <a:pt x="471" y="582"/>
                  </a:lnTo>
                  <a:lnTo>
                    <a:pt x="473" y="592"/>
                  </a:lnTo>
                  <a:lnTo>
                    <a:pt x="478" y="596"/>
                  </a:lnTo>
                  <a:lnTo>
                    <a:pt x="478" y="603"/>
                  </a:lnTo>
                  <a:lnTo>
                    <a:pt x="471" y="603"/>
                  </a:lnTo>
                  <a:lnTo>
                    <a:pt x="464" y="601"/>
                  </a:lnTo>
                  <a:lnTo>
                    <a:pt x="464" y="603"/>
                  </a:lnTo>
                  <a:lnTo>
                    <a:pt x="468" y="613"/>
                  </a:lnTo>
                  <a:lnTo>
                    <a:pt x="475" y="618"/>
                  </a:lnTo>
                  <a:lnTo>
                    <a:pt x="480" y="627"/>
                  </a:lnTo>
                  <a:lnTo>
                    <a:pt x="482" y="641"/>
                  </a:lnTo>
                  <a:lnTo>
                    <a:pt x="480" y="651"/>
                  </a:lnTo>
                  <a:lnTo>
                    <a:pt x="478" y="660"/>
                  </a:lnTo>
                  <a:lnTo>
                    <a:pt x="471" y="665"/>
                  </a:lnTo>
                  <a:lnTo>
                    <a:pt x="464" y="667"/>
                  </a:lnTo>
                  <a:lnTo>
                    <a:pt x="456" y="674"/>
                  </a:lnTo>
                  <a:lnTo>
                    <a:pt x="454" y="677"/>
                  </a:lnTo>
                  <a:lnTo>
                    <a:pt x="461" y="682"/>
                  </a:lnTo>
                  <a:lnTo>
                    <a:pt x="464" y="689"/>
                  </a:lnTo>
                  <a:lnTo>
                    <a:pt x="468" y="691"/>
                  </a:lnTo>
                  <a:lnTo>
                    <a:pt x="473" y="693"/>
                  </a:lnTo>
                  <a:lnTo>
                    <a:pt x="475" y="689"/>
                  </a:lnTo>
                  <a:lnTo>
                    <a:pt x="482" y="679"/>
                  </a:lnTo>
                  <a:lnTo>
                    <a:pt x="487" y="677"/>
                  </a:lnTo>
                  <a:lnTo>
                    <a:pt x="497" y="679"/>
                  </a:lnTo>
                  <a:lnTo>
                    <a:pt x="504" y="679"/>
                  </a:lnTo>
                  <a:lnTo>
                    <a:pt x="511" y="684"/>
                  </a:lnTo>
                  <a:lnTo>
                    <a:pt x="520" y="684"/>
                  </a:lnTo>
                  <a:lnTo>
                    <a:pt x="525" y="689"/>
                  </a:lnTo>
                  <a:lnTo>
                    <a:pt x="532" y="691"/>
                  </a:lnTo>
                  <a:lnTo>
                    <a:pt x="542" y="698"/>
                  </a:lnTo>
                  <a:lnTo>
                    <a:pt x="546" y="705"/>
                  </a:lnTo>
                  <a:lnTo>
                    <a:pt x="556" y="717"/>
                  </a:lnTo>
                  <a:lnTo>
                    <a:pt x="558" y="729"/>
                  </a:lnTo>
                  <a:lnTo>
                    <a:pt x="556" y="738"/>
                  </a:lnTo>
                  <a:lnTo>
                    <a:pt x="551" y="750"/>
                  </a:lnTo>
                  <a:lnTo>
                    <a:pt x="549" y="757"/>
                  </a:lnTo>
                  <a:lnTo>
                    <a:pt x="542" y="764"/>
                  </a:lnTo>
                  <a:lnTo>
                    <a:pt x="539" y="774"/>
                  </a:lnTo>
                  <a:lnTo>
                    <a:pt x="534" y="783"/>
                  </a:lnTo>
                  <a:lnTo>
                    <a:pt x="527" y="786"/>
                  </a:lnTo>
                  <a:lnTo>
                    <a:pt x="523" y="790"/>
                  </a:lnTo>
                  <a:lnTo>
                    <a:pt x="513" y="795"/>
                  </a:lnTo>
                  <a:lnTo>
                    <a:pt x="508" y="800"/>
                  </a:lnTo>
                  <a:lnTo>
                    <a:pt x="511" y="805"/>
                  </a:lnTo>
                  <a:lnTo>
                    <a:pt x="504" y="809"/>
                  </a:lnTo>
                  <a:lnTo>
                    <a:pt x="492" y="812"/>
                  </a:lnTo>
                  <a:lnTo>
                    <a:pt x="490" y="807"/>
                  </a:lnTo>
                  <a:lnTo>
                    <a:pt x="485" y="809"/>
                  </a:lnTo>
                  <a:lnTo>
                    <a:pt x="487" y="812"/>
                  </a:lnTo>
                  <a:lnTo>
                    <a:pt x="482" y="824"/>
                  </a:lnTo>
                  <a:lnTo>
                    <a:pt x="478" y="831"/>
                  </a:lnTo>
                  <a:lnTo>
                    <a:pt x="471" y="833"/>
                  </a:lnTo>
                  <a:lnTo>
                    <a:pt x="461" y="828"/>
                  </a:lnTo>
                  <a:lnTo>
                    <a:pt x="449" y="831"/>
                  </a:lnTo>
                  <a:lnTo>
                    <a:pt x="464" y="838"/>
                  </a:lnTo>
                  <a:lnTo>
                    <a:pt x="466" y="840"/>
                  </a:lnTo>
                  <a:lnTo>
                    <a:pt x="475" y="845"/>
                  </a:lnTo>
                  <a:lnTo>
                    <a:pt x="475" y="850"/>
                  </a:lnTo>
                  <a:lnTo>
                    <a:pt x="475" y="854"/>
                  </a:lnTo>
                  <a:lnTo>
                    <a:pt x="480" y="854"/>
                  </a:lnTo>
                  <a:lnTo>
                    <a:pt x="487" y="854"/>
                  </a:lnTo>
                  <a:lnTo>
                    <a:pt x="494" y="854"/>
                  </a:lnTo>
                  <a:lnTo>
                    <a:pt x="504" y="854"/>
                  </a:lnTo>
                  <a:lnTo>
                    <a:pt x="511" y="857"/>
                  </a:lnTo>
                  <a:lnTo>
                    <a:pt x="506" y="861"/>
                  </a:lnTo>
                  <a:lnTo>
                    <a:pt x="504" y="864"/>
                  </a:lnTo>
                  <a:lnTo>
                    <a:pt x="504" y="871"/>
                  </a:lnTo>
                  <a:lnTo>
                    <a:pt x="504" y="876"/>
                  </a:lnTo>
                  <a:lnTo>
                    <a:pt x="499" y="883"/>
                  </a:lnTo>
                  <a:lnTo>
                    <a:pt x="490" y="883"/>
                  </a:lnTo>
                  <a:lnTo>
                    <a:pt x="482" y="885"/>
                  </a:lnTo>
                  <a:lnTo>
                    <a:pt x="475" y="887"/>
                  </a:lnTo>
                  <a:lnTo>
                    <a:pt x="473" y="887"/>
                  </a:lnTo>
                  <a:lnTo>
                    <a:pt x="471" y="892"/>
                  </a:lnTo>
                  <a:lnTo>
                    <a:pt x="468" y="899"/>
                  </a:lnTo>
                  <a:lnTo>
                    <a:pt x="464" y="899"/>
                  </a:lnTo>
                  <a:lnTo>
                    <a:pt x="459" y="897"/>
                  </a:lnTo>
                  <a:lnTo>
                    <a:pt x="454" y="897"/>
                  </a:lnTo>
                  <a:lnTo>
                    <a:pt x="445" y="902"/>
                  </a:lnTo>
                  <a:lnTo>
                    <a:pt x="437" y="902"/>
                  </a:lnTo>
                  <a:lnTo>
                    <a:pt x="430" y="902"/>
                  </a:lnTo>
                  <a:lnTo>
                    <a:pt x="423" y="904"/>
                  </a:lnTo>
                  <a:lnTo>
                    <a:pt x="416" y="906"/>
                  </a:lnTo>
                  <a:lnTo>
                    <a:pt x="409" y="904"/>
                  </a:lnTo>
                  <a:lnTo>
                    <a:pt x="404" y="899"/>
                  </a:lnTo>
                  <a:lnTo>
                    <a:pt x="397" y="897"/>
                  </a:lnTo>
                  <a:lnTo>
                    <a:pt x="390" y="892"/>
                  </a:lnTo>
                  <a:lnTo>
                    <a:pt x="381" y="892"/>
                  </a:lnTo>
                  <a:lnTo>
                    <a:pt x="374" y="890"/>
                  </a:lnTo>
                  <a:lnTo>
                    <a:pt x="369" y="890"/>
                  </a:lnTo>
                  <a:lnTo>
                    <a:pt x="359" y="887"/>
                  </a:lnTo>
                  <a:lnTo>
                    <a:pt x="352" y="887"/>
                  </a:lnTo>
                  <a:lnTo>
                    <a:pt x="348" y="892"/>
                  </a:lnTo>
                  <a:lnTo>
                    <a:pt x="345" y="890"/>
                  </a:lnTo>
                  <a:lnTo>
                    <a:pt x="338" y="885"/>
                  </a:lnTo>
                  <a:lnTo>
                    <a:pt x="329" y="883"/>
                  </a:lnTo>
                  <a:lnTo>
                    <a:pt x="322" y="880"/>
                  </a:lnTo>
                  <a:lnTo>
                    <a:pt x="314" y="873"/>
                  </a:lnTo>
                  <a:lnTo>
                    <a:pt x="310" y="878"/>
                  </a:lnTo>
                  <a:lnTo>
                    <a:pt x="298" y="878"/>
                  </a:lnTo>
                  <a:lnTo>
                    <a:pt x="296" y="883"/>
                  </a:lnTo>
                  <a:lnTo>
                    <a:pt x="286" y="878"/>
                  </a:lnTo>
                  <a:lnTo>
                    <a:pt x="274" y="876"/>
                  </a:lnTo>
                  <a:lnTo>
                    <a:pt x="270" y="878"/>
                  </a:lnTo>
                  <a:lnTo>
                    <a:pt x="270" y="885"/>
                  </a:lnTo>
                  <a:lnTo>
                    <a:pt x="262" y="887"/>
                  </a:lnTo>
                  <a:lnTo>
                    <a:pt x="255" y="885"/>
                  </a:lnTo>
                  <a:lnTo>
                    <a:pt x="246" y="880"/>
                  </a:lnTo>
                  <a:lnTo>
                    <a:pt x="239" y="876"/>
                  </a:lnTo>
                  <a:lnTo>
                    <a:pt x="232" y="880"/>
                  </a:lnTo>
                  <a:lnTo>
                    <a:pt x="227" y="873"/>
                  </a:lnTo>
                  <a:lnTo>
                    <a:pt x="220" y="866"/>
                  </a:lnTo>
                  <a:lnTo>
                    <a:pt x="215" y="861"/>
                  </a:lnTo>
                  <a:lnTo>
                    <a:pt x="210" y="859"/>
                  </a:lnTo>
                  <a:lnTo>
                    <a:pt x="201" y="859"/>
                  </a:lnTo>
                  <a:lnTo>
                    <a:pt x="192" y="859"/>
                  </a:lnTo>
                  <a:lnTo>
                    <a:pt x="184" y="857"/>
                  </a:lnTo>
                  <a:lnTo>
                    <a:pt x="177" y="861"/>
                  </a:lnTo>
                  <a:lnTo>
                    <a:pt x="168" y="861"/>
                  </a:lnTo>
                  <a:lnTo>
                    <a:pt x="163" y="868"/>
                  </a:lnTo>
                  <a:lnTo>
                    <a:pt x="158" y="876"/>
                  </a:lnTo>
                  <a:lnTo>
                    <a:pt x="158" y="880"/>
                  </a:lnTo>
                  <a:lnTo>
                    <a:pt x="154" y="887"/>
                  </a:lnTo>
                  <a:lnTo>
                    <a:pt x="147" y="890"/>
                  </a:lnTo>
                  <a:lnTo>
                    <a:pt x="142" y="897"/>
                  </a:lnTo>
                  <a:lnTo>
                    <a:pt x="137" y="897"/>
                  </a:lnTo>
                  <a:lnTo>
                    <a:pt x="130" y="895"/>
                  </a:lnTo>
                  <a:lnTo>
                    <a:pt x="128" y="885"/>
                  </a:lnTo>
                  <a:lnTo>
                    <a:pt x="123" y="883"/>
                  </a:lnTo>
                  <a:lnTo>
                    <a:pt x="113" y="878"/>
                  </a:lnTo>
                  <a:lnTo>
                    <a:pt x="106" y="876"/>
                  </a:lnTo>
                  <a:lnTo>
                    <a:pt x="102" y="871"/>
                  </a:lnTo>
                  <a:lnTo>
                    <a:pt x="92" y="868"/>
                  </a:lnTo>
                  <a:lnTo>
                    <a:pt x="85" y="871"/>
                  </a:lnTo>
                  <a:lnTo>
                    <a:pt x="78" y="868"/>
                  </a:lnTo>
                  <a:lnTo>
                    <a:pt x="71" y="868"/>
                  </a:lnTo>
                  <a:lnTo>
                    <a:pt x="64" y="876"/>
                  </a:lnTo>
                  <a:lnTo>
                    <a:pt x="57" y="876"/>
                  </a:lnTo>
                  <a:lnTo>
                    <a:pt x="47" y="880"/>
                  </a:lnTo>
                  <a:lnTo>
                    <a:pt x="42" y="887"/>
                  </a:lnTo>
                  <a:lnTo>
                    <a:pt x="35" y="892"/>
                  </a:lnTo>
                  <a:lnTo>
                    <a:pt x="28" y="897"/>
                  </a:lnTo>
                  <a:lnTo>
                    <a:pt x="28" y="885"/>
                  </a:lnTo>
                  <a:lnTo>
                    <a:pt x="19" y="880"/>
                  </a:lnTo>
                  <a:lnTo>
                    <a:pt x="16" y="873"/>
                  </a:lnTo>
                  <a:lnTo>
                    <a:pt x="9" y="880"/>
                  </a:lnTo>
                  <a:lnTo>
                    <a:pt x="0" y="878"/>
                  </a:lnTo>
                  <a:lnTo>
                    <a:pt x="2" y="871"/>
                  </a:lnTo>
                  <a:lnTo>
                    <a:pt x="5" y="866"/>
                  </a:lnTo>
                  <a:lnTo>
                    <a:pt x="9" y="866"/>
                  </a:lnTo>
                  <a:lnTo>
                    <a:pt x="16" y="861"/>
                  </a:lnTo>
                  <a:lnTo>
                    <a:pt x="21" y="866"/>
                  </a:lnTo>
                  <a:lnTo>
                    <a:pt x="31" y="864"/>
                  </a:lnTo>
                  <a:lnTo>
                    <a:pt x="38" y="861"/>
                  </a:lnTo>
                  <a:lnTo>
                    <a:pt x="45" y="854"/>
                  </a:lnTo>
                  <a:lnTo>
                    <a:pt x="50" y="850"/>
                  </a:lnTo>
                  <a:lnTo>
                    <a:pt x="57" y="847"/>
                  </a:lnTo>
                  <a:lnTo>
                    <a:pt x="59" y="838"/>
                  </a:lnTo>
                  <a:lnTo>
                    <a:pt x="69" y="838"/>
                  </a:lnTo>
                  <a:lnTo>
                    <a:pt x="76" y="838"/>
                  </a:lnTo>
                  <a:lnTo>
                    <a:pt x="78" y="838"/>
                  </a:lnTo>
                  <a:lnTo>
                    <a:pt x="83" y="831"/>
                  </a:lnTo>
                  <a:lnTo>
                    <a:pt x="87" y="828"/>
                  </a:lnTo>
                  <a:lnTo>
                    <a:pt x="92" y="824"/>
                  </a:lnTo>
                  <a:lnTo>
                    <a:pt x="97" y="821"/>
                  </a:lnTo>
                  <a:lnTo>
                    <a:pt x="99" y="819"/>
                  </a:lnTo>
                  <a:lnTo>
                    <a:pt x="99" y="809"/>
                  </a:lnTo>
                  <a:lnTo>
                    <a:pt x="104" y="805"/>
                  </a:lnTo>
                  <a:lnTo>
                    <a:pt x="106" y="797"/>
                  </a:lnTo>
                  <a:lnTo>
                    <a:pt x="111" y="800"/>
                  </a:lnTo>
                  <a:lnTo>
                    <a:pt x="118" y="805"/>
                  </a:lnTo>
                  <a:lnTo>
                    <a:pt x="125" y="802"/>
                  </a:lnTo>
                  <a:lnTo>
                    <a:pt x="130" y="793"/>
                  </a:lnTo>
                  <a:lnTo>
                    <a:pt x="135" y="786"/>
                  </a:lnTo>
                  <a:lnTo>
                    <a:pt x="142" y="786"/>
                  </a:lnTo>
                  <a:lnTo>
                    <a:pt x="151" y="788"/>
                  </a:lnTo>
                  <a:lnTo>
                    <a:pt x="156" y="788"/>
                  </a:lnTo>
                  <a:lnTo>
                    <a:pt x="163" y="788"/>
                  </a:lnTo>
                  <a:lnTo>
                    <a:pt x="173" y="788"/>
                  </a:lnTo>
                  <a:lnTo>
                    <a:pt x="180" y="793"/>
                  </a:lnTo>
                  <a:lnTo>
                    <a:pt x="187" y="800"/>
                  </a:lnTo>
                  <a:lnTo>
                    <a:pt x="194" y="802"/>
                  </a:lnTo>
                  <a:lnTo>
                    <a:pt x="203" y="805"/>
                  </a:lnTo>
                  <a:lnTo>
                    <a:pt x="208" y="805"/>
                  </a:lnTo>
                  <a:lnTo>
                    <a:pt x="210" y="805"/>
                  </a:lnTo>
                  <a:lnTo>
                    <a:pt x="213" y="800"/>
                  </a:lnTo>
                  <a:lnTo>
                    <a:pt x="218" y="790"/>
                  </a:lnTo>
                  <a:lnTo>
                    <a:pt x="222" y="786"/>
                  </a:lnTo>
                  <a:lnTo>
                    <a:pt x="229" y="783"/>
                  </a:lnTo>
                  <a:lnTo>
                    <a:pt x="239" y="781"/>
                  </a:lnTo>
                  <a:lnTo>
                    <a:pt x="246" y="771"/>
                  </a:lnTo>
                  <a:lnTo>
                    <a:pt x="239" y="771"/>
                  </a:lnTo>
                  <a:lnTo>
                    <a:pt x="229" y="774"/>
                  </a:lnTo>
                  <a:lnTo>
                    <a:pt x="225" y="771"/>
                  </a:lnTo>
                  <a:lnTo>
                    <a:pt x="215" y="776"/>
                  </a:lnTo>
                  <a:lnTo>
                    <a:pt x="210" y="783"/>
                  </a:lnTo>
                  <a:lnTo>
                    <a:pt x="203" y="781"/>
                  </a:lnTo>
                  <a:lnTo>
                    <a:pt x="196" y="781"/>
                  </a:lnTo>
                  <a:lnTo>
                    <a:pt x="187" y="779"/>
                  </a:lnTo>
                  <a:lnTo>
                    <a:pt x="182" y="774"/>
                  </a:lnTo>
                  <a:lnTo>
                    <a:pt x="177" y="769"/>
                  </a:lnTo>
                  <a:lnTo>
                    <a:pt x="173" y="762"/>
                  </a:lnTo>
                  <a:lnTo>
                    <a:pt x="168" y="750"/>
                  </a:lnTo>
                  <a:lnTo>
                    <a:pt x="163" y="748"/>
                  </a:lnTo>
                  <a:lnTo>
                    <a:pt x="161" y="753"/>
                  </a:lnTo>
                  <a:lnTo>
                    <a:pt x="151" y="750"/>
                  </a:lnTo>
                  <a:lnTo>
                    <a:pt x="144" y="750"/>
                  </a:lnTo>
                  <a:lnTo>
                    <a:pt x="137" y="745"/>
                  </a:lnTo>
                  <a:lnTo>
                    <a:pt x="144" y="741"/>
                  </a:lnTo>
                  <a:lnTo>
                    <a:pt x="149" y="741"/>
                  </a:lnTo>
                  <a:lnTo>
                    <a:pt x="151" y="738"/>
                  </a:lnTo>
                  <a:lnTo>
                    <a:pt x="147" y="734"/>
                  </a:lnTo>
                  <a:lnTo>
                    <a:pt x="142" y="734"/>
                  </a:lnTo>
                  <a:lnTo>
                    <a:pt x="137" y="724"/>
                  </a:lnTo>
                  <a:lnTo>
                    <a:pt x="125" y="722"/>
                  </a:lnTo>
                  <a:lnTo>
                    <a:pt x="118" y="722"/>
                  </a:lnTo>
                  <a:lnTo>
                    <a:pt x="116" y="729"/>
                  </a:lnTo>
                  <a:lnTo>
                    <a:pt x="104" y="727"/>
                  </a:lnTo>
                  <a:lnTo>
                    <a:pt x="95" y="727"/>
                  </a:lnTo>
                  <a:lnTo>
                    <a:pt x="90" y="717"/>
                  </a:lnTo>
                  <a:lnTo>
                    <a:pt x="85" y="710"/>
                  </a:lnTo>
                  <a:lnTo>
                    <a:pt x="87" y="708"/>
                  </a:lnTo>
                  <a:lnTo>
                    <a:pt x="92" y="708"/>
                  </a:lnTo>
                  <a:lnTo>
                    <a:pt x="95" y="703"/>
                  </a:lnTo>
                  <a:lnTo>
                    <a:pt x="95" y="700"/>
                  </a:lnTo>
                  <a:lnTo>
                    <a:pt x="90" y="696"/>
                  </a:lnTo>
                  <a:lnTo>
                    <a:pt x="80" y="691"/>
                  </a:lnTo>
                  <a:lnTo>
                    <a:pt x="85" y="689"/>
                  </a:lnTo>
                  <a:lnTo>
                    <a:pt x="92" y="689"/>
                  </a:lnTo>
                  <a:lnTo>
                    <a:pt x="102" y="686"/>
                  </a:lnTo>
                  <a:lnTo>
                    <a:pt x="104" y="684"/>
                  </a:lnTo>
                  <a:lnTo>
                    <a:pt x="111" y="689"/>
                  </a:lnTo>
                  <a:lnTo>
                    <a:pt x="123" y="686"/>
                  </a:lnTo>
                  <a:lnTo>
                    <a:pt x="128" y="682"/>
                  </a:lnTo>
                  <a:lnTo>
                    <a:pt x="132" y="679"/>
                  </a:lnTo>
                  <a:lnTo>
                    <a:pt x="142" y="682"/>
                  </a:lnTo>
                  <a:lnTo>
                    <a:pt x="149" y="679"/>
                  </a:lnTo>
                  <a:lnTo>
                    <a:pt x="156" y="677"/>
                  </a:lnTo>
                  <a:lnTo>
                    <a:pt x="165" y="674"/>
                  </a:lnTo>
                  <a:lnTo>
                    <a:pt x="173" y="667"/>
                  </a:lnTo>
                  <a:lnTo>
                    <a:pt x="177" y="660"/>
                  </a:lnTo>
                  <a:lnTo>
                    <a:pt x="182" y="656"/>
                  </a:lnTo>
                  <a:lnTo>
                    <a:pt x="182" y="648"/>
                  </a:lnTo>
                  <a:lnTo>
                    <a:pt x="182" y="639"/>
                  </a:lnTo>
                  <a:lnTo>
                    <a:pt x="187" y="634"/>
                  </a:lnTo>
                  <a:lnTo>
                    <a:pt x="189" y="629"/>
                  </a:lnTo>
                  <a:lnTo>
                    <a:pt x="189" y="625"/>
                  </a:lnTo>
                  <a:lnTo>
                    <a:pt x="187" y="618"/>
                  </a:lnTo>
                  <a:lnTo>
                    <a:pt x="189" y="608"/>
                  </a:lnTo>
                  <a:lnTo>
                    <a:pt x="182" y="606"/>
                  </a:lnTo>
                  <a:lnTo>
                    <a:pt x="173" y="603"/>
                  </a:lnTo>
                  <a:lnTo>
                    <a:pt x="165" y="608"/>
                  </a:lnTo>
                  <a:lnTo>
                    <a:pt x="161" y="613"/>
                  </a:lnTo>
                  <a:lnTo>
                    <a:pt x="158" y="608"/>
                  </a:lnTo>
                  <a:lnTo>
                    <a:pt x="154" y="611"/>
                  </a:lnTo>
                  <a:lnTo>
                    <a:pt x="149" y="608"/>
                  </a:lnTo>
                  <a:lnTo>
                    <a:pt x="147" y="608"/>
                  </a:lnTo>
                  <a:lnTo>
                    <a:pt x="154" y="601"/>
                  </a:lnTo>
                  <a:lnTo>
                    <a:pt x="158" y="599"/>
                  </a:lnTo>
                  <a:lnTo>
                    <a:pt x="165" y="599"/>
                  </a:lnTo>
                  <a:lnTo>
                    <a:pt x="173" y="594"/>
                  </a:lnTo>
                  <a:lnTo>
                    <a:pt x="180" y="589"/>
                  </a:lnTo>
                  <a:lnTo>
                    <a:pt x="184" y="582"/>
                  </a:lnTo>
                  <a:lnTo>
                    <a:pt x="177" y="575"/>
                  </a:lnTo>
                  <a:lnTo>
                    <a:pt x="175" y="568"/>
                  </a:lnTo>
                  <a:lnTo>
                    <a:pt x="173" y="561"/>
                  </a:lnTo>
                  <a:lnTo>
                    <a:pt x="173" y="554"/>
                  </a:lnTo>
                  <a:lnTo>
                    <a:pt x="177" y="549"/>
                  </a:lnTo>
                  <a:lnTo>
                    <a:pt x="177" y="547"/>
                  </a:lnTo>
                  <a:lnTo>
                    <a:pt x="184" y="547"/>
                  </a:lnTo>
                  <a:lnTo>
                    <a:pt x="187" y="549"/>
                  </a:lnTo>
                  <a:lnTo>
                    <a:pt x="192" y="549"/>
                  </a:lnTo>
                  <a:lnTo>
                    <a:pt x="196" y="551"/>
                  </a:lnTo>
                  <a:lnTo>
                    <a:pt x="196" y="556"/>
                  </a:lnTo>
                  <a:lnTo>
                    <a:pt x="199" y="563"/>
                  </a:lnTo>
                  <a:lnTo>
                    <a:pt x="201" y="566"/>
                  </a:lnTo>
                  <a:lnTo>
                    <a:pt x="203" y="566"/>
                  </a:lnTo>
                  <a:lnTo>
                    <a:pt x="208" y="568"/>
                  </a:lnTo>
                  <a:lnTo>
                    <a:pt x="201" y="573"/>
                  </a:lnTo>
                  <a:lnTo>
                    <a:pt x="210" y="575"/>
                  </a:lnTo>
                  <a:lnTo>
                    <a:pt x="218" y="573"/>
                  </a:lnTo>
                  <a:lnTo>
                    <a:pt x="220" y="568"/>
                  </a:lnTo>
                  <a:lnTo>
                    <a:pt x="225" y="570"/>
                  </a:lnTo>
                  <a:lnTo>
                    <a:pt x="229" y="575"/>
                  </a:lnTo>
                  <a:lnTo>
                    <a:pt x="239" y="575"/>
                  </a:lnTo>
                  <a:lnTo>
                    <a:pt x="246" y="575"/>
                  </a:lnTo>
                  <a:lnTo>
                    <a:pt x="255" y="575"/>
                  </a:lnTo>
                  <a:lnTo>
                    <a:pt x="255" y="580"/>
                  </a:lnTo>
                  <a:lnTo>
                    <a:pt x="262" y="585"/>
                  </a:lnTo>
                  <a:lnTo>
                    <a:pt x="265" y="592"/>
                  </a:lnTo>
                  <a:lnTo>
                    <a:pt x="267" y="589"/>
                  </a:lnTo>
                  <a:lnTo>
                    <a:pt x="265" y="589"/>
                  </a:lnTo>
                  <a:lnTo>
                    <a:pt x="262" y="575"/>
                  </a:lnTo>
                  <a:lnTo>
                    <a:pt x="270" y="573"/>
                  </a:lnTo>
                  <a:lnTo>
                    <a:pt x="277" y="573"/>
                  </a:lnTo>
                  <a:lnTo>
                    <a:pt x="274" y="559"/>
                  </a:lnTo>
                  <a:lnTo>
                    <a:pt x="288" y="542"/>
                  </a:lnTo>
                  <a:lnTo>
                    <a:pt x="281" y="537"/>
                  </a:lnTo>
                  <a:lnTo>
                    <a:pt x="288" y="521"/>
                  </a:lnTo>
                  <a:lnTo>
                    <a:pt x="298" y="518"/>
                  </a:lnTo>
                  <a:lnTo>
                    <a:pt x="305" y="504"/>
                  </a:lnTo>
                  <a:lnTo>
                    <a:pt x="305" y="495"/>
                  </a:lnTo>
                  <a:lnTo>
                    <a:pt x="296" y="497"/>
                  </a:lnTo>
                  <a:lnTo>
                    <a:pt x="281" y="506"/>
                  </a:lnTo>
                  <a:lnTo>
                    <a:pt x="281" y="502"/>
                  </a:lnTo>
                  <a:lnTo>
                    <a:pt x="284" y="490"/>
                  </a:lnTo>
                  <a:lnTo>
                    <a:pt x="277" y="485"/>
                  </a:lnTo>
                  <a:lnTo>
                    <a:pt x="277" y="473"/>
                  </a:lnTo>
                  <a:lnTo>
                    <a:pt x="267" y="450"/>
                  </a:lnTo>
                  <a:lnTo>
                    <a:pt x="284" y="431"/>
                  </a:lnTo>
                  <a:lnTo>
                    <a:pt x="288" y="424"/>
                  </a:lnTo>
                  <a:lnTo>
                    <a:pt x="296" y="414"/>
                  </a:lnTo>
                  <a:lnTo>
                    <a:pt x="298" y="414"/>
                  </a:lnTo>
                  <a:lnTo>
                    <a:pt x="300" y="417"/>
                  </a:lnTo>
                  <a:lnTo>
                    <a:pt x="303" y="414"/>
                  </a:lnTo>
                  <a:lnTo>
                    <a:pt x="300" y="412"/>
                  </a:lnTo>
                  <a:lnTo>
                    <a:pt x="303" y="412"/>
                  </a:lnTo>
                  <a:lnTo>
                    <a:pt x="310" y="412"/>
                  </a:lnTo>
                  <a:lnTo>
                    <a:pt x="312" y="414"/>
                  </a:lnTo>
                  <a:lnTo>
                    <a:pt x="314" y="417"/>
                  </a:lnTo>
                  <a:lnTo>
                    <a:pt x="317" y="417"/>
                  </a:lnTo>
                  <a:lnTo>
                    <a:pt x="317" y="414"/>
                  </a:lnTo>
                  <a:lnTo>
                    <a:pt x="319" y="412"/>
                  </a:lnTo>
                  <a:lnTo>
                    <a:pt x="312" y="412"/>
                  </a:lnTo>
                  <a:lnTo>
                    <a:pt x="298" y="407"/>
                  </a:lnTo>
                  <a:lnTo>
                    <a:pt x="296" y="405"/>
                  </a:lnTo>
                  <a:lnTo>
                    <a:pt x="291" y="407"/>
                  </a:lnTo>
                  <a:lnTo>
                    <a:pt x="286" y="405"/>
                  </a:lnTo>
                  <a:lnTo>
                    <a:pt x="281" y="412"/>
                  </a:lnTo>
                  <a:lnTo>
                    <a:pt x="274" y="409"/>
                  </a:lnTo>
                  <a:lnTo>
                    <a:pt x="267" y="412"/>
                  </a:lnTo>
                  <a:lnTo>
                    <a:pt x="258" y="417"/>
                  </a:lnTo>
                  <a:lnTo>
                    <a:pt x="248" y="414"/>
                  </a:lnTo>
                  <a:lnTo>
                    <a:pt x="244" y="409"/>
                  </a:lnTo>
                  <a:lnTo>
                    <a:pt x="236" y="400"/>
                  </a:lnTo>
                  <a:lnTo>
                    <a:pt x="232" y="400"/>
                  </a:lnTo>
                  <a:lnTo>
                    <a:pt x="232" y="417"/>
                  </a:lnTo>
                  <a:lnTo>
                    <a:pt x="227" y="419"/>
                  </a:lnTo>
                  <a:lnTo>
                    <a:pt x="218" y="409"/>
                  </a:lnTo>
                  <a:lnTo>
                    <a:pt x="215" y="400"/>
                  </a:lnTo>
                  <a:lnTo>
                    <a:pt x="210" y="393"/>
                  </a:lnTo>
                  <a:lnTo>
                    <a:pt x="201" y="395"/>
                  </a:lnTo>
                  <a:lnTo>
                    <a:pt x="199" y="407"/>
                  </a:lnTo>
                  <a:lnTo>
                    <a:pt x="194" y="407"/>
                  </a:lnTo>
                  <a:lnTo>
                    <a:pt x="194" y="395"/>
                  </a:lnTo>
                  <a:lnTo>
                    <a:pt x="189" y="388"/>
                  </a:lnTo>
                  <a:lnTo>
                    <a:pt x="192" y="374"/>
                  </a:lnTo>
                  <a:lnTo>
                    <a:pt x="201" y="376"/>
                  </a:lnTo>
                  <a:lnTo>
                    <a:pt x="210" y="360"/>
                  </a:lnTo>
                  <a:lnTo>
                    <a:pt x="222" y="348"/>
                  </a:lnTo>
                  <a:lnTo>
                    <a:pt x="225" y="343"/>
                  </a:lnTo>
                  <a:lnTo>
                    <a:pt x="229" y="336"/>
                  </a:lnTo>
                  <a:lnTo>
                    <a:pt x="234" y="336"/>
                  </a:lnTo>
                  <a:lnTo>
                    <a:pt x="239" y="331"/>
                  </a:lnTo>
                  <a:lnTo>
                    <a:pt x="239" y="320"/>
                  </a:lnTo>
                  <a:lnTo>
                    <a:pt x="234" y="308"/>
                  </a:lnTo>
                  <a:lnTo>
                    <a:pt x="229" y="303"/>
                  </a:lnTo>
                  <a:lnTo>
                    <a:pt x="234" y="293"/>
                  </a:lnTo>
                  <a:lnTo>
                    <a:pt x="239" y="282"/>
                  </a:lnTo>
                  <a:lnTo>
                    <a:pt x="248" y="275"/>
                  </a:lnTo>
                  <a:lnTo>
                    <a:pt x="241" y="267"/>
                  </a:lnTo>
                  <a:lnTo>
                    <a:pt x="239" y="275"/>
                  </a:lnTo>
                  <a:lnTo>
                    <a:pt x="234" y="282"/>
                  </a:lnTo>
                  <a:lnTo>
                    <a:pt x="227" y="279"/>
                  </a:lnTo>
                  <a:lnTo>
                    <a:pt x="227" y="286"/>
                  </a:lnTo>
                  <a:lnTo>
                    <a:pt x="218" y="291"/>
                  </a:lnTo>
                  <a:lnTo>
                    <a:pt x="213" y="279"/>
                  </a:lnTo>
                  <a:lnTo>
                    <a:pt x="213" y="272"/>
                  </a:lnTo>
                  <a:lnTo>
                    <a:pt x="218" y="263"/>
                  </a:lnTo>
                  <a:lnTo>
                    <a:pt x="220" y="258"/>
                  </a:lnTo>
                  <a:lnTo>
                    <a:pt x="208" y="263"/>
                  </a:lnTo>
                  <a:lnTo>
                    <a:pt x="206" y="275"/>
                  </a:lnTo>
                  <a:lnTo>
                    <a:pt x="208" y="286"/>
                  </a:lnTo>
                  <a:lnTo>
                    <a:pt x="199" y="293"/>
                  </a:lnTo>
                  <a:lnTo>
                    <a:pt x="194" y="301"/>
                  </a:lnTo>
                  <a:lnTo>
                    <a:pt x="189" y="310"/>
                  </a:lnTo>
                  <a:lnTo>
                    <a:pt x="184" y="317"/>
                  </a:lnTo>
                  <a:lnTo>
                    <a:pt x="182" y="324"/>
                  </a:lnTo>
                  <a:lnTo>
                    <a:pt x="180" y="329"/>
                  </a:lnTo>
                  <a:lnTo>
                    <a:pt x="173" y="329"/>
                  </a:lnTo>
                  <a:lnTo>
                    <a:pt x="165" y="329"/>
                  </a:lnTo>
                  <a:lnTo>
                    <a:pt x="170" y="317"/>
                  </a:lnTo>
                  <a:lnTo>
                    <a:pt x="177" y="312"/>
                  </a:lnTo>
                  <a:lnTo>
                    <a:pt x="180" y="303"/>
                  </a:lnTo>
                  <a:lnTo>
                    <a:pt x="187" y="293"/>
                  </a:lnTo>
                  <a:lnTo>
                    <a:pt x="192" y="284"/>
                  </a:lnTo>
                  <a:lnTo>
                    <a:pt x="192" y="277"/>
                  </a:lnTo>
                  <a:lnTo>
                    <a:pt x="196" y="270"/>
                  </a:lnTo>
                  <a:lnTo>
                    <a:pt x="194" y="263"/>
                  </a:lnTo>
                  <a:lnTo>
                    <a:pt x="201" y="258"/>
                  </a:lnTo>
                  <a:lnTo>
                    <a:pt x="206" y="246"/>
                  </a:lnTo>
                  <a:lnTo>
                    <a:pt x="213" y="237"/>
                  </a:lnTo>
                  <a:lnTo>
                    <a:pt x="208" y="234"/>
                  </a:lnTo>
                  <a:lnTo>
                    <a:pt x="220" y="218"/>
                  </a:lnTo>
                  <a:lnTo>
                    <a:pt x="227" y="215"/>
                  </a:lnTo>
                  <a:lnTo>
                    <a:pt x="232" y="204"/>
                  </a:lnTo>
                  <a:lnTo>
                    <a:pt x="246" y="196"/>
                  </a:lnTo>
                  <a:lnTo>
                    <a:pt x="253" y="185"/>
                  </a:lnTo>
                  <a:lnTo>
                    <a:pt x="239" y="189"/>
                  </a:lnTo>
                  <a:lnTo>
                    <a:pt x="225" y="199"/>
                  </a:lnTo>
                  <a:lnTo>
                    <a:pt x="213" y="208"/>
                  </a:lnTo>
                  <a:lnTo>
                    <a:pt x="206" y="201"/>
                  </a:lnTo>
                  <a:lnTo>
                    <a:pt x="201" y="194"/>
                  </a:lnTo>
                  <a:lnTo>
                    <a:pt x="201" y="185"/>
                  </a:lnTo>
                  <a:lnTo>
                    <a:pt x="194" y="180"/>
                  </a:lnTo>
                  <a:lnTo>
                    <a:pt x="189" y="173"/>
                  </a:lnTo>
                  <a:lnTo>
                    <a:pt x="196" y="170"/>
                  </a:lnTo>
                  <a:lnTo>
                    <a:pt x="206" y="173"/>
                  </a:lnTo>
                  <a:lnTo>
                    <a:pt x="213" y="173"/>
                  </a:lnTo>
                  <a:lnTo>
                    <a:pt x="225" y="166"/>
                  </a:lnTo>
                  <a:lnTo>
                    <a:pt x="220" y="159"/>
                  </a:lnTo>
                  <a:lnTo>
                    <a:pt x="232" y="152"/>
                  </a:lnTo>
                  <a:lnTo>
                    <a:pt x="239" y="144"/>
                  </a:lnTo>
                  <a:lnTo>
                    <a:pt x="239" y="135"/>
                  </a:lnTo>
                  <a:lnTo>
                    <a:pt x="248" y="135"/>
                  </a:lnTo>
                  <a:lnTo>
                    <a:pt x="251" y="128"/>
                  </a:lnTo>
                  <a:lnTo>
                    <a:pt x="255" y="116"/>
                  </a:lnTo>
                  <a:lnTo>
                    <a:pt x="248" y="121"/>
                  </a:lnTo>
                  <a:lnTo>
                    <a:pt x="244" y="116"/>
                  </a:lnTo>
                  <a:lnTo>
                    <a:pt x="232" y="116"/>
                  </a:lnTo>
                  <a:lnTo>
                    <a:pt x="236" y="107"/>
                  </a:lnTo>
                  <a:lnTo>
                    <a:pt x="236" y="102"/>
                  </a:lnTo>
                  <a:lnTo>
                    <a:pt x="244" y="92"/>
                  </a:lnTo>
                  <a:lnTo>
                    <a:pt x="246" y="83"/>
                  </a:lnTo>
                  <a:lnTo>
                    <a:pt x="251" y="71"/>
                  </a:lnTo>
                  <a:lnTo>
                    <a:pt x="253" y="64"/>
                  </a:lnTo>
                  <a:lnTo>
                    <a:pt x="260" y="66"/>
                  </a:lnTo>
                  <a:lnTo>
                    <a:pt x="265" y="62"/>
                  </a:lnTo>
                  <a:lnTo>
                    <a:pt x="267" y="64"/>
                  </a:lnTo>
                  <a:lnTo>
                    <a:pt x="265" y="69"/>
                  </a:lnTo>
                  <a:lnTo>
                    <a:pt x="270" y="69"/>
                  </a:lnTo>
                  <a:lnTo>
                    <a:pt x="274" y="64"/>
                  </a:lnTo>
                  <a:lnTo>
                    <a:pt x="279" y="64"/>
                  </a:lnTo>
                  <a:lnTo>
                    <a:pt x="281" y="69"/>
                  </a:lnTo>
                  <a:lnTo>
                    <a:pt x="288" y="66"/>
                  </a:lnTo>
                  <a:lnTo>
                    <a:pt x="279" y="57"/>
                  </a:lnTo>
                  <a:lnTo>
                    <a:pt x="277" y="50"/>
                  </a:lnTo>
                  <a:lnTo>
                    <a:pt x="279" y="47"/>
                  </a:lnTo>
                  <a:lnTo>
                    <a:pt x="284" y="52"/>
                  </a:lnTo>
                  <a:lnTo>
                    <a:pt x="288" y="50"/>
                  </a:lnTo>
                  <a:lnTo>
                    <a:pt x="288" y="43"/>
                  </a:lnTo>
                  <a:lnTo>
                    <a:pt x="291" y="33"/>
                  </a:lnTo>
                  <a:lnTo>
                    <a:pt x="303" y="36"/>
                  </a:lnTo>
                  <a:lnTo>
                    <a:pt x="303" y="21"/>
                  </a:lnTo>
                  <a:lnTo>
                    <a:pt x="310" y="14"/>
                  </a:lnTo>
                  <a:lnTo>
                    <a:pt x="314" y="10"/>
                  </a:lnTo>
                  <a:lnTo>
                    <a:pt x="322" y="0"/>
                  </a:lnTo>
                  <a:lnTo>
                    <a:pt x="333" y="7"/>
                  </a:lnTo>
                  <a:close/>
                </a:path>
              </a:pathLst>
            </a:custGeom>
            <a:grp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2400"/>
            </a:p>
          </p:txBody>
        </p:sp>
      </p:grpSp>
      <p:sp>
        <p:nvSpPr>
          <p:cNvPr id="9" name="Freeform 7">
            <a:extLst>
              <a:ext uri="{FF2B5EF4-FFF2-40B4-BE49-F238E27FC236}">
                <a16:creationId xmlns:a16="http://schemas.microsoft.com/office/drawing/2014/main" id="{39FE104C-7405-4952-A4BE-0D3A4BD9BDC7}"/>
              </a:ext>
            </a:extLst>
          </p:cNvPr>
          <p:cNvSpPr>
            <a:spLocks/>
          </p:cNvSpPr>
          <p:nvPr/>
        </p:nvSpPr>
        <p:spPr bwMode="auto">
          <a:xfrm>
            <a:off x="377676" y="1467025"/>
            <a:ext cx="777434" cy="970760"/>
          </a:xfrm>
          <a:custGeom>
            <a:avLst/>
            <a:gdLst/>
            <a:ahLst/>
            <a:cxnLst>
              <a:cxn ang="0">
                <a:pos x="1014" y="55"/>
              </a:cxn>
              <a:cxn ang="0">
                <a:pos x="1088" y="90"/>
              </a:cxn>
              <a:cxn ang="0">
                <a:pos x="1121" y="116"/>
              </a:cxn>
              <a:cxn ang="0">
                <a:pos x="1021" y="124"/>
              </a:cxn>
              <a:cxn ang="0">
                <a:pos x="898" y="275"/>
              </a:cxn>
              <a:cxn ang="0">
                <a:pos x="662" y="332"/>
              </a:cxn>
              <a:cxn ang="0">
                <a:pos x="449" y="788"/>
              </a:cxn>
              <a:cxn ang="0">
                <a:pos x="371" y="1233"/>
              </a:cxn>
              <a:cxn ang="0">
                <a:pos x="295" y="1300"/>
              </a:cxn>
              <a:cxn ang="0">
                <a:pos x="274" y="1262"/>
              </a:cxn>
              <a:cxn ang="0">
                <a:pos x="229" y="1330"/>
              </a:cxn>
              <a:cxn ang="0">
                <a:pos x="75" y="1406"/>
              </a:cxn>
              <a:cxn ang="0">
                <a:pos x="21" y="1304"/>
              </a:cxn>
              <a:cxn ang="0">
                <a:pos x="4" y="1259"/>
              </a:cxn>
              <a:cxn ang="0">
                <a:pos x="37" y="1193"/>
              </a:cxn>
              <a:cxn ang="0">
                <a:pos x="99" y="1143"/>
              </a:cxn>
              <a:cxn ang="0">
                <a:pos x="35" y="1153"/>
              </a:cxn>
              <a:cxn ang="0">
                <a:pos x="45" y="1127"/>
              </a:cxn>
              <a:cxn ang="0">
                <a:pos x="14" y="1082"/>
              </a:cxn>
              <a:cxn ang="0">
                <a:pos x="123" y="1082"/>
              </a:cxn>
              <a:cxn ang="0">
                <a:pos x="97" y="1065"/>
              </a:cxn>
              <a:cxn ang="0">
                <a:pos x="30" y="1044"/>
              </a:cxn>
              <a:cxn ang="0">
                <a:pos x="26" y="999"/>
              </a:cxn>
              <a:cxn ang="0">
                <a:pos x="73" y="990"/>
              </a:cxn>
              <a:cxn ang="0">
                <a:pos x="63" y="954"/>
              </a:cxn>
              <a:cxn ang="0">
                <a:pos x="134" y="954"/>
              </a:cxn>
              <a:cxn ang="0">
                <a:pos x="125" y="930"/>
              </a:cxn>
              <a:cxn ang="0">
                <a:pos x="142" y="916"/>
              </a:cxn>
              <a:cxn ang="0">
                <a:pos x="158" y="881"/>
              </a:cxn>
              <a:cxn ang="0">
                <a:pos x="205" y="888"/>
              </a:cxn>
              <a:cxn ang="0">
                <a:pos x="239" y="843"/>
              </a:cxn>
              <a:cxn ang="0">
                <a:pos x="288" y="836"/>
              </a:cxn>
              <a:cxn ang="0">
                <a:pos x="338" y="838"/>
              </a:cxn>
              <a:cxn ang="0">
                <a:pos x="369" y="793"/>
              </a:cxn>
              <a:cxn ang="0">
                <a:pos x="281" y="822"/>
              </a:cxn>
              <a:cxn ang="0">
                <a:pos x="317" y="765"/>
              </a:cxn>
              <a:cxn ang="0">
                <a:pos x="380" y="736"/>
              </a:cxn>
              <a:cxn ang="0">
                <a:pos x="383" y="691"/>
              </a:cxn>
              <a:cxn ang="0">
                <a:pos x="404" y="663"/>
              </a:cxn>
              <a:cxn ang="0">
                <a:pos x="440" y="592"/>
              </a:cxn>
              <a:cxn ang="0">
                <a:pos x="482" y="566"/>
              </a:cxn>
              <a:cxn ang="0">
                <a:pos x="456" y="545"/>
              </a:cxn>
              <a:cxn ang="0">
                <a:pos x="475" y="502"/>
              </a:cxn>
              <a:cxn ang="0">
                <a:pos x="527" y="460"/>
              </a:cxn>
              <a:cxn ang="0">
                <a:pos x="527" y="431"/>
              </a:cxn>
              <a:cxn ang="0">
                <a:pos x="558" y="405"/>
              </a:cxn>
              <a:cxn ang="0">
                <a:pos x="532" y="396"/>
              </a:cxn>
              <a:cxn ang="0">
                <a:pos x="551" y="367"/>
              </a:cxn>
              <a:cxn ang="0">
                <a:pos x="596" y="386"/>
              </a:cxn>
              <a:cxn ang="0">
                <a:pos x="615" y="332"/>
              </a:cxn>
              <a:cxn ang="0">
                <a:pos x="617" y="320"/>
              </a:cxn>
              <a:cxn ang="0">
                <a:pos x="631" y="294"/>
              </a:cxn>
              <a:cxn ang="0">
                <a:pos x="657" y="242"/>
              </a:cxn>
              <a:cxn ang="0">
                <a:pos x="686" y="221"/>
              </a:cxn>
              <a:cxn ang="0">
                <a:pos x="714" y="190"/>
              </a:cxn>
              <a:cxn ang="0">
                <a:pos x="738" y="216"/>
              </a:cxn>
              <a:cxn ang="0">
                <a:pos x="790" y="164"/>
              </a:cxn>
              <a:cxn ang="0">
                <a:pos x="823" y="124"/>
              </a:cxn>
              <a:cxn ang="0">
                <a:pos x="865" y="83"/>
              </a:cxn>
              <a:cxn ang="0">
                <a:pos x="889" y="34"/>
              </a:cxn>
              <a:cxn ang="0">
                <a:pos x="903" y="109"/>
              </a:cxn>
              <a:cxn ang="0">
                <a:pos x="948" y="50"/>
              </a:cxn>
              <a:cxn ang="0">
                <a:pos x="962" y="22"/>
              </a:cxn>
            </a:cxnLst>
            <a:rect l="0" t="0" r="r" b="b"/>
            <a:pathLst>
              <a:path w="1130" h="1411">
                <a:moveTo>
                  <a:pt x="981" y="8"/>
                </a:moveTo>
                <a:lnTo>
                  <a:pt x="986" y="8"/>
                </a:lnTo>
                <a:lnTo>
                  <a:pt x="993" y="3"/>
                </a:lnTo>
                <a:lnTo>
                  <a:pt x="995" y="0"/>
                </a:lnTo>
                <a:lnTo>
                  <a:pt x="1000" y="0"/>
                </a:lnTo>
                <a:lnTo>
                  <a:pt x="1000" y="5"/>
                </a:lnTo>
                <a:lnTo>
                  <a:pt x="1000" y="8"/>
                </a:lnTo>
                <a:lnTo>
                  <a:pt x="1000" y="12"/>
                </a:lnTo>
                <a:lnTo>
                  <a:pt x="1005" y="8"/>
                </a:lnTo>
                <a:lnTo>
                  <a:pt x="1010" y="12"/>
                </a:lnTo>
                <a:lnTo>
                  <a:pt x="1010" y="19"/>
                </a:lnTo>
                <a:lnTo>
                  <a:pt x="1007" y="24"/>
                </a:lnTo>
                <a:lnTo>
                  <a:pt x="1005" y="31"/>
                </a:lnTo>
                <a:lnTo>
                  <a:pt x="1003" y="34"/>
                </a:lnTo>
                <a:lnTo>
                  <a:pt x="998" y="34"/>
                </a:lnTo>
                <a:lnTo>
                  <a:pt x="993" y="36"/>
                </a:lnTo>
                <a:lnTo>
                  <a:pt x="991" y="38"/>
                </a:lnTo>
                <a:lnTo>
                  <a:pt x="993" y="38"/>
                </a:lnTo>
                <a:lnTo>
                  <a:pt x="998" y="38"/>
                </a:lnTo>
                <a:lnTo>
                  <a:pt x="1003" y="38"/>
                </a:lnTo>
                <a:lnTo>
                  <a:pt x="1005" y="41"/>
                </a:lnTo>
                <a:lnTo>
                  <a:pt x="1007" y="41"/>
                </a:lnTo>
                <a:lnTo>
                  <a:pt x="1010" y="43"/>
                </a:lnTo>
                <a:lnTo>
                  <a:pt x="1007" y="48"/>
                </a:lnTo>
                <a:lnTo>
                  <a:pt x="1003" y="57"/>
                </a:lnTo>
                <a:lnTo>
                  <a:pt x="998" y="62"/>
                </a:lnTo>
                <a:lnTo>
                  <a:pt x="998" y="67"/>
                </a:lnTo>
                <a:lnTo>
                  <a:pt x="1003" y="67"/>
                </a:lnTo>
                <a:lnTo>
                  <a:pt x="1007" y="62"/>
                </a:lnTo>
                <a:lnTo>
                  <a:pt x="1010" y="62"/>
                </a:lnTo>
                <a:lnTo>
                  <a:pt x="1014" y="55"/>
                </a:lnTo>
                <a:lnTo>
                  <a:pt x="1017" y="48"/>
                </a:lnTo>
                <a:lnTo>
                  <a:pt x="1017" y="43"/>
                </a:lnTo>
                <a:lnTo>
                  <a:pt x="1017" y="38"/>
                </a:lnTo>
                <a:lnTo>
                  <a:pt x="1017" y="34"/>
                </a:lnTo>
                <a:lnTo>
                  <a:pt x="1021" y="22"/>
                </a:lnTo>
                <a:lnTo>
                  <a:pt x="1021" y="19"/>
                </a:lnTo>
                <a:lnTo>
                  <a:pt x="1026" y="17"/>
                </a:lnTo>
                <a:lnTo>
                  <a:pt x="1031" y="17"/>
                </a:lnTo>
                <a:lnTo>
                  <a:pt x="1036" y="17"/>
                </a:lnTo>
                <a:lnTo>
                  <a:pt x="1038" y="19"/>
                </a:lnTo>
                <a:lnTo>
                  <a:pt x="1043" y="24"/>
                </a:lnTo>
                <a:lnTo>
                  <a:pt x="1055" y="27"/>
                </a:lnTo>
                <a:lnTo>
                  <a:pt x="1057" y="27"/>
                </a:lnTo>
                <a:lnTo>
                  <a:pt x="1069" y="27"/>
                </a:lnTo>
                <a:lnTo>
                  <a:pt x="1071" y="27"/>
                </a:lnTo>
                <a:lnTo>
                  <a:pt x="1076" y="29"/>
                </a:lnTo>
                <a:lnTo>
                  <a:pt x="1081" y="34"/>
                </a:lnTo>
                <a:lnTo>
                  <a:pt x="1081" y="38"/>
                </a:lnTo>
                <a:lnTo>
                  <a:pt x="1085" y="41"/>
                </a:lnTo>
                <a:lnTo>
                  <a:pt x="1092" y="38"/>
                </a:lnTo>
                <a:lnTo>
                  <a:pt x="1104" y="45"/>
                </a:lnTo>
                <a:lnTo>
                  <a:pt x="1107" y="45"/>
                </a:lnTo>
                <a:lnTo>
                  <a:pt x="1111" y="50"/>
                </a:lnTo>
                <a:lnTo>
                  <a:pt x="1114" y="53"/>
                </a:lnTo>
                <a:lnTo>
                  <a:pt x="1114" y="62"/>
                </a:lnTo>
                <a:lnTo>
                  <a:pt x="1111" y="64"/>
                </a:lnTo>
                <a:lnTo>
                  <a:pt x="1104" y="67"/>
                </a:lnTo>
                <a:lnTo>
                  <a:pt x="1097" y="71"/>
                </a:lnTo>
                <a:lnTo>
                  <a:pt x="1095" y="76"/>
                </a:lnTo>
                <a:lnTo>
                  <a:pt x="1092" y="83"/>
                </a:lnTo>
                <a:lnTo>
                  <a:pt x="1088" y="90"/>
                </a:lnTo>
                <a:lnTo>
                  <a:pt x="1078" y="95"/>
                </a:lnTo>
                <a:lnTo>
                  <a:pt x="1064" y="95"/>
                </a:lnTo>
                <a:lnTo>
                  <a:pt x="1045" y="95"/>
                </a:lnTo>
                <a:lnTo>
                  <a:pt x="1040" y="95"/>
                </a:lnTo>
                <a:lnTo>
                  <a:pt x="1038" y="95"/>
                </a:lnTo>
                <a:lnTo>
                  <a:pt x="1033" y="98"/>
                </a:lnTo>
                <a:lnTo>
                  <a:pt x="1031" y="102"/>
                </a:lnTo>
                <a:lnTo>
                  <a:pt x="1033" y="102"/>
                </a:lnTo>
                <a:lnTo>
                  <a:pt x="1038" y="102"/>
                </a:lnTo>
                <a:lnTo>
                  <a:pt x="1050" y="105"/>
                </a:lnTo>
                <a:lnTo>
                  <a:pt x="1055" y="105"/>
                </a:lnTo>
                <a:lnTo>
                  <a:pt x="1062" y="105"/>
                </a:lnTo>
                <a:lnTo>
                  <a:pt x="1073" y="107"/>
                </a:lnTo>
                <a:lnTo>
                  <a:pt x="1071" y="112"/>
                </a:lnTo>
                <a:lnTo>
                  <a:pt x="1071" y="114"/>
                </a:lnTo>
                <a:lnTo>
                  <a:pt x="1076" y="114"/>
                </a:lnTo>
                <a:lnTo>
                  <a:pt x="1078" y="128"/>
                </a:lnTo>
                <a:lnTo>
                  <a:pt x="1076" y="133"/>
                </a:lnTo>
                <a:lnTo>
                  <a:pt x="1085" y="128"/>
                </a:lnTo>
                <a:lnTo>
                  <a:pt x="1095" y="126"/>
                </a:lnTo>
                <a:lnTo>
                  <a:pt x="1097" y="124"/>
                </a:lnTo>
                <a:lnTo>
                  <a:pt x="1095" y="119"/>
                </a:lnTo>
                <a:lnTo>
                  <a:pt x="1092" y="114"/>
                </a:lnTo>
                <a:lnTo>
                  <a:pt x="1095" y="112"/>
                </a:lnTo>
                <a:lnTo>
                  <a:pt x="1099" y="112"/>
                </a:lnTo>
                <a:lnTo>
                  <a:pt x="1102" y="114"/>
                </a:lnTo>
                <a:lnTo>
                  <a:pt x="1107" y="116"/>
                </a:lnTo>
                <a:lnTo>
                  <a:pt x="1109" y="116"/>
                </a:lnTo>
                <a:lnTo>
                  <a:pt x="1114" y="116"/>
                </a:lnTo>
                <a:lnTo>
                  <a:pt x="1118" y="116"/>
                </a:lnTo>
                <a:lnTo>
                  <a:pt x="1121" y="116"/>
                </a:lnTo>
                <a:lnTo>
                  <a:pt x="1123" y="124"/>
                </a:lnTo>
                <a:lnTo>
                  <a:pt x="1128" y="126"/>
                </a:lnTo>
                <a:lnTo>
                  <a:pt x="1128" y="131"/>
                </a:lnTo>
                <a:lnTo>
                  <a:pt x="1130" y="138"/>
                </a:lnTo>
                <a:lnTo>
                  <a:pt x="1128" y="142"/>
                </a:lnTo>
                <a:lnTo>
                  <a:pt x="1116" y="142"/>
                </a:lnTo>
                <a:lnTo>
                  <a:pt x="1104" y="135"/>
                </a:lnTo>
                <a:lnTo>
                  <a:pt x="1097" y="133"/>
                </a:lnTo>
                <a:lnTo>
                  <a:pt x="1097" y="135"/>
                </a:lnTo>
                <a:lnTo>
                  <a:pt x="1099" y="138"/>
                </a:lnTo>
                <a:lnTo>
                  <a:pt x="1102" y="145"/>
                </a:lnTo>
                <a:lnTo>
                  <a:pt x="1102" y="154"/>
                </a:lnTo>
                <a:lnTo>
                  <a:pt x="1099" y="161"/>
                </a:lnTo>
                <a:lnTo>
                  <a:pt x="1095" y="161"/>
                </a:lnTo>
                <a:lnTo>
                  <a:pt x="1090" y="168"/>
                </a:lnTo>
                <a:lnTo>
                  <a:pt x="1085" y="176"/>
                </a:lnTo>
                <a:lnTo>
                  <a:pt x="1078" y="178"/>
                </a:lnTo>
                <a:lnTo>
                  <a:pt x="1076" y="180"/>
                </a:lnTo>
                <a:lnTo>
                  <a:pt x="1076" y="183"/>
                </a:lnTo>
                <a:lnTo>
                  <a:pt x="1078" y="187"/>
                </a:lnTo>
                <a:lnTo>
                  <a:pt x="1078" y="199"/>
                </a:lnTo>
                <a:lnTo>
                  <a:pt x="1073" y="211"/>
                </a:lnTo>
                <a:lnTo>
                  <a:pt x="1069" y="209"/>
                </a:lnTo>
                <a:lnTo>
                  <a:pt x="1062" y="204"/>
                </a:lnTo>
                <a:lnTo>
                  <a:pt x="1059" y="190"/>
                </a:lnTo>
                <a:lnTo>
                  <a:pt x="1071" y="168"/>
                </a:lnTo>
                <a:lnTo>
                  <a:pt x="1073" y="161"/>
                </a:lnTo>
                <a:lnTo>
                  <a:pt x="1062" y="140"/>
                </a:lnTo>
                <a:lnTo>
                  <a:pt x="1031" y="133"/>
                </a:lnTo>
                <a:lnTo>
                  <a:pt x="1026" y="126"/>
                </a:lnTo>
                <a:lnTo>
                  <a:pt x="1021" y="124"/>
                </a:lnTo>
                <a:lnTo>
                  <a:pt x="1012" y="114"/>
                </a:lnTo>
                <a:lnTo>
                  <a:pt x="1010" y="107"/>
                </a:lnTo>
                <a:lnTo>
                  <a:pt x="1003" y="112"/>
                </a:lnTo>
                <a:lnTo>
                  <a:pt x="998" y="112"/>
                </a:lnTo>
                <a:lnTo>
                  <a:pt x="995" y="116"/>
                </a:lnTo>
                <a:lnTo>
                  <a:pt x="988" y="124"/>
                </a:lnTo>
                <a:lnTo>
                  <a:pt x="988" y="126"/>
                </a:lnTo>
                <a:lnTo>
                  <a:pt x="981" y="133"/>
                </a:lnTo>
                <a:lnTo>
                  <a:pt x="965" y="131"/>
                </a:lnTo>
                <a:lnTo>
                  <a:pt x="960" y="133"/>
                </a:lnTo>
                <a:lnTo>
                  <a:pt x="960" y="142"/>
                </a:lnTo>
                <a:lnTo>
                  <a:pt x="950" y="157"/>
                </a:lnTo>
                <a:lnTo>
                  <a:pt x="948" y="159"/>
                </a:lnTo>
                <a:lnTo>
                  <a:pt x="946" y="166"/>
                </a:lnTo>
                <a:lnTo>
                  <a:pt x="948" y="168"/>
                </a:lnTo>
                <a:lnTo>
                  <a:pt x="946" y="178"/>
                </a:lnTo>
                <a:lnTo>
                  <a:pt x="946" y="192"/>
                </a:lnTo>
                <a:lnTo>
                  <a:pt x="943" y="216"/>
                </a:lnTo>
                <a:lnTo>
                  <a:pt x="950" y="235"/>
                </a:lnTo>
                <a:lnTo>
                  <a:pt x="948" y="249"/>
                </a:lnTo>
                <a:lnTo>
                  <a:pt x="946" y="251"/>
                </a:lnTo>
                <a:lnTo>
                  <a:pt x="941" y="251"/>
                </a:lnTo>
                <a:lnTo>
                  <a:pt x="934" y="256"/>
                </a:lnTo>
                <a:lnTo>
                  <a:pt x="929" y="261"/>
                </a:lnTo>
                <a:lnTo>
                  <a:pt x="932" y="280"/>
                </a:lnTo>
                <a:lnTo>
                  <a:pt x="924" y="282"/>
                </a:lnTo>
                <a:lnTo>
                  <a:pt x="924" y="289"/>
                </a:lnTo>
                <a:lnTo>
                  <a:pt x="922" y="289"/>
                </a:lnTo>
                <a:lnTo>
                  <a:pt x="917" y="282"/>
                </a:lnTo>
                <a:lnTo>
                  <a:pt x="910" y="277"/>
                </a:lnTo>
                <a:lnTo>
                  <a:pt x="898" y="275"/>
                </a:lnTo>
                <a:lnTo>
                  <a:pt x="884" y="266"/>
                </a:lnTo>
                <a:lnTo>
                  <a:pt x="880" y="266"/>
                </a:lnTo>
                <a:lnTo>
                  <a:pt x="877" y="268"/>
                </a:lnTo>
                <a:lnTo>
                  <a:pt x="875" y="280"/>
                </a:lnTo>
                <a:lnTo>
                  <a:pt x="858" y="289"/>
                </a:lnTo>
                <a:lnTo>
                  <a:pt x="851" y="282"/>
                </a:lnTo>
                <a:lnTo>
                  <a:pt x="844" y="284"/>
                </a:lnTo>
                <a:lnTo>
                  <a:pt x="832" y="280"/>
                </a:lnTo>
                <a:lnTo>
                  <a:pt x="825" y="282"/>
                </a:lnTo>
                <a:lnTo>
                  <a:pt x="820" y="273"/>
                </a:lnTo>
                <a:lnTo>
                  <a:pt x="806" y="249"/>
                </a:lnTo>
                <a:lnTo>
                  <a:pt x="790" y="228"/>
                </a:lnTo>
                <a:lnTo>
                  <a:pt x="778" y="225"/>
                </a:lnTo>
                <a:lnTo>
                  <a:pt x="768" y="235"/>
                </a:lnTo>
                <a:lnTo>
                  <a:pt x="766" y="239"/>
                </a:lnTo>
                <a:lnTo>
                  <a:pt x="771" y="249"/>
                </a:lnTo>
                <a:lnTo>
                  <a:pt x="771" y="256"/>
                </a:lnTo>
                <a:lnTo>
                  <a:pt x="759" y="249"/>
                </a:lnTo>
                <a:lnTo>
                  <a:pt x="752" y="254"/>
                </a:lnTo>
                <a:lnTo>
                  <a:pt x="733" y="256"/>
                </a:lnTo>
                <a:lnTo>
                  <a:pt x="745" y="270"/>
                </a:lnTo>
                <a:lnTo>
                  <a:pt x="747" y="282"/>
                </a:lnTo>
                <a:lnTo>
                  <a:pt x="742" y="299"/>
                </a:lnTo>
                <a:lnTo>
                  <a:pt x="733" y="308"/>
                </a:lnTo>
                <a:lnTo>
                  <a:pt x="742" y="315"/>
                </a:lnTo>
                <a:lnTo>
                  <a:pt x="733" y="332"/>
                </a:lnTo>
                <a:lnTo>
                  <a:pt x="695" y="315"/>
                </a:lnTo>
                <a:lnTo>
                  <a:pt x="681" y="318"/>
                </a:lnTo>
                <a:lnTo>
                  <a:pt x="674" y="310"/>
                </a:lnTo>
                <a:lnTo>
                  <a:pt x="662" y="315"/>
                </a:lnTo>
                <a:lnTo>
                  <a:pt x="662" y="332"/>
                </a:lnTo>
                <a:lnTo>
                  <a:pt x="664" y="351"/>
                </a:lnTo>
                <a:lnTo>
                  <a:pt x="655" y="377"/>
                </a:lnTo>
                <a:lnTo>
                  <a:pt x="629" y="363"/>
                </a:lnTo>
                <a:lnTo>
                  <a:pt x="626" y="370"/>
                </a:lnTo>
                <a:lnTo>
                  <a:pt x="608" y="381"/>
                </a:lnTo>
                <a:lnTo>
                  <a:pt x="600" y="410"/>
                </a:lnTo>
                <a:lnTo>
                  <a:pt x="593" y="424"/>
                </a:lnTo>
                <a:lnTo>
                  <a:pt x="586" y="426"/>
                </a:lnTo>
                <a:lnTo>
                  <a:pt x="584" y="434"/>
                </a:lnTo>
                <a:lnTo>
                  <a:pt x="596" y="460"/>
                </a:lnTo>
                <a:lnTo>
                  <a:pt x="596" y="476"/>
                </a:lnTo>
                <a:lnTo>
                  <a:pt x="581" y="490"/>
                </a:lnTo>
                <a:lnTo>
                  <a:pt x="563" y="526"/>
                </a:lnTo>
                <a:lnTo>
                  <a:pt x="553" y="535"/>
                </a:lnTo>
                <a:lnTo>
                  <a:pt x="558" y="557"/>
                </a:lnTo>
                <a:lnTo>
                  <a:pt x="539" y="571"/>
                </a:lnTo>
                <a:lnTo>
                  <a:pt x="515" y="575"/>
                </a:lnTo>
                <a:lnTo>
                  <a:pt x="520" y="609"/>
                </a:lnTo>
                <a:lnTo>
                  <a:pt x="515" y="620"/>
                </a:lnTo>
                <a:lnTo>
                  <a:pt x="515" y="639"/>
                </a:lnTo>
                <a:lnTo>
                  <a:pt x="515" y="661"/>
                </a:lnTo>
                <a:lnTo>
                  <a:pt x="508" y="668"/>
                </a:lnTo>
                <a:lnTo>
                  <a:pt x="506" y="682"/>
                </a:lnTo>
                <a:lnTo>
                  <a:pt x="475" y="732"/>
                </a:lnTo>
                <a:lnTo>
                  <a:pt x="473" y="736"/>
                </a:lnTo>
                <a:lnTo>
                  <a:pt x="485" y="746"/>
                </a:lnTo>
                <a:lnTo>
                  <a:pt x="492" y="748"/>
                </a:lnTo>
                <a:lnTo>
                  <a:pt x="494" y="779"/>
                </a:lnTo>
                <a:lnTo>
                  <a:pt x="485" y="798"/>
                </a:lnTo>
                <a:lnTo>
                  <a:pt x="470" y="793"/>
                </a:lnTo>
                <a:lnTo>
                  <a:pt x="449" y="788"/>
                </a:lnTo>
                <a:lnTo>
                  <a:pt x="437" y="791"/>
                </a:lnTo>
                <a:lnTo>
                  <a:pt x="425" y="800"/>
                </a:lnTo>
                <a:lnTo>
                  <a:pt x="399" y="838"/>
                </a:lnTo>
                <a:lnTo>
                  <a:pt x="402" y="852"/>
                </a:lnTo>
                <a:lnTo>
                  <a:pt x="390" y="874"/>
                </a:lnTo>
                <a:lnTo>
                  <a:pt x="397" y="902"/>
                </a:lnTo>
                <a:lnTo>
                  <a:pt x="390" y="914"/>
                </a:lnTo>
                <a:lnTo>
                  <a:pt x="392" y="930"/>
                </a:lnTo>
                <a:lnTo>
                  <a:pt x="388" y="942"/>
                </a:lnTo>
                <a:lnTo>
                  <a:pt x="397" y="982"/>
                </a:lnTo>
                <a:lnTo>
                  <a:pt x="388" y="1039"/>
                </a:lnTo>
                <a:lnTo>
                  <a:pt x="399" y="1056"/>
                </a:lnTo>
                <a:lnTo>
                  <a:pt x="406" y="1056"/>
                </a:lnTo>
                <a:lnTo>
                  <a:pt x="421" y="1079"/>
                </a:lnTo>
                <a:lnTo>
                  <a:pt x="416" y="1096"/>
                </a:lnTo>
                <a:lnTo>
                  <a:pt x="414" y="1101"/>
                </a:lnTo>
                <a:lnTo>
                  <a:pt x="409" y="1113"/>
                </a:lnTo>
                <a:lnTo>
                  <a:pt x="399" y="1113"/>
                </a:lnTo>
                <a:lnTo>
                  <a:pt x="385" y="1113"/>
                </a:lnTo>
                <a:lnTo>
                  <a:pt x="390" y="1127"/>
                </a:lnTo>
                <a:lnTo>
                  <a:pt x="395" y="1143"/>
                </a:lnTo>
                <a:lnTo>
                  <a:pt x="399" y="1155"/>
                </a:lnTo>
                <a:lnTo>
                  <a:pt x="399" y="1160"/>
                </a:lnTo>
                <a:lnTo>
                  <a:pt x="404" y="1165"/>
                </a:lnTo>
                <a:lnTo>
                  <a:pt x="404" y="1179"/>
                </a:lnTo>
                <a:lnTo>
                  <a:pt x="397" y="1188"/>
                </a:lnTo>
                <a:lnTo>
                  <a:pt x="399" y="1203"/>
                </a:lnTo>
                <a:lnTo>
                  <a:pt x="397" y="1214"/>
                </a:lnTo>
                <a:lnTo>
                  <a:pt x="388" y="1224"/>
                </a:lnTo>
                <a:lnTo>
                  <a:pt x="378" y="1233"/>
                </a:lnTo>
                <a:lnTo>
                  <a:pt x="371" y="1233"/>
                </a:lnTo>
                <a:lnTo>
                  <a:pt x="366" y="1231"/>
                </a:lnTo>
                <a:lnTo>
                  <a:pt x="359" y="1238"/>
                </a:lnTo>
                <a:lnTo>
                  <a:pt x="364" y="1243"/>
                </a:lnTo>
                <a:lnTo>
                  <a:pt x="364" y="1255"/>
                </a:lnTo>
                <a:lnTo>
                  <a:pt x="350" y="1262"/>
                </a:lnTo>
                <a:lnTo>
                  <a:pt x="350" y="1266"/>
                </a:lnTo>
                <a:lnTo>
                  <a:pt x="354" y="1290"/>
                </a:lnTo>
                <a:lnTo>
                  <a:pt x="354" y="1302"/>
                </a:lnTo>
                <a:lnTo>
                  <a:pt x="350" y="1316"/>
                </a:lnTo>
                <a:lnTo>
                  <a:pt x="347" y="1323"/>
                </a:lnTo>
                <a:lnTo>
                  <a:pt x="345" y="1330"/>
                </a:lnTo>
                <a:lnTo>
                  <a:pt x="343" y="1335"/>
                </a:lnTo>
                <a:lnTo>
                  <a:pt x="335" y="1340"/>
                </a:lnTo>
                <a:lnTo>
                  <a:pt x="331" y="1337"/>
                </a:lnTo>
                <a:lnTo>
                  <a:pt x="333" y="1326"/>
                </a:lnTo>
                <a:lnTo>
                  <a:pt x="331" y="1318"/>
                </a:lnTo>
                <a:lnTo>
                  <a:pt x="328" y="1314"/>
                </a:lnTo>
                <a:lnTo>
                  <a:pt x="326" y="1314"/>
                </a:lnTo>
                <a:lnTo>
                  <a:pt x="319" y="1314"/>
                </a:lnTo>
                <a:lnTo>
                  <a:pt x="317" y="1311"/>
                </a:lnTo>
                <a:lnTo>
                  <a:pt x="314" y="1311"/>
                </a:lnTo>
                <a:lnTo>
                  <a:pt x="312" y="1311"/>
                </a:lnTo>
                <a:lnTo>
                  <a:pt x="312" y="1307"/>
                </a:lnTo>
                <a:lnTo>
                  <a:pt x="309" y="1307"/>
                </a:lnTo>
                <a:lnTo>
                  <a:pt x="307" y="1307"/>
                </a:lnTo>
                <a:lnTo>
                  <a:pt x="307" y="1309"/>
                </a:lnTo>
                <a:lnTo>
                  <a:pt x="305" y="1309"/>
                </a:lnTo>
                <a:lnTo>
                  <a:pt x="305" y="1307"/>
                </a:lnTo>
                <a:lnTo>
                  <a:pt x="302" y="1307"/>
                </a:lnTo>
                <a:lnTo>
                  <a:pt x="300" y="1307"/>
                </a:lnTo>
                <a:lnTo>
                  <a:pt x="295" y="1300"/>
                </a:lnTo>
                <a:lnTo>
                  <a:pt x="295" y="1295"/>
                </a:lnTo>
                <a:lnTo>
                  <a:pt x="295" y="1290"/>
                </a:lnTo>
                <a:lnTo>
                  <a:pt x="291" y="1288"/>
                </a:lnTo>
                <a:lnTo>
                  <a:pt x="293" y="1276"/>
                </a:lnTo>
                <a:lnTo>
                  <a:pt x="295" y="1269"/>
                </a:lnTo>
                <a:lnTo>
                  <a:pt x="295" y="1266"/>
                </a:lnTo>
                <a:lnTo>
                  <a:pt x="295" y="1257"/>
                </a:lnTo>
                <a:lnTo>
                  <a:pt x="293" y="1250"/>
                </a:lnTo>
                <a:lnTo>
                  <a:pt x="291" y="1243"/>
                </a:lnTo>
                <a:lnTo>
                  <a:pt x="293" y="1236"/>
                </a:lnTo>
                <a:lnTo>
                  <a:pt x="295" y="1231"/>
                </a:lnTo>
                <a:lnTo>
                  <a:pt x="298" y="1236"/>
                </a:lnTo>
                <a:lnTo>
                  <a:pt x="298" y="1243"/>
                </a:lnTo>
                <a:lnTo>
                  <a:pt x="298" y="1247"/>
                </a:lnTo>
                <a:lnTo>
                  <a:pt x="300" y="1243"/>
                </a:lnTo>
                <a:lnTo>
                  <a:pt x="300" y="1238"/>
                </a:lnTo>
                <a:lnTo>
                  <a:pt x="302" y="1233"/>
                </a:lnTo>
                <a:lnTo>
                  <a:pt x="302" y="1231"/>
                </a:lnTo>
                <a:lnTo>
                  <a:pt x="300" y="1229"/>
                </a:lnTo>
                <a:lnTo>
                  <a:pt x="295" y="1226"/>
                </a:lnTo>
                <a:lnTo>
                  <a:pt x="288" y="1229"/>
                </a:lnTo>
                <a:lnTo>
                  <a:pt x="286" y="1233"/>
                </a:lnTo>
                <a:lnTo>
                  <a:pt x="286" y="1245"/>
                </a:lnTo>
                <a:lnTo>
                  <a:pt x="286" y="1247"/>
                </a:lnTo>
                <a:lnTo>
                  <a:pt x="291" y="1252"/>
                </a:lnTo>
                <a:lnTo>
                  <a:pt x="291" y="1259"/>
                </a:lnTo>
                <a:lnTo>
                  <a:pt x="288" y="1264"/>
                </a:lnTo>
                <a:lnTo>
                  <a:pt x="281" y="1266"/>
                </a:lnTo>
                <a:lnTo>
                  <a:pt x="279" y="1264"/>
                </a:lnTo>
                <a:lnTo>
                  <a:pt x="276" y="1264"/>
                </a:lnTo>
                <a:lnTo>
                  <a:pt x="274" y="1262"/>
                </a:lnTo>
                <a:lnTo>
                  <a:pt x="272" y="1262"/>
                </a:lnTo>
                <a:lnTo>
                  <a:pt x="274" y="1271"/>
                </a:lnTo>
                <a:lnTo>
                  <a:pt x="276" y="1276"/>
                </a:lnTo>
                <a:lnTo>
                  <a:pt x="283" y="1278"/>
                </a:lnTo>
                <a:lnTo>
                  <a:pt x="281" y="1283"/>
                </a:lnTo>
                <a:lnTo>
                  <a:pt x="283" y="1290"/>
                </a:lnTo>
                <a:lnTo>
                  <a:pt x="279" y="1297"/>
                </a:lnTo>
                <a:lnTo>
                  <a:pt x="279" y="1302"/>
                </a:lnTo>
                <a:lnTo>
                  <a:pt x="276" y="1304"/>
                </a:lnTo>
                <a:lnTo>
                  <a:pt x="276" y="1311"/>
                </a:lnTo>
                <a:lnTo>
                  <a:pt x="276" y="1314"/>
                </a:lnTo>
                <a:lnTo>
                  <a:pt x="274" y="1314"/>
                </a:lnTo>
                <a:lnTo>
                  <a:pt x="274" y="1311"/>
                </a:lnTo>
                <a:lnTo>
                  <a:pt x="272" y="1307"/>
                </a:lnTo>
                <a:lnTo>
                  <a:pt x="269" y="1309"/>
                </a:lnTo>
                <a:lnTo>
                  <a:pt x="269" y="1314"/>
                </a:lnTo>
                <a:lnTo>
                  <a:pt x="262" y="1318"/>
                </a:lnTo>
                <a:lnTo>
                  <a:pt x="260" y="1321"/>
                </a:lnTo>
                <a:lnTo>
                  <a:pt x="257" y="1316"/>
                </a:lnTo>
                <a:lnTo>
                  <a:pt x="255" y="1318"/>
                </a:lnTo>
                <a:lnTo>
                  <a:pt x="255" y="1321"/>
                </a:lnTo>
                <a:lnTo>
                  <a:pt x="250" y="1323"/>
                </a:lnTo>
                <a:lnTo>
                  <a:pt x="246" y="1323"/>
                </a:lnTo>
                <a:lnTo>
                  <a:pt x="246" y="1321"/>
                </a:lnTo>
                <a:lnTo>
                  <a:pt x="243" y="1316"/>
                </a:lnTo>
                <a:lnTo>
                  <a:pt x="243" y="1314"/>
                </a:lnTo>
                <a:lnTo>
                  <a:pt x="241" y="1314"/>
                </a:lnTo>
                <a:lnTo>
                  <a:pt x="239" y="1314"/>
                </a:lnTo>
                <a:lnTo>
                  <a:pt x="239" y="1318"/>
                </a:lnTo>
                <a:lnTo>
                  <a:pt x="231" y="1326"/>
                </a:lnTo>
                <a:lnTo>
                  <a:pt x="229" y="1330"/>
                </a:lnTo>
                <a:lnTo>
                  <a:pt x="222" y="1337"/>
                </a:lnTo>
                <a:lnTo>
                  <a:pt x="213" y="1342"/>
                </a:lnTo>
                <a:lnTo>
                  <a:pt x="208" y="1342"/>
                </a:lnTo>
                <a:lnTo>
                  <a:pt x="205" y="1347"/>
                </a:lnTo>
                <a:lnTo>
                  <a:pt x="203" y="1352"/>
                </a:lnTo>
                <a:lnTo>
                  <a:pt x="196" y="1356"/>
                </a:lnTo>
                <a:lnTo>
                  <a:pt x="189" y="1366"/>
                </a:lnTo>
                <a:lnTo>
                  <a:pt x="186" y="1368"/>
                </a:lnTo>
                <a:lnTo>
                  <a:pt x="182" y="1371"/>
                </a:lnTo>
                <a:lnTo>
                  <a:pt x="175" y="1380"/>
                </a:lnTo>
                <a:lnTo>
                  <a:pt x="168" y="1382"/>
                </a:lnTo>
                <a:lnTo>
                  <a:pt x="163" y="1389"/>
                </a:lnTo>
                <a:lnTo>
                  <a:pt x="153" y="1392"/>
                </a:lnTo>
                <a:lnTo>
                  <a:pt x="149" y="1397"/>
                </a:lnTo>
                <a:lnTo>
                  <a:pt x="146" y="1404"/>
                </a:lnTo>
                <a:lnTo>
                  <a:pt x="139" y="1404"/>
                </a:lnTo>
                <a:lnTo>
                  <a:pt x="137" y="1401"/>
                </a:lnTo>
                <a:lnTo>
                  <a:pt x="132" y="1399"/>
                </a:lnTo>
                <a:lnTo>
                  <a:pt x="132" y="1404"/>
                </a:lnTo>
                <a:lnTo>
                  <a:pt x="130" y="1406"/>
                </a:lnTo>
                <a:lnTo>
                  <a:pt x="120" y="1406"/>
                </a:lnTo>
                <a:lnTo>
                  <a:pt x="116" y="1408"/>
                </a:lnTo>
                <a:lnTo>
                  <a:pt x="113" y="1411"/>
                </a:lnTo>
                <a:lnTo>
                  <a:pt x="104" y="1411"/>
                </a:lnTo>
                <a:lnTo>
                  <a:pt x="97" y="1408"/>
                </a:lnTo>
                <a:lnTo>
                  <a:pt x="90" y="1406"/>
                </a:lnTo>
                <a:lnTo>
                  <a:pt x="85" y="1406"/>
                </a:lnTo>
                <a:lnTo>
                  <a:pt x="80" y="1408"/>
                </a:lnTo>
                <a:lnTo>
                  <a:pt x="78" y="1411"/>
                </a:lnTo>
                <a:lnTo>
                  <a:pt x="75" y="1411"/>
                </a:lnTo>
                <a:lnTo>
                  <a:pt x="75" y="1406"/>
                </a:lnTo>
                <a:lnTo>
                  <a:pt x="73" y="1404"/>
                </a:lnTo>
                <a:lnTo>
                  <a:pt x="68" y="1401"/>
                </a:lnTo>
                <a:lnTo>
                  <a:pt x="63" y="1401"/>
                </a:lnTo>
                <a:lnTo>
                  <a:pt x="59" y="1399"/>
                </a:lnTo>
                <a:lnTo>
                  <a:pt x="54" y="1397"/>
                </a:lnTo>
                <a:lnTo>
                  <a:pt x="54" y="1394"/>
                </a:lnTo>
                <a:lnTo>
                  <a:pt x="56" y="1389"/>
                </a:lnTo>
                <a:lnTo>
                  <a:pt x="59" y="1387"/>
                </a:lnTo>
                <a:lnTo>
                  <a:pt x="61" y="1387"/>
                </a:lnTo>
                <a:lnTo>
                  <a:pt x="63" y="1382"/>
                </a:lnTo>
                <a:lnTo>
                  <a:pt x="61" y="1380"/>
                </a:lnTo>
                <a:lnTo>
                  <a:pt x="54" y="1380"/>
                </a:lnTo>
                <a:lnTo>
                  <a:pt x="45" y="1373"/>
                </a:lnTo>
                <a:lnTo>
                  <a:pt x="33" y="1363"/>
                </a:lnTo>
                <a:lnTo>
                  <a:pt x="26" y="1359"/>
                </a:lnTo>
                <a:lnTo>
                  <a:pt x="23" y="1354"/>
                </a:lnTo>
                <a:lnTo>
                  <a:pt x="21" y="1349"/>
                </a:lnTo>
                <a:lnTo>
                  <a:pt x="16" y="1345"/>
                </a:lnTo>
                <a:lnTo>
                  <a:pt x="16" y="1342"/>
                </a:lnTo>
                <a:lnTo>
                  <a:pt x="11" y="1340"/>
                </a:lnTo>
                <a:lnTo>
                  <a:pt x="4" y="1328"/>
                </a:lnTo>
                <a:lnTo>
                  <a:pt x="4" y="1321"/>
                </a:lnTo>
                <a:lnTo>
                  <a:pt x="2" y="1316"/>
                </a:lnTo>
                <a:lnTo>
                  <a:pt x="7" y="1311"/>
                </a:lnTo>
                <a:lnTo>
                  <a:pt x="9" y="1304"/>
                </a:lnTo>
                <a:lnTo>
                  <a:pt x="9" y="1297"/>
                </a:lnTo>
                <a:lnTo>
                  <a:pt x="11" y="1288"/>
                </a:lnTo>
                <a:lnTo>
                  <a:pt x="14" y="1288"/>
                </a:lnTo>
                <a:lnTo>
                  <a:pt x="21" y="1295"/>
                </a:lnTo>
                <a:lnTo>
                  <a:pt x="19" y="1302"/>
                </a:lnTo>
                <a:lnTo>
                  <a:pt x="21" y="1304"/>
                </a:lnTo>
                <a:lnTo>
                  <a:pt x="23" y="1300"/>
                </a:lnTo>
                <a:lnTo>
                  <a:pt x="28" y="1297"/>
                </a:lnTo>
                <a:lnTo>
                  <a:pt x="33" y="1300"/>
                </a:lnTo>
                <a:lnTo>
                  <a:pt x="35" y="1307"/>
                </a:lnTo>
                <a:lnTo>
                  <a:pt x="37" y="1302"/>
                </a:lnTo>
                <a:lnTo>
                  <a:pt x="35" y="1297"/>
                </a:lnTo>
                <a:lnTo>
                  <a:pt x="37" y="1295"/>
                </a:lnTo>
                <a:lnTo>
                  <a:pt x="37" y="1290"/>
                </a:lnTo>
                <a:lnTo>
                  <a:pt x="33" y="1290"/>
                </a:lnTo>
                <a:lnTo>
                  <a:pt x="30" y="1285"/>
                </a:lnTo>
                <a:lnTo>
                  <a:pt x="33" y="1283"/>
                </a:lnTo>
                <a:lnTo>
                  <a:pt x="35" y="1283"/>
                </a:lnTo>
                <a:lnTo>
                  <a:pt x="37" y="1283"/>
                </a:lnTo>
                <a:lnTo>
                  <a:pt x="40" y="1281"/>
                </a:lnTo>
                <a:lnTo>
                  <a:pt x="42" y="1276"/>
                </a:lnTo>
                <a:lnTo>
                  <a:pt x="47" y="1271"/>
                </a:lnTo>
                <a:lnTo>
                  <a:pt x="47" y="1269"/>
                </a:lnTo>
                <a:lnTo>
                  <a:pt x="47" y="1262"/>
                </a:lnTo>
                <a:lnTo>
                  <a:pt x="45" y="1259"/>
                </a:lnTo>
                <a:lnTo>
                  <a:pt x="42" y="1257"/>
                </a:lnTo>
                <a:lnTo>
                  <a:pt x="42" y="1255"/>
                </a:lnTo>
                <a:lnTo>
                  <a:pt x="40" y="1257"/>
                </a:lnTo>
                <a:lnTo>
                  <a:pt x="33" y="1257"/>
                </a:lnTo>
                <a:lnTo>
                  <a:pt x="30" y="1257"/>
                </a:lnTo>
                <a:lnTo>
                  <a:pt x="26" y="1259"/>
                </a:lnTo>
                <a:lnTo>
                  <a:pt x="21" y="1262"/>
                </a:lnTo>
                <a:lnTo>
                  <a:pt x="19" y="1259"/>
                </a:lnTo>
                <a:lnTo>
                  <a:pt x="14" y="1262"/>
                </a:lnTo>
                <a:lnTo>
                  <a:pt x="11" y="1262"/>
                </a:lnTo>
                <a:lnTo>
                  <a:pt x="9" y="1259"/>
                </a:lnTo>
                <a:lnTo>
                  <a:pt x="4" y="1259"/>
                </a:lnTo>
                <a:lnTo>
                  <a:pt x="2" y="1259"/>
                </a:lnTo>
                <a:lnTo>
                  <a:pt x="2" y="1252"/>
                </a:lnTo>
                <a:lnTo>
                  <a:pt x="2" y="1247"/>
                </a:lnTo>
                <a:lnTo>
                  <a:pt x="0" y="1243"/>
                </a:lnTo>
                <a:lnTo>
                  <a:pt x="2" y="1233"/>
                </a:lnTo>
                <a:lnTo>
                  <a:pt x="2" y="1229"/>
                </a:lnTo>
                <a:lnTo>
                  <a:pt x="7" y="1221"/>
                </a:lnTo>
                <a:lnTo>
                  <a:pt x="11" y="1221"/>
                </a:lnTo>
                <a:lnTo>
                  <a:pt x="14" y="1219"/>
                </a:lnTo>
                <a:lnTo>
                  <a:pt x="16" y="1217"/>
                </a:lnTo>
                <a:lnTo>
                  <a:pt x="19" y="1214"/>
                </a:lnTo>
                <a:lnTo>
                  <a:pt x="21" y="1214"/>
                </a:lnTo>
                <a:lnTo>
                  <a:pt x="19" y="1221"/>
                </a:lnTo>
                <a:lnTo>
                  <a:pt x="21" y="1221"/>
                </a:lnTo>
                <a:lnTo>
                  <a:pt x="23" y="1219"/>
                </a:lnTo>
                <a:lnTo>
                  <a:pt x="28" y="1224"/>
                </a:lnTo>
                <a:lnTo>
                  <a:pt x="30" y="1224"/>
                </a:lnTo>
                <a:lnTo>
                  <a:pt x="33" y="1224"/>
                </a:lnTo>
                <a:lnTo>
                  <a:pt x="35" y="1221"/>
                </a:lnTo>
                <a:lnTo>
                  <a:pt x="37" y="1217"/>
                </a:lnTo>
                <a:lnTo>
                  <a:pt x="42" y="1217"/>
                </a:lnTo>
                <a:lnTo>
                  <a:pt x="47" y="1217"/>
                </a:lnTo>
                <a:lnTo>
                  <a:pt x="45" y="1212"/>
                </a:lnTo>
                <a:lnTo>
                  <a:pt x="45" y="1210"/>
                </a:lnTo>
                <a:lnTo>
                  <a:pt x="42" y="1210"/>
                </a:lnTo>
                <a:lnTo>
                  <a:pt x="40" y="1212"/>
                </a:lnTo>
                <a:lnTo>
                  <a:pt x="37" y="1207"/>
                </a:lnTo>
                <a:lnTo>
                  <a:pt x="35" y="1205"/>
                </a:lnTo>
                <a:lnTo>
                  <a:pt x="30" y="1203"/>
                </a:lnTo>
                <a:lnTo>
                  <a:pt x="35" y="1200"/>
                </a:lnTo>
                <a:lnTo>
                  <a:pt x="37" y="1193"/>
                </a:lnTo>
                <a:lnTo>
                  <a:pt x="47" y="1193"/>
                </a:lnTo>
                <a:lnTo>
                  <a:pt x="49" y="1193"/>
                </a:lnTo>
                <a:lnTo>
                  <a:pt x="49" y="1188"/>
                </a:lnTo>
                <a:lnTo>
                  <a:pt x="52" y="1181"/>
                </a:lnTo>
                <a:lnTo>
                  <a:pt x="59" y="1179"/>
                </a:lnTo>
                <a:lnTo>
                  <a:pt x="61" y="1179"/>
                </a:lnTo>
                <a:lnTo>
                  <a:pt x="59" y="1174"/>
                </a:lnTo>
                <a:lnTo>
                  <a:pt x="59" y="1169"/>
                </a:lnTo>
                <a:lnTo>
                  <a:pt x="61" y="1167"/>
                </a:lnTo>
                <a:lnTo>
                  <a:pt x="63" y="1167"/>
                </a:lnTo>
                <a:lnTo>
                  <a:pt x="66" y="1162"/>
                </a:lnTo>
                <a:lnTo>
                  <a:pt x="68" y="1158"/>
                </a:lnTo>
                <a:lnTo>
                  <a:pt x="73" y="1158"/>
                </a:lnTo>
                <a:lnTo>
                  <a:pt x="75" y="1153"/>
                </a:lnTo>
                <a:lnTo>
                  <a:pt x="82" y="1153"/>
                </a:lnTo>
                <a:lnTo>
                  <a:pt x="85" y="1148"/>
                </a:lnTo>
                <a:lnTo>
                  <a:pt x="85" y="1148"/>
                </a:lnTo>
                <a:lnTo>
                  <a:pt x="87" y="1146"/>
                </a:lnTo>
                <a:lnTo>
                  <a:pt x="90" y="1148"/>
                </a:lnTo>
                <a:lnTo>
                  <a:pt x="87" y="1158"/>
                </a:lnTo>
                <a:lnTo>
                  <a:pt x="82" y="1167"/>
                </a:lnTo>
                <a:lnTo>
                  <a:pt x="78" y="1181"/>
                </a:lnTo>
                <a:lnTo>
                  <a:pt x="78" y="1184"/>
                </a:lnTo>
                <a:lnTo>
                  <a:pt x="80" y="1184"/>
                </a:lnTo>
                <a:lnTo>
                  <a:pt x="82" y="1177"/>
                </a:lnTo>
                <a:lnTo>
                  <a:pt x="87" y="1165"/>
                </a:lnTo>
                <a:lnTo>
                  <a:pt x="90" y="1158"/>
                </a:lnTo>
                <a:lnTo>
                  <a:pt x="94" y="1150"/>
                </a:lnTo>
                <a:lnTo>
                  <a:pt x="97" y="1148"/>
                </a:lnTo>
                <a:lnTo>
                  <a:pt x="101" y="1143"/>
                </a:lnTo>
                <a:lnTo>
                  <a:pt x="99" y="1143"/>
                </a:lnTo>
                <a:lnTo>
                  <a:pt x="94" y="1146"/>
                </a:lnTo>
                <a:lnTo>
                  <a:pt x="92" y="1148"/>
                </a:lnTo>
                <a:lnTo>
                  <a:pt x="90" y="1143"/>
                </a:lnTo>
                <a:lnTo>
                  <a:pt x="85" y="1143"/>
                </a:lnTo>
                <a:lnTo>
                  <a:pt x="78" y="1148"/>
                </a:lnTo>
                <a:lnTo>
                  <a:pt x="71" y="1148"/>
                </a:lnTo>
                <a:lnTo>
                  <a:pt x="66" y="1153"/>
                </a:lnTo>
                <a:lnTo>
                  <a:pt x="66" y="1155"/>
                </a:lnTo>
                <a:lnTo>
                  <a:pt x="63" y="1158"/>
                </a:lnTo>
                <a:lnTo>
                  <a:pt x="63" y="1160"/>
                </a:lnTo>
                <a:lnTo>
                  <a:pt x="61" y="1162"/>
                </a:lnTo>
                <a:lnTo>
                  <a:pt x="56" y="1162"/>
                </a:lnTo>
                <a:lnTo>
                  <a:pt x="54" y="1162"/>
                </a:lnTo>
                <a:lnTo>
                  <a:pt x="52" y="1169"/>
                </a:lnTo>
                <a:lnTo>
                  <a:pt x="47" y="1174"/>
                </a:lnTo>
                <a:lnTo>
                  <a:pt x="47" y="1179"/>
                </a:lnTo>
                <a:lnTo>
                  <a:pt x="45" y="1186"/>
                </a:lnTo>
                <a:lnTo>
                  <a:pt x="40" y="1188"/>
                </a:lnTo>
                <a:lnTo>
                  <a:pt x="37" y="1188"/>
                </a:lnTo>
                <a:lnTo>
                  <a:pt x="35" y="1184"/>
                </a:lnTo>
                <a:lnTo>
                  <a:pt x="37" y="1179"/>
                </a:lnTo>
                <a:lnTo>
                  <a:pt x="40" y="1172"/>
                </a:lnTo>
                <a:lnTo>
                  <a:pt x="37" y="1169"/>
                </a:lnTo>
                <a:lnTo>
                  <a:pt x="33" y="1169"/>
                </a:lnTo>
                <a:lnTo>
                  <a:pt x="30" y="1169"/>
                </a:lnTo>
                <a:lnTo>
                  <a:pt x="30" y="1169"/>
                </a:lnTo>
                <a:lnTo>
                  <a:pt x="30" y="1165"/>
                </a:lnTo>
                <a:lnTo>
                  <a:pt x="35" y="1162"/>
                </a:lnTo>
                <a:lnTo>
                  <a:pt x="35" y="1160"/>
                </a:lnTo>
                <a:lnTo>
                  <a:pt x="35" y="1155"/>
                </a:lnTo>
                <a:lnTo>
                  <a:pt x="35" y="1153"/>
                </a:lnTo>
                <a:lnTo>
                  <a:pt x="35" y="1150"/>
                </a:lnTo>
                <a:lnTo>
                  <a:pt x="30" y="1158"/>
                </a:lnTo>
                <a:lnTo>
                  <a:pt x="28" y="1165"/>
                </a:lnTo>
                <a:lnTo>
                  <a:pt x="23" y="1167"/>
                </a:lnTo>
                <a:lnTo>
                  <a:pt x="23" y="1167"/>
                </a:lnTo>
                <a:lnTo>
                  <a:pt x="21" y="1169"/>
                </a:lnTo>
                <a:lnTo>
                  <a:pt x="21" y="1165"/>
                </a:lnTo>
                <a:lnTo>
                  <a:pt x="21" y="1162"/>
                </a:lnTo>
                <a:lnTo>
                  <a:pt x="21" y="1160"/>
                </a:lnTo>
                <a:lnTo>
                  <a:pt x="16" y="1160"/>
                </a:lnTo>
                <a:lnTo>
                  <a:pt x="21" y="1158"/>
                </a:lnTo>
                <a:lnTo>
                  <a:pt x="19" y="1155"/>
                </a:lnTo>
                <a:lnTo>
                  <a:pt x="14" y="1155"/>
                </a:lnTo>
                <a:lnTo>
                  <a:pt x="14" y="1150"/>
                </a:lnTo>
                <a:lnTo>
                  <a:pt x="14" y="1148"/>
                </a:lnTo>
                <a:lnTo>
                  <a:pt x="14" y="1146"/>
                </a:lnTo>
                <a:lnTo>
                  <a:pt x="14" y="1143"/>
                </a:lnTo>
                <a:lnTo>
                  <a:pt x="16" y="1141"/>
                </a:lnTo>
                <a:lnTo>
                  <a:pt x="21" y="1141"/>
                </a:lnTo>
                <a:lnTo>
                  <a:pt x="21" y="1139"/>
                </a:lnTo>
                <a:lnTo>
                  <a:pt x="21" y="1132"/>
                </a:lnTo>
                <a:lnTo>
                  <a:pt x="21" y="1129"/>
                </a:lnTo>
                <a:lnTo>
                  <a:pt x="23" y="1127"/>
                </a:lnTo>
                <a:lnTo>
                  <a:pt x="28" y="1134"/>
                </a:lnTo>
                <a:lnTo>
                  <a:pt x="30" y="1139"/>
                </a:lnTo>
                <a:lnTo>
                  <a:pt x="33" y="1141"/>
                </a:lnTo>
                <a:lnTo>
                  <a:pt x="37" y="1141"/>
                </a:lnTo>
                <a:lnTo>
                  <a:pt x="40" y="1136"/>
                </a:lnTo>
                <a:lnTo>
                  <a:pt x="42" y="1139"/>
                </a:lnTo>
                <a:lnTo>
                  <a:pt x="45" y="1136"/>
                </a:lnTo>
                <a:lnTo>
                  <a:pt x="45" y="1127"/>
                </a:lnTo>
                <a:lnTo>
                  <a:pt x="47" y="1117"/>
                </a:lnTo>
                <a:lnTo>
                  <a:pt x="47" y="1113"/>
                </a:lnTo>
                <a:lnTo>
                  <a:pt x="45" y="1110"/>
                </a:lnTo>
                <a:lnTo>
                  <a:pt x="40" y="1113"/>
                </a:lnTo>
                <a:lnTo>
                  <a:pt x="37" y="1115"/>
                </a:lnTo>
                <a:lnTo>
                  <a:pt x="35" y="1117"/>
                </a:lnTo>
                <a:lnTo>
                  <a:pt x="28" y="1122"/>
                </a:lnTo>
                <a:lnTo>
                  <a:pt x="23" y="1124"/>
                </a:lnTo>
                <a:lnTo>
                  <a:pt x="21" y="1124"/>
                </a:lnTo>
                <a:lnTo>
                  <a:pt x="21" y="1120"/>
                </a:lnTo>
                <a:lnTo>
                  <a:pt x="21" y="1113"/>
                </a:lnTo>
                <a:lnTo>
                  <a:pt x="21" y="1110"/>
                </a:lnTo>
                <a:lnTo>
                  <a:pt x="16" y="1106"/>
                </a:lnTo>
                <a:lnTo>
                  <a:pt x="14" y="1101"/>
                </a:lnTo>
                <a:lnTo>
                  <a:pt x="9" y="1096"/>
                </a:lnTo>
                <a:lnTo>
                  <a:pt x="11" y="1094"/>
                </a:lnTo>
                <a:lnTo>
                  <a:pt x="14" y="1096"/>
                </a:lnTo>
                <a:lnTo>
                  <a:pt x="19" y="1101"/>
                </a:lnTo>
                <a:lnTo>
                  <a:pt x="26" y="1106"/>
                </a:lnTo>
                <a:lnTo>
                  <a:pt x="28" y="1108"/>
                </a:lnTo>
                <a:lnTo>
                  <a:pt x="28" y="1113"/>
                </a:lnTo>
                <a:lnTo>
                  <a:pt x="30" y="1113"/>
                </a:lnTo>
                <a:lnTo>
                  <a:pt x="33" y="1110"/>
                </a:lnTo>
                <a:lnTo>
                  <a:pt x="28" y="1106"/>
                </a:lnTo>
                <a:lnTo>
                  <a:pt x="26" y="1101"/>
                </a:lnTo>
                <a:lnTo>
                  <a:pt x="28" y="1098"/>
                </a:lnTo>
                <a:lnTo>
                  <a:pt x="23" y="1096"/>
                </a:lnTo>
                <a:lnTo>
                  <a:pt x="21" y="1094"/>
                </a:lnTo>
                <a:lnTo>
                  <a:pt x="16" y="1091"/>
                </a:lnTo>
                <a:lnTo>
                  <a:pt x="16" y="1084"/>
                </a:lnTo>
                <a:lnTo>
                  <a:pt x="14" y="1082"/>
                </a:lnTo>
                <a:lnTo>
                  <a:pt x="16" y="1079"/>
                </a:lnTo>
                <a:lnTo>
                  <a:pt x="19" y="1077"/>
                </a:lnTo>
                <a:lnTo>
                  <a:pt x="16" y="1072"/>
                </a:lnTo>
                <a:lnTo>
                  <a:pt x="19" y="1070"/>
                </a:lnTo>
                <a:lnTo>
                  <a:pt x="23" y="1068"/>
                </a:lnTo>
                <a:lnTo>
                  <a:pt x="30" y="1070"/>
                </a:lnTo>
                <a:lnTo>
                  <a:pt x="33" y="1075"/>
                </a:lnTo>
                <a:lnTo>
                  <a:pt x="37" y="1075"/>
                </a:lnTo>
                <a:lnTo>
                  <a:pt x="42" y="1072"/>
                </a:lnTo>
                <a:lnTo>
                  <a:pt x="49" y="1070"/>
                </a:lnTo>
                <a:lnTo>
                  <a:pt x="54" y="1070"/>
                </a:lnTo>
                <a:lnTo>
                  <a:pt x="59" y="1068"/>
                </a:lnTo>
                <a:lnTo>
                  <a:pt x="61" y="1068"/>
                </a:lnTo>
                <a:lnTo>
                  <a:pt x="68" y="1070"/>
                </a:lnTo>
                <a:lnTo>
                  <a:pt x="73" y="1072"/>
                </a:lnTo>
                <a:lnTo>
                  <a:pt x="80" y="1072"/>
                </a:lnTo>
                <a:lnTo>
                  <a:pt x="82" y="1075"/>
                </a:lnTo>
                <a:lnTo>
                  <a:pt x="85" y="1077"/>
                </a:lnTo>
                <a:lnTo>
                  <a:pt x="90" y="1077"/>
                </a:lnTo>
                <a:lnTo>
                  <a:pt x="94" y="1077"/>
                </a:lnTo>
                <a:lnTo>
                  <a:pt x="97" y="1077"/>
                </a:lnTo>
                <a:lnTo>
                  <a:pt x="101" y="1075"/>
                </a:lnTo>
                <a:lnTo>
                  <a:pt x="101" y="1070"/>
                </a:lnTo>
                <a:lnTo>
                  <a:pt x="104" y="1070"/>
                </a:lnTo>
                <a:lnTo>
                  <a:pt x="106" y="1072"/>
                </a:lnTo>
                <a:lnTo>
                  <a:pt x="108" y="1075"/>
                </a:lnTo>
                <a:lnTo>
                  <a:pt x="111" y="1079"/>
                </a:lnTo>
                <a:lnTo>
                  <a:pt x="113" y="1082"/>
                </a:lnTo>
                <a:lnTo>
                  <a:pt x="120" y="1087"/>
                </a:lnTo>
                <a:lnTo>
                  <a:pt x="120" y="1082"/>
                </a:lnTo>
                <a:lnTo>
                  <a:pt x="123" y="1082"/>
                </a:lnTo>
                <a:lnTo>
                  <a:pt x="127" y="1082"/>
                </a:lnTo>
                <a:lnTo>
                  <a:pt x="132" y="1079"/>
                </a:lnTo>
                <a:lnTo>
                  <a:pt x="139" y="1079"/>
                </a:lnTo>
                <a:lnTo>
                  <a:pt x="144" y="1077"/>
                </a:lnTo>
                <a:lnTo>
                  <a:pt x="146" y="1075"/>
                </a:lnTo>
                <a:lnTo>
                  <a:pt x="144" y="1072"/>
                </a:lnTo>
                <a:lnTo>
                  <a:pt x="142" y="1072"/>
                </a:lnTo>
                <a:lnTo>
                  <a:pt x="142" y="1068"/>
                </a:lnTo>
                <a:lnTo>
                  <a:pt x="142" y="1063"/>
                </a:lnTo>
                <a:lnTo>
                  <a:pt x="139" y="1061"/>
                </a:lnTo>
                <a:lnTo>
                  <a:pt x="134" y="1061"/>
                </a:lnTo>
                <a:lnTo>
                  <a:pt x="134" y="1063"/>
                </a:lnTo>
                <a:lnTo>
                  <a:pt x="139" y="1070"/>
                </a:lnTo>
                <a:lnTo>
                  <a:pt x="139" y="1075"/>
                </a:lnTo>
                <a:lnTo>
                  <a:pt x="134" y="1077"/>
                </a:lnTo>
                <a:lnTo>
                  <a:pt x="132" y="1075"/>
                </a:lnTo>
                <a:lnTo>
                  <a:pt x="127" y="1075"/>
                </a:lnTo>
                <a:lnTo>
                  <a:pt x="120" y="1077"/>
                </a:lnTo>
                <a:lnTo>
                  <a:pt x="118" y="1079"/>
                </a:lnTo>
                <a:lnTo>
                  <a:pt x="116" y="1077"/>
                </a:lnTo>
                <a:lnTo>
                  <a:pt x="116" y="1072"/>
                </a:lnTo>
                <a:lnTo>
                  <a:pt x="111" y="1070"/>
                </a:lnTo>
                <a:lnTo>
                  <a:pt x="106" y="1070"/>
                </a:lnTo>
                <a:lnTo>
                  <a:pt x="106" y="1068"/>
                </a:lnTo>
                <a:lnTo>
                  <a:pt x="101" y="1065"/>
                </a:lnTo>
                <a:lnTo>
                  <a:pt x="101" y="1063"/>
                </a:lnTo>
                <a:lnTo>
                  <a:pt x="104" y="1061"/>
                </a:lnTo>
                <a:lnTo>
                  <a:pt x="106" y="1058"/>
                </a:lnTo>
                <a:lnTo>
                  <a:pt x="104" y="1058"/>
                </a:lnTo>
                <a:lnTo>
                  <a:pt x="99" y="1061"/>
                </a:lnTo>
                <a:lnTo>
                  <a:pt x="97" y="1065"/>
                </a:lnTo>
                <a:lnTo>
                  <a:pt x="97" y="1070"/>
                </a:lnTo>
                <a:lnTo>
                  <a:pt x="97" y="1072"/>
                </a:lnTo>
                <a:lnTo>
                  <a:pt x="92" y="1075"/>
                </a:lnTo>
                <a:lnTo>
                  <a:pt x="87" y="1072"/>
                </a:lnTo>
                <a:lnTo>
                  <a:pt x="82" y="1072"/>
                </a:lnTo>
                <a:lnTo>
                  <a:pt x="80" y="1068"/>
                </a:lnTo>
                <a:lnTo>
                  <a:pt x="71" y="1068"/>
                </a:lnTo>
                <a:lnTo>
                  <a:pt x="68" y="1068"/>
                </a:lnTo>
                <a:lnTo>
                  <a:pt x="66" y="1065"/>
                </a:lnTo>
                <a:lnTo>
                  <a:pt x="61" y="1065"/>
                </a:lnTo>
                <a:lnTo>
                  <a:pt x="59" y="1065"/>
                </a:lnTo>
                <a:lnTo>
                  <a:pt x="54" y="1063"/>
                </a:lnTo>
                <a:lnTo>
                  <a:pt x="49" y="1063"/>
                </a:lnTo>
                <a:lnTo>
                  <a:pt x="42" y="1068"/>
                </a:lnTo>
                <a:lnTo>
                  <a:pt x="37" y="1070"/>
                </a:lnTo>
                <a:lnTo>
                  <a:pt x="35" y="1065"/>
                </a:lnTo>
                <a:lnTo>
                  <a:pt x="35" y="1063"/>
                </a:lnTo>
                <a:lnTo>
                  <a:pt x="30" y="1065"/>
                </a:lnTo>
                <a:lnTo>
                  <a:pt x="28" y="1061"/>
                </a:lnTo>
                <a:lnTo>
                  <a:pt x="23" y="1058"/>
                </a:lnTo>
                <a:lnTo>
                  <a:pt x="23" y="1053"/>
                </a:lnTo>
                <a:lnTo>
                  <a:pt x="28" y="1053"/>
                </a:lnTo>
                <a:lnTo>
                  <a:pt x="28" y="1056"/>
                </a:lnTo>
                <a:lnTo>
                  <a:pt x="30" y="1056"/>
                </a:lnTo>
                <a:lnTo>
                  <a:pt x="28" y="1053"/>
                </a:lnTo>
                <a:lnTo>
                  <a:pt x="21" y="1053"/>
                </a:lnTo>
                <a:lnTo>
                  <a:pt x="19" y="1051"/>
                </a:lnTo>
                <a:lnTo>
                  <a:pt x="19" y="1049"/>
                </a:lnTo>
                <a:lnTo>
                  <a:pt x="19" y="1046"/>
                </a:lnTo>
                <a:lnTo>
                  <a:pt x="28" y="1044"/>
                </a:lnTo>
                <a:lnTo>
                  <a:pt x="30" y="1044"/>
                </a:lnTo>
                <a:lnTo>
                  <a:pt x="30" y="1042"/>
                </a:lnTo>
                <a:lnTo>
                  <a:pt x="33" y="1042"/>
                </a:lnTo>
                <a:lnTo>
                  <a:pt x="35" y="1042"/>
                </a:lnTo>
                <a:lnTo>
                  <a:pt x="33" y="1039"/>
                </a:lnTo>
                <a:lnTo>
                  <a:pt x="30" y="1039"/>
                </a:lnTo>
                <a:lnTo>
                  <a:pt x="28" y="1042"/>
                </a:lnTo>
                <a:lnTo>
                  <a:pt x="26" y="1042"/>
                </a:lnTo>
                <a:lnTo>
                  <a:pt x="23" y="1037"/>
                </a:lnTo>
                <a:lnTo>
                  <a:pt x="23" y="1035"/>
                </a:lnTo>
                <a:lnTo>
                  <a:pt x="23" y="1032"/>
                </a:lnTo>
                <a:lnTo>
                  <a:pt x="21" y="1030"/>
                </a:lnTo>
                <a:lnTo>
                  <a:pt x="26" y="1027"/>
                </a:lnTo>
                <a:lnTo>
                  <a:pt x="30" y="1027"/>
                </a:lnTo>
                <a:lnTo>
                  <a:pt x="35" y="1030"/>
                </a:lnTo>
                <a:lnTo>
                  <a:pt x="42" y="1027"/>
                </a:lnTo>
                <a:lnTo>
                  <a:pt x="45" y="1030"/>
                </a:lnTo>
                <a:lnTo>
                  <a:pt x="47" y="1030"/>
                </a:lnTo>
                <a:lnTo>
                  <a:pt x="47" y="1027"/>
                </a:lnTo>
                <a:lnTo>
                  <a:pt x="40" y="1025"/>
                </a:lnTo>
                <a:lnTo>
                  <a:pt x="35" y="1023"/>
                </a:lnTo>
                <a:lnTo>
                  <a:pt x="33" y="1020"/>
                </a:lnTo>
                <a:lnTo>
                  <a:pt x="33" y="1018"/>
                </a:lnTo>
                <a:lnTo>
                  <a:pt x="35" y="1018"/>
                </a:lnTo>
                <a:lnTo>
                  <a:pt x="40" y="1018"/>
                </a:lnTo>
                <a:lnTo>
                  <a:pt x="35" y="1013"/>
                </a:lnTo>
                <a:lnTo>
                  <a:pt x="26" y="1013"/>
                </a:lnTo>
                <a:lnTo>
                  <a:pt x="26" y="1011"/>
                </a:lnTo>
                <a:lnTo>
                  <a:pt x="33" y="1009"/>
                </a:lnTo>
                <a:lnTo>
                  <a:pt x="28" y="1009"/>
                </a:lnTo>
                <a:lnTo>
                  <a:pt x="26" y="1004"/>
                </a:lnTo>
                <a:lnTo>
                  <a:pt x="26" y="999"/>
                </a:lnTo>
                <a:lnTo>
                  <a:pt x="26" y="997"/>
                </a:lnTo>
                <a:lnTo>
                  <a:pt x="28" y="997"/>
                </a:lnTo>
                <a:lnTo>
                  <a:pt x="33" y="997"/>
                </a:lnTo>
                <a:lnTo>
                  <a:pt x="35" y="992"/>
                </a:lnTo>
                <a:lnTo>
                  <a:pt x="45" y="992"/>
                </a:lnTo>
                <a:lnTo>
                  <a:pt x="47" y="990"/>
                </a:lnTo>
                <a:lnTo>
                  <a:pt x="47" y="987"/>
                </a:lnTo>
                <a:lnTo>
                  <a:pt x="49" y="982"/>
                </a:lnTo>
                <a:lnTo>
                  <a:pt x="54" y="982"/>
                </a:lnTo>
                <a:lnTo>
                  <a:pt x="59" y="985"/>
                </a:lnTo>
                <a:lnTo>
                  <a:pt x="66" y="990"/>
                </a:lnTo>
                <a:lnTo>
                  <a:pt x="68" y="992"/>
                </a:lnTo>
                <a:lnTo>
                  <a:pt x="71" y="992"/>
                </a:lnTo>
                <a:lnTo>
                  <a:pt x="75" y="992"/>
                </a:lnTo>
                <a:lnTo>
                  <a:pt x="78" y="994"/>
                </a:lnTo>
                <a:lnTo>
                  <a:pt x="85" y="997"/>
                </a:lnTo>
                <a:lnTo>
                  <a:pt x="90" y="997"/>
                </a:lnTo>
                <a:lnTo>
                  <a:pt x="97" y="999"/>
                </a:lnTo>
                <a:lnTo>
                  <a:pt x="101" y="1001"/>
                </a:lnTo>
                <a:lnTo>
                  <a:pt x="104" y="1004"/>
                </a:lnTo>
                <a:lnTo>
                  <a:pt x="111" y="999"/>
                </a:lnTo>
                <a:lnTo>
                  <a:pt x="111" y="997"/>
                </a:lnTo>
                <a:lnTo>
                  <a:pt x="106" y="997"/>
                </a:lnTo>
                <a:lnTo>
                  <a:pt x="104" y="997"/>
                </a:lnTo>
                <a:lnTo>
                  <a:pt x="99" y="997"/>
                </a:lnTo>
                <a:lnTo>
                  <a:pt x="97" y="994"/>
                </a:lnTo>
                <a:lnTo>
                  <a:pt x="92" y="994"/>
                </a:lnTo>
                <a:lnTo>
                  <a:pt x="85" y="994"/>
                </a:lnTo>
                <a:lnTo>
                  <a:pt x="82" y="992"/>
                </a:lnTo>
                <a:lnTo>
                  <a:pt x="75" y="990"/>
                </a:lnTo>
                <a:lnTo>
                  <a:pt x="73" y="990"/>
                </a:lnTo>
                <a:lnTo>
                  <a:pt x="71" y="990"/>
                </a:lnTo>
                <a:lnTo>
                  <a:pt x="68" y="987"/>
                </a:lnTo>
                <a:lnTo>
                  <a:pt x="68" y="985"/>
                </a:lnTo>
                <a:lnTo>
                  <a:pt x="59" y="982"/>
                </a:lnTo>
                <a:lnTo>
                  <a:pt x="54" y="980"/>
                </a:lnTo>
                <a:lnTo>
                  <a:pt x="47" y="982"/>
                </a:lnTo>
                <a:lnTo>
                  <a:pt x="42" y="980"/>
                </a:lnTo>
                <a:lnTo>
                  <a:pt x="37" y="982"/>
                </a:lnTo>
                <a:lnTo>
                  <a:pt x="37" y="978"/>
                </a:lnTo>
                <a:lnTo>
                  <a:pt x="40" y="975"/>
                </a:lnTo>
                <a:lnTo>
                  <a:pt x="47" y="973"/>
                </a:lnTo>
                <a:lnTo>
                  <a:pt x="49" y="971"/>
                </a:lnTo>
                <a:lnTo>
                  <a:pt x="49" y="966"/>
                </a:lnTo>
                <a:lnTo>
                  <a:pt x="47" y="961"/>
                </a:lnTo>
                <a:lnTo>
                  <a:pt x="40" y="959"/>
                </a:lnTo>
                <a:lnTo>
                  <a:pt x="40" y="956"/>
                </a:lnTo>
                <a:lnTo>
                  <a:pt x="40" y="952"/>
                </a:lnTo>
                <a:lnTo>
                  <a:pt x="42" y="949"/>
                </a:lnTo>
                <a:lnTo>
                  <a:pt x="45" y="947"/>
                </a:lnTo>
                <a:lnTo>
                  <a:pt x="52" y="954"/>
                </a:lnTo>
                <a:lnTo>
                  <a:pt x="49" y="956"/>
                </a:lnTo>
                <a:lnTo>
                  <a:pt x="56" y="966"/>
                </a:lnTo>
                <a:lnTo>
                  <a:pt x="56" y="968"/>
                </a:lnTo>
                <a:lnTo>
                  <a:pt x="61" y="968"/>
                </a:lnTo>
                <a:lnTo>
                  <a:pt x="63" y="964"/>
                </a:lnTo>
                <a:lnTo>
                  <a:pt x="59" y="961"/>
                </a:lnTo>
                <a:lnTo>
                  <a:pt x="56" y="961"/>
                </a:lnTo>
                <a:lnTo>
                  <a:pt x="56" y="956"/>
                </a:lnTo>
                <a:lnTo>
                  <a:pt x="56" y="954"/>
                </a:lnTo>
                <a:lnTo>
                  <a:pt x="61" y="952"/>
                </a:lnTo>
                <a:lnTo>
                  <a:pt x="63" y="954"/>
                </a:lnTo>
                <a:lnTo>
                  <a:pt x="68" y="956"/>
                </a:lnTo>
                <a:lnTo>
                  <a:pt x="73" y="956"/>
                </a:lnTo>
                <a:lnTo>
                  <a:pt x="75" y="954"/>
                </a:lnTo>
                <a:lnTo>
                  <a:pt x="80" y="956"/>
                </a:lnTo>
                <a:lnTo>
                  <a:pt x="82" y="959"/>
                </a:lnTo>
                <a:lnTo>
                  <a:pt x="85" y="964"/>
                </a:lnTo>
                <a:lnTo>
                  <a:pt x="87" y="966"/>
                </a:lnTo>
                <a:lnTo>
                  <a:pt x="87" y="968"/>
                </a:lnTo>
                <a:lnTo>
                  <a:pt x="94" y="971"/>
                </a:lnTo>
                <a:lnTo>
                  <a:pt x="90" y="966"/>
                </a:lnTo>
                <a:lnTo>
                  <a:pt x="87" y="961"/>
                </a:lnTo>
                <a:lnTo>
                  <a:pt x="85" y="959"/>
                </a:lnTo>
                <a:lnTo>
                  <a:pt x="85" y="954"/>
                </a:lnTo>
                <a:lnTo>
                  <a:pt x="87" y="949"/>
                </a:lnTo>
                <a:lnTo>
                  <a:pt x="92" y="945"/>
                </a:lnTo>
                <a:lnTo>
                  <a:pt x="99" y="942"/>
                </a:lnTo>
                <a:lnTo>
                  <a:pt x="101" y="940"/>
                </a:lnTo>
                <a:lnTo>
                  <a:pt x="104" y="942"/>
                </a:lnTo>
                <a:lnTo>
                  <a:pt x="106" y="949"/>
                </a:lnTo>
                <a:lnTo>
                  <a:pt x="108" y="949"/>
                </a:lnTo>
                <a:lnTo>
                  <a:pt x="108" y="942"/>
                </a:lnTo>
                <a:lnTo>
                  <a:pt x="108" y="940"/>
                </a:lnTo>
                <a:lnTo>
                  <a:pt x="113" y="938"/>
                </a:lnTo>
                <a:lnTo>
                  <a:pt x="116" y="938"/>
                </a:lnTo>
                <a:lnTo>
                  <a:pt x="125" y="935"/>
                </a:lnTo>
                <a:lnTo>
                  <a:pt x="127" y="938"/>
                </a:lnTo>
                <a:lnTo>
                  <a:pt x="132" y="938"/>
                </a:lnTo>
                <a:lnTo>
                  <a:pt x="134" y="942"/>
                </a:lnTo>
                <a:lnTo>
                  <a:pt x="132" y="945"/>
                </a:lnTo>
                <a:lnTo>
                  <a:pt x="132" y="949"/>
                </a:lnTo>
                <a:lnTo>
                  <a:pt x="134" y="954"/>
                </a:lnTo>
                <a:lnTo>
                  <a:pt x="137" y="959"/>
                </a:lnTo>
                <a:lnTo>
                  <a:pt x="134" y="966"/>
                </a:lnTo>
                <a:lnTo>
                  <a:pt x="132" y="971"/>
                </a:lnTo>
                <a:lnTo>
                  <a:pt x="130" y="971"/>
                </a:lnTo>
                <a:lnTo>
                  <a:pt x="127" y="973"/>
                </a:lnTo>
                <a:lnTo>
                  <a:pt x="132" y="973"/>
                </a:lnTo>
                <a:lnTo>
                  <a:pt x="137" y="975"/>
                </a:lnTo>
                <a:lnTo>
                  <a:pt x="137" y="975"/>
                </a:lnTo>
                <a:lnTo>
                  <a:pt x="139" y="975"/>
                </a:lnTo>
                <a:lnTo>
                  <a:pt x="142" y="975"/>
                </a:lnTo>
                <a:lnTo>
                  <a:pt x="142" y="973"/>
                </a:lnTo>
                <a:lnTo>
                  <a:pt x="139" y="973"/>
                </a:lnTo>
                <a:lnTo>
                  <a:pt x="137" y="973"/>
                </a:lnTo>
                <a:lnTo>
                  <a:pt x="134" y="973"/>
                </a:lnTo>
                <a:lnTo>
                  <a:pt x="134" y="968"/>
                </a:lnTo>
                <a:lnTo>
                  <a:pt x="137" y="966"/>
                </a:lnTo>
                <a:lnTo>
                  <a:pt x="139" y="961"/>
                </a:lnTo>
                <a:lnTo>
                  <a:pt x="139" y="959"/>
                </a:lnTo>
                <a:lnTo>
                  <a:pt x="144" y="956"/>
                </a:lnTo>
                <a:lnTo>
                  <a:pt x="144" y="959"/>
                </a:lnTo>
                <a:lnTo>
                  <a:pt x="146" y="959"/>
                </a:lnTo>
                <a:lnTo>
                  <a:pt x="149" y="956"/>
                </a:lnTo>
                <a:lnTo>
                  <a:pt x="146" y="956"/>
                </a:lnTo>
                <a:lnTo>
                  <a:pt x="144" y="954"/>
                </a:lnTo>
                <a:lnTo>
                  <a:pt x="139" y="952"/>
                </a:lnTo>
                <a:lnTo>
                  <a:pt x="137" y="949"/>
                </a:lnTo>
                <a:lnTo>
                  <a:pt x="137" y="942"/>
                </a:lnTo>
                <a:lnTo>
                  <a:pt x="134" y="938"/>
                </a:lnTo>
                <a:lnTo>
                  <a:pt x="132" y="935"/>
                </a:lnTo>
                <a:lnTo>
                  <a:pt x="130" y="933"/>
                </a:lnTo>
                <a:lnTo>
                  <a:pt x="125" y="930"/>
                </a:lnTo>
                <a:lnTo>
                  <a:pt x="123" y="933"/>
                </a:lnTo>
                <a:lnTo>
                  <a:pt x="116" y="935"/>
                </a:lnTo>
                <a:lnTo>
                  <a:pt x="111" y="935"/>
                </a:lnTo>
                <a:lnTo>
                  <a:pt x="108" y="935"/>
                </a:lnTo>
                <a:lnTo>
                  <a:pt x="106" y="933"/>
                </a:lnTo>
                <a:lnTo>
                  <a:pt x="106" y="930"/>
                </a:lnTo>
                <a:lnTo>
                  <a:pt x="101" y="930"/>
                </a:lnTo>
                <a:lnTo>
                  <a:pt x="104" y="930"/>
                </a:lnTo>
                <a:lnTo>
                  <a:pt x="108" y="928"/>
                </a:lnTo>
                <a:lnTo>
                  <a:pt x="113" y="928"/>
                </a:lnTo>
                <a:lnTo>
                  <a:pt x="118" y="928"/>
                </a:lnTo>
                <a:lnTo>
                  <a:pt x="120" y="928"/>
                </a:lnTo>
                <a:lnTo>
                  <a:pt x="118" y="926"/>
                </a:lnTo>
                <a:lnTo>
                  <a:pt x="113" y="923"/>
                </a:lnTo>
                <a:lnTo>
                  <a:pt x="108" y="923"/>
                </a:lnTo>
                <a:lnTo>
                  <a:pt x="106" y="923"/>
                </a:lnTo>
                <a:lnTo>
                  <a:pt x="104" y="923"/>
                </a:lnTo>
                <a:lnTo>
                  <a:pt x="104" y="921"/>
                </a:lnTo>
                <a:lnTo>
                  <a:pt x="104" y="919"/>
                </a:lnTo>
                <a:lnTo>
                  <a:pt x="106" y="914"/>
                </a:lnTo>
                <a:lnTo>
                  <a:pt x="113" y="914"/>
                </a:lnTo>
                <a:lnTo>
                  <a:pt x="116" y="914"/>
                </a:lnTo>
                <a:lnTo>
                  <a:pt x="120" y="914"/>
                </a:lnTo>
                <a:lnTo>
                  <a:pt x="125" y="914"/>
                </a:lnTo>
                <a:lnTo>
                  <a:pt x="130" y="914"/>
                </a:lnTo>
                <a:lnTo>
                  <a:pt x="132" y="916"/>
                </a:lnTo>
                <a:lnTo>
                  <a:pt x="134" y="919"/>
                </a:lnTo>
                <a:lnTo>
                  <a:pt x="137" y="919"/>
                </a:lnTo>
                <a:lnTo>
                  <a:pt x="139" y="919"/>
                </a:lnTo>
                <a:lnTo>
                  <a:pt x="137" y="916"/>
                </a:lnTo>
                <a:lnTo>
                  <a:pt x="142" y="916"/>
                </a:lnTo>
                <a:lnTo>
                  <a:pt x="144" y="916"/>
                </a:lnTo>
                <a:lnTo>
                  <a:pt x="146" y="919"/>
                </a:lnTo>
                <a:lnTo>
                  <a:pt x="146" y="921"/>
                </a:lnTo>
                <a:lnTo>
                  <a:pt x="149" y="921"/>
                </a:lnTo>
                <a:lnTo>
                  <a:pt x="151" y="921"/>
                </a:lnTo>
                <a:lnTo>
                  <a:pt x="153" y="921"/>
                </a:lnTo>
                <a:lnTo>
                  <a:pt x="156" y="923"/>
                </a:lnTo>
                <a:lnTo>
                  <a:pt x="158" y="926"/>
                </a:lnTo>
                <a:lnTo>
                  <a:pt x="163" y="926"/>
                </a:lnTo>
                <a:lnTo>
                  <a:pt x="160" y="923"/>
                </a:lnTo>
                <a:lnTo>
                  <a:pt x="165" y="919"/>
                </a:lnTo>
                <a:lnTo>
                  <a:pt x="177" y="916"/>
                </a:lnTo>
                <a:lnTo>
                  <a:pt x="186" y="914"/>
                </a:lnTo>
                <a:lnTo>
                  <a:pt x="189" y="914"/>
                </a:lnTo>
                <a:lnTo>
                  <a:pt x="194" y="911"/>
                </a:lnTo>
                <a:lnTo>
                  <a:pt x="189" y="909"/>
                </a:lnTo>
                <a:lnTo>
                  <a:pt x="175" y="911"/>
                </a:lnTo>
                <a:lnTo>
                  <a:pt x="165" y="914"/>
                </a:lnTo>
                <a:lnTo>
                  <a:pt x="160" y="911"/>
                </a:lnTo>
                <a:lnTo>
                  <a:pt x="158" y="907"/>
                </a:lnTo>
                <a:lnTo>
                  <a:pt x="149" y="909"/>
                </a:lnTo>
                <a:lnTo>
                  <a:pt x="144" y="909"/>
                </a:lnTo>
                <a:lnTo>
                  <a:pt x="142" y="907"/>
                </a:lnTo>
                <a:lnTo>
                  <a:pt x="142" y="902"/>
                </a:lnTo>
                <a:lnTo>
                  <a:pt x="146" y="900"/>
                </a:lnTo>
                <a:lnTo>
                  <a:pt x="144" y="895"/>
                </a:lnTo>
                <a:lnTo>
                  <a:pt x="144" y="890"/>
                </a:lnTo>
                <a:lnTo>
                  <a:pt x="142" y="888"/>
                </a:lnTo>
                <a:lnTo>
                  <a:pt x="149" y="883"/>
                </a:lnTo>
                <a:lnTo>
                  <a:pt x="153" y="881"/>
                </a:lnTo>
                <a:lnTo>
                  <a:pt x="158" y="881"/>
                </a:lnTo>
                <a:lnTo>
                  <a:pt x="165" y="885"/>
                </a:lnTo>
                <a:lnTo>
                  <a:pt x="165" y="890"/>
                </a:lnTo>
                <a:lnTo>
                  <a:pt x="165" y="893"/>
                </a:lnTo>
                <a:lnTo>
                  <a:pt x="170" y="890"/>
                </a:lnTo>
                <a:lnTo>
                  <a:pt x="179" y="885"/>
                </a:lnTo>
                <a:lnTo>
                  <a:pt x="182" y="888"/>
                </a:lnTo>
                <a:lnTo>
                  <a:pt x="184" y="890"/>
                </a:lnTo>
                <a:lnTo>
                  <a:pt x="189" y="888"/>
                </a:lnTo>
                <a:lnTo>
                  <a:pt x="196" y="888"/>
                </a:lnTo>
                <a:lnTo>
                  <a:pt x="198" y="893"/>
                </a:lnTo>
                <a:lnTo>
                  <a:pt x="198" y="897"/>
                </a:lnTo>
                <a:lnTo>
                  <a:pt x="198" y="904"/>
                </a:lnTo>
                <a:lnTo>
                  <a:pt x="201" y="909"/>
                </a:lnTo>
                <a:lnTo>
                  <a:pt x="210" y="914"/>
                </a:lnTo>
                <a:lnTo>
                  <a:pt x="213" y="919"/>
                </a:lnTo>
                <a:lnTo>
                  <a:pt x="215" y="923"/>
                </a:lnTo>
                <a:lnTo>
                  <a:pt x="217" y="923"/>
                </a:lnTo>
                <a:lnTo>
                  <a:pt x="217" y="916"/>
                </a:lnTo>
                <a:lnTo>
                  <a:pt x="208" y="909"/>
                </a:lnTo>
                <a:lnTo>
                  <a:pt x="203" y="904"/>
                </a:lnTo>
                <a:lnTo>
                  <a:pt x="201" y="902"/>
                </a:lnTo>
                <a:lnTo>
                  <a:pt x="203" y="895"/>
                </a:lnTo>
                <a:lnTo>
                  <a:pt x="201" y="890"/>
                </a:lnTo>
                <a:lnTo>
                  <a:pt x="196" y="883"/>
                </a:lnTo>
                <a:lnTo>
                  <a:pt x="194" y="878"/>
                </a:lnTo>
                <a:lnTo>
                  <a:pt x="194" y="876"/>
                </a:lnTo>
                <a:lnTo>
                  <a:pt x="198" y="876"/>
                </a:lnTo>
                <a:lnTo>
                  <a:pt x="201" y="876"/>
                </a:lnTo>
                <a:lnTo>
                  <a:pt x="203" y="878"/>
                </a:lnTo>
                <a:lnTo>
                  <a:pt x="201" y="881"/>
                </a:lnTo>
                <a:lnTo>
                  <a:pt x="205" y="888"/>
                </a:lnTo>
                <a:lnTo>
                  <a:pt x="210" y="890"/>
                </a:lnTo>
                <a:lnTo>
                  <a:pt x="208" y="895"/>
                </a:lnTo>
                <a:lnTo>
                  <a:pt x="210" y="897"/>
                </a:lnTo>
                <a:lnTo>
                  <a:pt x="215" y="897"/>
                </a:lnTo>
                <a:lnTo>
                  <a:pt x="217" y="895"/>
                </a:lnTo>
                <a:lnTo>
                  <a:pt x="215" y="893"/>
                </a:lnTo>
                <a:lnTo>
                  <a:pt x="220" y="890"/>
                </a:lnTo>
                <a:lnTo>
                  <a:pt x="215" y="888"/>
                </a:lnTo>
                <a:lnTo>
                  <a:pt x="213" y="888"/>
                </a:lnTo>
                <a:lnTo>
                  <a:pt x="210" y="885"/>
                </a:lnTo>
                <a:lnTo>
                  <a:pt x="205" y="881"/>
                </a:lnTo>
                <a:lnTo>
                  <a:pt x="208" y="881"/>
                </a:lnTo>
                <a:lnTo>
                  <a:pt x="205" y="876"/>
                </a:lnTo>
                <a:lnTo>
                  <a:pt x="205" y="874"/>
                </a:lnTo>
                <a:lnTo>
                  <a:pt x="210" y="871"/>
                </a:lnTo>
                <a:lnTo>
                  <a:pt x="215" y="874"/>
                </a:lnTo>
                <a:lnTo>
                  <a:pt x="222" y="874"/>
                </a:lnTo>
                <a:lnTo>
                  <a:pt x="224" y="874"/>
                </a:lnTo>
                <a:lnTo>
                  <a:pt x="227" y="871"/>
                </a:lnTo>
                <a:lnTo>
                  <a:pt x="227" y="867"/>
                </a:lnTo>
                <a:lnTo>
                  <a:pt x="224" y="859"/>
                </a:lnTo>
                <a:lnTo>
                  <a:pt x="224" y="857"/>
                </a:lnTo>
                <a:lnTo>
                  <a:pt x="224" y="855"/>
                </a:lnTo>
                <a:lnTo>
                  <a:pt x="231" y="855"/>
                </a:lnTo>
                <a:lnTo>
                  <a:pt x="234" y="852"/>
                </a:lnTo>
                <a:lnTo>
                  <a:pt x="231" y="852"/>
                </a:lnTo>
                <a:lnTo>
                  <a:pt x="234" y="848"/>
                </a:lnTo>
                <a:lnTo>
                  <a:pt x="231" y="845"/>
                </a:lnTo>
                <a:lnTo>
                  <a:pt x="234" y="845"/>
                </a:lnTo>
                <a:lnTo>
                  <a:pt x="236" y="843"/>
                </a:lnTo>
                <a:lnTo>
                  <a:pt x="239" y="843"/>
                </a:lnTo>
                <a:lnTo>
                  <a:pt x="241" y="845"/>
                </a:lnTo>
                <a:lnTo>
                  <a:pt x="243" y="845"/>
                </a:lnTo>
                <a:lnTo>
                  <a:pt x="246" y="845"/>
                </a:lnTo>
                <a:lnTo>
                  <a:pt x="246" y="843"/>
                </a:lnTo>
                <a:lnTo>
                  <a:pt x="248" y="843"/>
                </a:lnTo>
                <a:lnTo>
                  <a:pt x="250" y="843"/>
                </a:lnTo>
                <a:lnTo>
                  <a:pt x="250" y="845"/>
                </a:lnTo>
                <a:lnTo>
                  <a:pt x="253" y="848"/>
                </a:lnTo>
                <a:lnTo>
                  <a:pt x="253" y="850"/>
                </a:lnTo>
                <a:lnTo>
                  <a:pt x="253" y="855"/>
                </a:lnTo>
                <a:lnTo>
                  <a:pt x="253" y="857"/>
                </a:lnTo>
                <a:lnTo>
                  <a:pt x="255" y="857"/>
                </a:lnTo>
                <a:lnTo>
                  <a:pt x="260" y="855"/>
                </a:lnTo>
                <a:lnTo>
                  <a:pt x="262" y="852"/>
                </a:lnTo>
                <a:lnTo>
                  <a:pt x="257" y="850"/>
                </a:lnTo>
                <a:lnTo>
                  <a:pt x="255" y="845"/>
                </a:lnTo>
                <a:lnTo>
                  <a:pt x="257" y="845"/>
                </a:lnTo>
                <a:lnTo>
                  <a:pt x="262" y="843"/>
                </a:lnTo>
                <a:lnTo>
                  <a:pt x="257" y="843"/>
                </a:lnTo>
                <a:lnTo>
                  <a:pt x="255" y="841"/>
                </a:lnTo>
                <a:lnTo>
                  <a:pt x="255" y="841"/>
                </a:lnTo>
                <a:lnTo>
                  <a:pt x="257" y="838"/>
                </a:lnTo>
                <a:lnTo>
                  <a:pt x="262" y="838"/>
                </a:lnTo>
                <a:lnTo>
                  <a:pt x="267" y="833"/>
                </a:lnTo>
                <a:lnTo>
                  <a:pt x="272" y="833"/>
                </a:lnTo>
                <a:lnTo>
                  <a:pt x="274" y="831"/>
                </a:lnTo>
                <a:lnTo>
                  <a:pt x="279" y="829"/>
                </a:lnTo>
                <a:lnTo>
                  <a:pt x="283" y="826"/>
                </a:lnTo>
                <a:lnTo>
                  <a:pt x="286" y="826"/>
                </a:lnTo>
                <a:lnTo>
                  <a:pt x="286" y="831"/>
                </a:lnTo>
                <a:lnTo>
                  <a:pt x="288" y="836"/>
                </a:lnTo>
                <a:lnTo>
                  <a:pt x="288" y="841"/>
                </a:lnTo>
                <a:lnTo>
                  <a:pt x="291" y="845"/>
                </a:lnTo>
                <a:lnTo>
                  <a:pt x="293" y="850"/>
                </a:lnTo>
                <a:lnTo>
                  <a:pt x="291" y="852"/>
                </a:lnTo>
                <a:lnTo>
                  <a:pt x="288" y="857"/>
                </a:lnTo>
                <a:lnTo>
                  <a:pt x="286" y="859"/>
                </a:lnTo>
                <a:lnTo>
                  <a:pt x="286" y="859"/>
                </a:lnTo>
                <a:lnTo>
                  <a:pt x="291" y="857"/>
                </a:lnTo>
                <a:lnTo>
                  <a:pt x="295" y="857"/>
                </a:lnTo>
                <a:lnTo>
                  <a:pt x="298" y="859"/>
                </a:lnTo>
                <a:lnTo>
                  <a:pt x="300" y="862"/>
                </a:lnTo>
                <a:lnTo>
                  <a:pt x="305" y="859"/>
                </a:lnTo>
                <a:lnTo>
                  <a:pt x="298" y="857"/>
                </a:lnTo>
                <a:lnTo>
                  <a:pt x="298" y="852"/>
                </a:lnTo>
                <a:lnTo>
                  <a:pt x="300" y="852"/>
                </a:lnTo>
                <a:lnTo>
                  <a:pt x="305" y="850"/>
                </a:lnTo>
                <a:lnTo>
                  <a:pt x="312" y="850"/>
                </a:lnTo>
                <a:lnTo>
                  <a:pt x="312" y="852"/>
                </a:lnTo>
                <a:lnTo>
                  <a:pt x="314" y="850"/>
                </a:lnTo>
                <a:lnTo>
                  <a:pt x="321" y="852"/>
                </a:lnTo>
                <a:lnTo>
                  <a:pt x="326" y="852"/>
                </a:lnTo>
                <a:lnTo>
                  <a:pt x="333" y="855"/>
                </a:lnTo>
                <a:lnTo>
                  <a:pt x="338" y="852"/>
                </a:lnTo>
                <a:lnTo>
                  <a:pt x="338" y="850"/>
                </a:lnTo>
                <a:lnTo>
                  <a:pt x="335" y="850"/>
                </a:lnTo>
                <a:lnTo>
                  <a:pt x="333" y="845"/>
                </a:lnTo>
                <a:lnTo>
                  <a:pt x="333" y="843"/>
                </a:lnTo>
                <a:lnTo>
                  <a:pt x="333" y="841"/>
                </a:lnTo>
                <a:lnTo>
                  <a:pt x="338" y="841"/>
                </a:lnTo>
                <a:lnTo>
                  <a:pt x="340" y="841"/>
                </a:lnTo>
                <a:lnTo>
                  <a:pt x="338" y="838"/>
                </a:lnTo>
                <a:lnTo>
                  <a:pt x="340" y="836"/>
                </a:lnTo>
                <a:lnTo>
                  <a:pt x="340" y="833"/>
                </a:lnTo>
                <a:lnTo>
                  <a:pt x="338" y="833"/>
                </a:lnTo>
                <a:lnTo>
                  <a:pt x="335" y="836"/>
                </a:lnTo>
                <a:lnTo>
                  <a:pt x="331" y="838"/>
                </a:lnTo>
                <a:lnTo>
                  <a:pt x="328" y="841"/>
                </a:lnTo>
                <a:lnTo>
                  <a:pt x="326" y="841"/>
                </a:lnTo>
                <a:lnTo>
                  <a:pt x="328" y="838"/>
                </a:lnTo>
                <a:lnTo>
                  <a:pt x="331" y="833"/>
                </a:lnTo>
                <a:lnTo>
                  <a:pt x="333" y="831"/>
                </a:lnTo>
                <a:lnTo>
                  <a:pt x="338" y="831"/>
                </a:lnTo>
                <a:lnTo>
                  <a:pt x="343" y="824"/>
                </a:lnTo>
                <a:lnTo>
                  <a:pt x="345" y="824"/>
                </a:lnTo>
                <a:lnTo>
                  <a:pt x="350" y="824"/>
                </a:lnTo>
                <a:lnTo>
                  <a:pt x="354" y="824"/>
                </a:lnTo>
                <a:lnTo>
                  <a:pt x="354" y="822"/>
                </a:lnTo>
                <a:lnTo>
                  <a:pt x="354" y="819"/>
                </a:lnTo>
                <a:lnTo>
                  <a:pt x="357" y="817"/>
                </a:lnTo>
                <a:lnTo>
                  <a:pt x="359" y="819"/>
                </a:lnTo>
                <a:lnTo>
                  <a:pt x="364" y="817"/>
                </a:lnTo>
                <a:lnTo>
                  <a:pt x="366" y="817"/>
                </a:lnTo>
                <a:lnTo>
                  <a:pt x="364" y="812"/>
                </a:lnTo>
                <a:lnTo>
                  <a:pt x="359" y="810"/>
                </a:lnTo>
                <a:lnTo>
                  <a:pt x="357" y="807"/>
                </a:lnTo>
                <a:lnTo>
                  <a:pt x="352" y="812"/>
                </a:lnTo>
                <a:lnTo>
                  <a:pt x="352" y="810"/>
                </a:lnTo>
                <a:lnTo>
                  <a:pt x="352" y="807"/>
                </a:lnTo>
                <a:lnTo>
                  <a:pt x="357" y="803"/>
                </a:lnTo>
                <a:lnTo>
                  <a:pt x="362" y="798"/>
                </a:lnTo>
                <a:lnTo>
                  <a:pt x="366" y="798"/>
                </a:lnTo>
                <a:lnTo>
                  <a:pt x="369" y="793"/>
                </a:lnTo>
                <a:lnTo>
                  <a:pt x="366" y="791"/>
                </a:lnTo>
                <a:lnTo>
                  <a:pt x="364" y="791"/>
                </a:lnTo>
                <a:lnTo>
                  <a:pt x="359" y="791"/>
                </a:lnTo>
                <a:lnTo>
                  <a:pt x="352" y="796"/>
                </a:lnTo>
                <a:lnTo>
                  <a:pt x="345" y="800"/>
                </a:lnTo>
                <a:lnTo>
                  <a:pt x="343" y="803"/>
                </a:lnTo>
                <a:lnTo>
                  <a:pt x="347" y="805"/>
                </a:lnTo>
                <a:lnTo>
                  <a:pt x="350" y="812"/>
                </a:lnTo>
                <a:lnTo>
                  <a:pt x="347" y="814"/>
                </a:lnTo>
                <a:lnTo>
                  <a:pt x="343" y="819"/>
                </a:lnTo>
                <a:lnTo>
                  <a:pt x="333" y="824"/>
                </a:lnTo>
                <a:lnTo>
                  <a:pt x="326" y="826"/>
                </a:lnTo>
                <a:lnTo>
                  <a:pt x="326" y="829"/>
                </a:lnTo>
                <a:lnTo>
                  <a:pt x="314" y="836"/>
                </a:lnTo>
                <a:lnTo>
                  <a:pt x="307" y="838"/>
                </a:lnTo>
                <a:lnTo>
                  <a:pt x="300" y="843"/>
                </a:lnTo>
                <a:lnTo>
                  <a:pt x="298" y="843"/>
                </a:lnTo>
                <a:lnTo>
                  <a:pt x="293" y="843"/>
                </a:lnTo>
                <a:lnTo>
                  <a:pt x="293" y="838"/>
                </a:lnTo>
                <a:lnTo>
                  <a:pt x="293" y="833"/>
                </a:lnTo>
                <a:lnTo>
                  <a:pt x="291" y="831"/>
                </a:lnTo>
                <a:lnTo>
                  <a:pt x="288" y="829"/>
                </a:lnTo>
                <a:lnTo>
                  <a:pt x="291" y="826"/>
                </a:lnTo>
                <a:lnTo>
                  <a:pt x="288" y="824"/>
                </a:lnTo>
                <a:lnTo>
                  <a:pt x="291" y="822"/>
                </a:lnTo>
                <a:lnTo>
                  <a:pt x="295" y="819"/>
                </a:lnTo>
                <a:lnTo>
                  <a:pt x="298" y="819"/>
                </a:lnTo>
                <a:lnTo>
                  <a:pt x="300" y="814"/>
                </a:lnTo>
                <a:lnTo>
                  <a:pt x="295" y="814"/>
                </a:lnTo>
                <a:lnTo>
                  <a:pt x="286" y="819"/>
                </a:lnTo>
                <a:lnTo>
                  <a:pt x="281" y="822"/>
                </a:lnTo>
                <a:lnTo>
                  <a:pt x="276" y="824"/>
                </a:lnTo>
                <a:lnTo>
                  <a:pt x="276" y="819"/>
                </a:lnTo>
                <a:lnTo>
                  <a:pt x="276" y="817"/>
                </a:lnTo>
                <a:lnTo>
                  <a:pt x="283" y="814"/>
                </a:lnTo>
                <a:lnTo>
                  <a:pt x="283" y="812"/>
                </a:lnTo>
                <a:lnTo>
                  <a:pt x="281" y="812"/>
                </a:lnTo>
                <a:lnTo>
                  <a:pt x="279" y="812"/>
                </a:lnTo>
                <a:lnTo>
                  <a:pt x="281" y="807"/>
                </a:lnTo>
                <a:lnTo>
                  <a:pt x="283" y="805"/>
                </a:lnTo>
                <a:lnTo>
                  <a:pt x="286" y="803"/>
                </a:lnTo>
                <a:lnTo>
                  <a:pt x="291" y="800"/>
                </a:lnTo>
                <a:lnTo>
                  <a:pt x="295" y="798"/>
                </a:lnTo>
                <a:lnTo>
                  <a:pt x="300" y="796"/>
                </a:lnTo>
                <a:lnTo>
                  <a:pt x="302" y="796"/>
                </a:lnTo>
                <a:lnTo>
                  <a:pt x="305" y="793"/>
                </a:lnTo>
                <a:lnTo>
                  <a:pt x="302" y="796"/>
                </a:lnTo>
                <a:lnTo>
                  <a:pt x="300" y="796"/>
                </a:lnTo>
                <a:lnTo>
                  <a:pt x="302" y="788"/>
                </a:lnTo>
                <a:lnTo>
                  <a:pt x="302" y="786"/>
                </a:lnTo>
                <a:lnTo>
                  <a:pt x="305" y="784"/>
                </a:lnTo>
                <a:lnTo>
                  <a:pt x="305" y="781"/>
                </a:lnTo>
                <a:lnTo>
                  <a:pt x="305" y="779"/>
                </a:lnTo>
                <a:lnTo>
                  <a:pt x="309" y="781"/>
                </a:lnTo>
                <a:lnTo>
                  <a:pt x="309" y="781"/>
                </a:lnTo>
                <a:lnTo>
                  <a:pt x="312" y="779"/>
                </a:lnTo>
                <a:lnTo>
                  <a:pt x="309" y="779"/>
                </a:lnTo>
                <a:lnTo>
                  <a:pt x="309" y="777"/>
                </a:lnTo>
                <a:lnTo>
                  <a:pt x="309" y="772"/>
                </a:lnTo>
                <a:lnTo>
                  <a:pt x="312" y="770"/>
                </a:lnTo>
                <a:lnTo>
                  <a:pt x="314" y="767"/>
                </a:lnTo>
                <a:lnTo>
                  <a:pt x="317" y="765"/>
                </a:lnTo>
                <a:lnTo>
                  <a:pt x="319" y="760"/>
                </a:lnTo>
                <a:lnTo>
                  <a:pt x="324" y="758"/>
                </a:lnTo>
                <a:lnTo>
                  <a:pt x="324" y="755"/>
                </a:lnTo>
                <a:lnTo>
                  <a:pt x="324" y="753"/>
                </a:lnTo>
                <a:lnTo>
                  <a:pt x="326" y="751"/>
                </a:lnTo>
                <a:lnTo>
                  <a:pt x="331" y="753"/>
                </a:lnTo>
                <a:lnTo>
                  <a:pt x="331" y="751"/>
                </a:lnTo>
                <a:lnTo>
                  <a:pt x="326" y="748"/>
                </a:lnTo>
                <a:lnTo>
                  <a:pt x="324" y="746"/>
                </a:lnTo>
                <a:lnTo>
                  <a:pt x="331" y="746"/>
                </a:lnTo>
                <a:lnTo>
                  <a:pt x="335" y="741"/>
                </a:lnTo>
                <a:lnTo>
                  <a:pt x="340" y="741"/>
                </a:lnTo>
                <a:lnTo>
                  <a:pt x="340" y="736"/>
                </a:lnTo>
                <a:lnTo>
                  <a:pt x="345" y="739"/>
                </a:lnTo>
                <a:lnTo>
                  <a:pt x="347" y="739"/>
                </a:lnTo>
                <a:lnTo>
                  <a:pt x="350" y="736"/>
                </a:lnTo>
                <a:lnTo>
                  <a:pt x="347" y="732"/>
                </a:lnTo>
                <a:lnTo>
                  <a:pt x="347" y="729"/>
                </a:lnTo>
                <a:lnTo>
                  <a:pt x="350" y="729"/>
                </a:lnTo>
                <a:lnTo>
                  <a:pt x="352" y="732"/>
                </a:lnTo>
                <a:lnTo>
                  <a:pt x="354" y="734"/>
                </a:lnTo>
                <a:lnTo>
                  <a:pt x="354" y="739"/>
                </a:lnTo>
                <a:lnTo>
                  <a:pt x="359" y="743"/>
                </a:lnTo>
                <a:lnTo>
                  <a:pt x="359" y="746"/>
                </a:lnTo>
                <a:lnTo>
                  <a:pt x="364" y="746"/>
                </a:lnTo>
                <a:lnTo>
                  <a:pt x="366" y="748"/>
                </a:lnTo>
                <a:lnTo>
                  <a:pt x="371" y="748"/>
                </a:lnTo>
                <a:lnTo>
                  <a:pt x="371" y="746"/>
                </a:lnTo>
                <a:lnTo>
                  <a:pt x="373" y="739"/>
                </a:lnTo>
                <a:lnTo>
                  <a:pt x="378" y="739"/>
                </a:lnTo>
                <a:lnTo>
                  <a:pt x="380" y="736"/>
                </a:lnTo>
                <a:lnTo>
                  <a:pt x="380" y="734"/>
                </a:lnTo>
                <a:lnTo>
                  <a:pt x="376" y="734"/>
                </a:lnTo>
                <a:lnTo>
                  <a:pt x="376" y="732"/>
                </a:lnTo>
                <a:lnTo>
                  <a:pt x="371" y="727"/>
                </a:lnTo>
                <a:lnTo>
                  <a:pt x="371" y="722"/>
                </a:lnTo>
                <a:lnTo>
                  <a:pt x="373" y="717"/>
                </a:lnTo>
                <a:lnTo>
                  <a:pt x="378" y="715"/>
                </a:lnTo>
                <a:lnTo>
                  <a:pt x="383" y="713"/>
                </a:lnTo>
                <a:lnTo>
                  <a:pt x="388" y="710"/>
                </a:lnTo>
                <a:lnTo>
                  <a:pt x="388" y="708"/>
                </a:lnTo>
                <a:lnTo>
                  <a:pt x="385" y="708"/>
                </a:lnTo>
                <a:lnTo>
                  <a:pt x="383" y="708"/>
                </a:lnTo>
                <a:lnTo>
                  <a:pt x="378" y="708"/>
                </a:lnTo>
                <a:lnTo>
                  <a:pt x="376" y="708"/>
                </a:lnTo>
                <a:lnTo>
                  <a:pt x="371" y="713"/>
                </a:lnTo>
                <a:lnTo>
                  <a:pt x="369" y="715"/>
                </a:lnTo>
                <a:lnTo>
                  <a:pt x="364" y="715"/>
                </a:lnTo>
                <a:lnTo>
                  <a:pt x="364" y="713"/>
                </a:lnTo>
                <a:lnTo>
                  <a:pt x="371" y="710"/>
                </a:lnTo>
                <a:lnTo>
                  <a:pt x="371" y="708"/>
                </a:lnTo>
                <a:lnTo>
                  <a:pt x="369" y="708"/>
                </a:lnTo>
                <a:lnTo>
                  <a:pt x="364" y="706"/>
                </a:lnTo>
                <a:lnTo>
                  <a:pt x="366" y="703"/>
                </a:lnTo>
                <a:lnTo>
                  <a:pt x="369" y="701"/>
                </a:lnTo>
                <a:lnTo>
                  <a:pt x="376" y="696"/>
                </a:lnTo>
                <a:lnTo>
                  <a:pt x="380" y="694"/>
                </a:lnTo>
                <a:lnTo>
                  <a:pt x="385" y="691"/>
                </a:lnTo>
                <a:lnTo>
                  <a:pt x="388" y="694"/>
                </a:lnTo>
                <a:lnTo>
                  <a:pt x="390" y="691"/>
                </a:lnTo>
                <a:lnTo>
                  <a:pt x="388" y="691"/>
                </a:lnTo>
                <a:lnTo>
                  <a:pt x="383" y="691"/>
                </a:lnTo>
                <a:lnTo>
                  <a:pt x="388" y="687"/>
                </a:lnTo>
                <a:lnTo>
                  <a:pt x="388" y="689"/>
                </a:lnTo>
                <a:lnTo>
                  <a:pt x="390" y="689"/>
                </a:lnTo>
                <a:lnTo>
                  <a:pt x="397" y="682"/>
                </a:lnTo>
                <a:lnTo>
                  <a:pt x="404" y="684"/>
                </a:lnTo>
                <a:lnTo>
                  <a:pt x="406" y="684"/>
                </a:lnTo>
                <a:lnTo>
                  <a:pt x="409" y="684"/>
                </a:lnTo>
                <a:lnTo>
                  <a:pt x="418" y="680"/>
                </a:lnTo>
                <a:lnTo>
                  <a:pt x="425" y="677"/>
                </a:lnTo>
                <a:lnTo>
                  <a:pt x="430" y="673"/>
                </a:lnTo>
                <a:lnTo>
                  <a:pt x="435" y="668"/>
                </a:lnTo>
                <a:lnTo>
                  <a:pt x="442" y="665"/>
                </a:lnTo>
                <a:lnTo>
                  <a:pt x="440" y="663"/>
                </a:lnTo>
                <a:lnTo>
                  <a:pt x="430" y="670"/>
                </a:lnTo>
                <a:lnTo>
                  <a:pt x="423" y="675"/>
                </a:lnTo>
                <a:lnTo>
                  <a:pt x="421" y="675"/>
                </a:lnTo>
                <a:lnTo>
                  <a:pt x="416" y="673"/>
                </a:lnTo>
                <a:lnTo>
                  <a:pt x="418" y="670"/>
                </a:lnTo>
                <a:lnTo>
                  <a:pt x="421" y="668"/>
                </a:lnTo>
                <a:lnTo>
                  <a:pt x="421" y="665"/>
                </a:lnTo>
                <a:lnTo>
                  <a:pt x="416" y="665"/>
                </a:lnTo>
                <a:lnTo>
                  <a:pt x="416" y="663"/>
                </a:lnTo>
                <a:lnTo>
                  <a:pt x="416" y="661"/>
                </a:lnTo>
                <a:lnTo>
                  <a:pt x="421" y="658"/>
                </a:lnTo>
                <a:lnTo>
                  <a:pt x="421" y="656"/>
                </a:lnTo>
                <a:lnTo>
                  <a:pt x="418" y="656"/>
                </a:lnTo>
                <a:lnTo>
                  <a:pt x="411" y="658"/>
                </a:lnTo>
                <a:lnTo>
                  <a:pt x="414" y="661"/>
                </a:lnTo>
                <a:lnTo>
                  <a:pt x="409" y="663"/>
                </a:lnTo>
                <a:lnTo>
                  <a:pt x="406" y="665"/>
                </a:lnTo>
                <a:lnTo>
                  <a:pt x="404" y="663"/>
                </a:lnTo>
                <a:lnTo>
                  <a:pt x="404" y="658"/>
                </a:lnTo>
                <a:lnTo>
                  <a:pt x="406" y="654"/>
                </a:lnTo>
                <a:lnTo>
                  <a:pt x="409" y="649"/>
                </a:lnTo>
                <a:lnTo>
                  <a:pt x="414" y="644"/>
                </a:lnTo>
                <a:lnTo>
                  <a:pt x="416" y="642"/>
                </a:lnTo>
                <a:lnTo>
                  <a:pt x="416" y="639"/>
                </a:lnTo>
                <a:lnTo>
                  <a:pt x="411" y="642"/>
                </a:lnTo>
                <a:lnTo>
                  <a:pt x="414" y="635"/>
                </a:lnTo>
                <a:lnTo>
                  <a:pt x="414" y="630"/>
                </a:lnTo>
                <a:lnTo>
                  <a:pt x="414" y="628"/>
                </a:lnTo>
                <a:lnTo>
                  <a:pt x="416" y="628"/>
                </a:lnTo>
                <a:lnTo>
                  <a:pt x="418" y="635"/>
                </a:lnTo>
                <a:lnTo>
                  <a:pt x="421" y="637"/>
                </a:lnTo>
                <a:lnTo>
                  <a:pt x="423" y="642"/>
                </a:lnTo>
                <a:lnTo>
                  <a:pt x="425" y="642"/>
                </a:lnTo>
                <a:lnTo>
                  <a:pt x="428" y="644"/>
                </a:lnTo>
                <a:lnTo>
                  <a:pt x="430" y="646"/>
                </a:lnTo>
                <a:lnTo>
                  <a:pt x="432" y="644"/>
                </a:lnTo>
                <a:lnTo>
                  <a:pt x="430" y="642"/>
                </a:lnTo>
                <a:lnTo>
                  <a:pt x="428" y="637"/>
                </a:lnTo>
                <a:lnTo>
                  <a:pt x="425" y="637"/>
                </a:lnTo>
                <a:lnTo>
                  <a:pt x="421" y="632"/>
                </a:lnTo>
                <a:lnTo>
                  <a:pt x="421" y="628"/>
                </a:lnTo>
                <a:lnTo>
                  <a:pt x="418" y="623"/>
                </a:lnTo>
                <a:lnTo>
                  <a:pt x="425" y="616"/>
                </a:lnTo>
                <a:lnTo>
                  <a:pt x="428" y="611"/>
                </a:lnTo>
                <a:lnTo>
                  <a:pt x="430" y="609"/>
                </a:lnTo>
                <a:lnTo>
                  <a:pt x="430" y="606"/>
                </a:lnTo>
                <a:lnTo>
                  <a:pt x="432" y="599"/>
                </a:lnTo>
                <a:lnTo>
                  <a:pt x="435" y="594"/>
                </a:lnTo>
                <a:lnTo>
                  <a:pt x="440" y="592"/>
                </a:lnTo>
                <a:lnTo>
                  <a:pt x="442" y="590"/>
                </a:lnTo>
                <a:lnTo>
                  <a:pt x="447" y="592"/>
                </a:lnTo>
                <a:lnTo>
                  <a:pt x="449" y="594"/>
                </a:lnTo>
                <a:lnTo>
                  <a:pt x="451" y="597"/>
                </a:lnTo>
                <a:lnTo>
                  <a:pt x="454" y="597"/>
                </a:lnTo>
                <a:lnTo>
                  <a:pt x="456" y="594"/>
                </a:lnTo>
                <a:lnTo>
                  <a:pt x="449" y="592"/>
                </a:lnTo>
                <a:lnTo>
                  <a:pt x="447" y="590"/>
                </a:lnTo>
                <a:lnTo>
                  <a:pt x="444" y="587"/>
                </a:lnTo>
                <a:lnTo>
                  <a:pt x="449" y="585"/>
                </a:lnTo>
                <a:lnTo>
                  <a:pt x="449" y="580"/>
                </a:lnTo>
                <a:lnTo>
                  <a:pt x="447" y="580"/>
                </a:lnTo>
                <a:lnTo>
                  <a:pt x="437" y="578"/>
                </a:lnTo>
                <a:lnTo>
                  <a:pt x="435" y="575"/>
                </a:lnTo>
                <a:lnTo>
                  <a:pt x="442" y="571"/>
                </a:lnTo>
                <a:lnTo>
                  <a:pt x="451" y="568"/>
                </a:lnTo>
                <a:lnTo>
                  <a:pt x="456" y="568"/>
                </a:lnTo>
                <a:lnTo>
                  <a:pt x="461" y="564"/>
                </a:lnTo>
                <a:lnTo>
                  <a:pt x="463" y="561"/>
                </a:lnTo>
                <a:lnTo>
                  <a:pt x="466" y="561"/>
                </a:lnTo>
                <a:lnTo>
                  <a:pt x="468" y="564"/>
                </a:lnTo>
                <a:lnTo>
                  <a:pt x="473" y="561"/>
                </a:lnTo>
                <a:lnTo>
                  <a:pt x="475" y="564"/>
                </a:lnTo>
                <a:lnTo>
                  <a:pt x="477" y="566"/>
                </a:lnTo>
                <a:lnTo>
                  <a:pt x="475" y="571"/>
                </a:lnTo>
                <a:lnTo>
                  <a:pt x="477" y="571"/>
                </a:lnTo>
                <a:lnTo>
                  <a:pt x="482" y="568"/>
                </a:lnTo>
                <a:lnTo>
                  <a:pt x="485" y="568"/>
                </a:lnTo>
                <a:lnTo>
                  <a:pt x="487" y="568"/>
                </a:lnTo>
                <a:lnTo>
                  <a:pt x="487" y="568"/>
                </a:lnTo>
                <a:lnTo>
                  <a:pt x="482" y="566"/>
                </a:lnTo>
                <a:lnTo>
                  <a:pt x="480" y="566"/>
                </a:lnTo>
                <a:lnTo>
                  <a:pt x="480" y="566"/>
                </a:lnTo>
                <a:lnTo>
                  <a:pt x="480" y="564"/>
                </a:lnTo>
                <a:lnTo>
                  <a:pt x="482" y="561"/>
                </a:lnTo>
                <a:lnTo>
                  <a:pt x="487" y="564"/>
                </a:lnTo>
                <a:lnTo>
                  <a:pt x="489" y="564"/>
                </a:lnTo>
                <a:lnTo>
                  <a:pt x="492" y="561"/>
                </a:lnTo>
                <a:lnTo>
                  <a:pt x="494" y="557"/>
                </a:lnTo>
                <a:lnTo>
                  <a:pt x="499" y="554"/>
                </a:lnTo>
                <a:lnTo>
                  <a:pt x="496" y="554"/>
                </a:lnTo>
                <a:lnTo>
                  <a:pt x="494" y="554"/>
                </a:lnTo>
                <a:lnTo>
                  <a:pt x="492" y="559"/>
                </a:lnTo>
                <a:lnTo>
                  <a:pt x="485" y="559"/>
                </a:lnTo>
                <a:lnTo>
                  <a:pt x="480" y="561"/>
                </a:lnTo>
                <a:lnTo>
                  <a:pt x="475" y="559"/>
                </a:lnTo>
                <a:lnTo>
                  <a:pt x="468" y="561"/>
                </a:lnTo>
                <a:lnTo>
                  <a:pt x="463" y="561"/>
                </a:lnTo>
                <a:lnTo>
                  <a:pt x="458" y="564"/>
                </a:lnTo>
                <a:lnTo>
                  <a:pt x="454" y="564"/>
                </a:lnTo>
                <a:lnTo>
                  <a:pt x="451" y="564"/>
                </a:lnTo>
                <a:lnTo>
                  <a:pt x="451" y="561"/>
                </a:lnTo>
                <a:lnTo>
                  <a:pt x="456" y="559"/>
                </a:lnTo>
                <a:lnTo>
                  <a:pt x="463" y="557"/>
                </a:lnTo>
                <a:lnTo>
                  <a:pt x="468" y="554"/>
                </a:lnTo>
                <a:lnTo>
                  <a:pt x="470" y="552"/>
                </a:lnTo>
                <a:lnTo>
                  <a:pt x="468" y="552"/>
                </a:lnTo>
                <a:lnTo>
                  <a:pt x="461" y="554"/>
                </a:lnTo>
                <a:lnTo>
                  <a:pt x="456" y="554"/>
                </a:lnTo>
                <a:lnTo>
                  <a:pt x="454" y="552"/>
                </a:lnTo>
                <a:lnTo>
                  <a:pt x="451" y="547"/>
                </a:lnTo>
                <a:lnTo>
                  <a:pt x="456" y="545"/>
                </a:lnTo>
                <a:lnTo>
                  <a:pt x="458" y="540"/>
                </a:lnTo>
                <a:lnTo>
                  <a:pt x="456" y="535"/>
                </a:lnTo>
                <a:lnTo>
                  <a:pt x="451" y="531"/>
                </a:lnTo>
                <a:lnTo>
                  <a:pt x="451" y="528"/>
                </a:lnTo>
                <a:lnTo>
                  <a:pt x="456" y="528"/>
                </a:lnTo>
                <a:lnTo>
                  <a:pt x="461" y="531"/>
                </a:lnTo>
                <a:lnTo>
                  <a:pt x="461" y="533"/>
                </a:lnTo>
                <a:lnTo>
                  <a:pt x="463" y="535"/>
                </a:lnTo>
                <a:lnTo>
                  <a:pt x="466" y="533"/>
                </a:lnTo>
                <a:lnTo>
                  <a:pt x="463" y="531"/>
                </a:lnTo>
                <a:lnTo>
                  <a:pt x="466" y="528"/>
                </a:lnTo>
                <a:lnTo>
                  <a:pt x="473" y="528"/>
                </a:lnTo>
                <a:lnTo>
                  <a:pt x="473" y="526"/>
                </a:lnTo>
                <a:lnTo>
                  <a:pt x="466" y="526"/>
                </a:lnTo>
                <a:lnTo>
                  <a:pt x="463" y="528"/>
                </a:lnTo>
                <a:lnTo>
                  <a:pt x="461" y="526"/>
                </a:lnTo>
                <a:lnTo>
                  <a:pt x="461" y="521"/>
                </a:lnTo>
                <a:lnTo>
                  <a:pt x="463" y="519"/>
                </a:lnTo>
                <a:lnTo>
                  <a:pt x="461" y="516"/>
                </a:lnTo>
                <a:lnTo>
                  <a:pt x="461" y="514"/>
                </a:lnTo>
                <a:lnTo>
                  <a:pt x="466" y="514"/>
                </a:lnTo>
                <a:lnTo>
                  <a:pt x="468" y="514"/>
                </a:lnTo>
                <a:lnTo>
                  <a:pt x="470" y="512"/>
                </a:lnTo>
                <a:lnTo>
                  <a:pt x="466" y="512"/>
                </a:lnTo>
                <a:lnTo>
                  <a:pt x="463" y="509"/>
                </a:lnTo>
                <a:lnTo>
                  <a:pt x="463" y="507"/>
                </a:lnTo>
                <a:lnTo>
                  <a:pt x="468" y="507"/>
                </a:lnTo>
                <a:lnTo>
                  <a:pt x="475" y="509"/>
                </a:lnTo>
                <a:lnTo>
                  <a:pt x="475" y="509"/>
                </a:lnTo>
                <a:lnTo>
                  <a:pt x="475" y="505"/>
                </a:lnTo>
                <a:lnTo>
                  <a:pt x="475" y="502"/>
                </a:lnTo>
                <a:lnTo>
                  <a:pt x="480" y="502"/>
                </a:lnTo>
                <a:lnTo>
                  <a:pt x="482" y="500"/>
                </a:lnTo>
                <a:lnTo>
                  <a:pt x="485" y="502"/>
                </a:lnTo>
                <a:lnTo>
                  <a:pt x="487" y="500"/>
                </a:lnTo>
                <a:lnTo>
                  <a:pt x="485" y="497"/>
                </a:lnTo>
                <a:lnTo>
                  <a:pt x="482" y="495"/>
                </a:lnTo>
                <a:lnTo>
                  <a:pt x="482" y="493"/>
                </a:lnTo>
                <a:lnTo>
                  <a:pt x="480" y="490"/>
                </a:lnTo>
                <a:lnTo>
                  <a:pt x="477" y="490"/>
                </a:lnTo>
                <a:lnTo>
                  <a:pt x="477" y="488"/>
                </a:lnTo>
                <a:lnTo>
                  <a:pt x="477" y="486"/>
                </a:lnTo>
                <a:lnTo>
                  <a:pt x="482" y="486"/>
                </a:lnTo>
                <a:lnTo>
                  <a:pt x="487" y="486"/>
                </a:lnTo>
                <a:lnTo>
                  <a:pt x="492" y="481"/>
                </a:lnTo>
                <a:lnTo>
                  <a:pt x="496" y="478"/>
                </a:lnTo>
                <a:lnTo>
                  <a:pt x="496" y="481"/>
                </a:lnTo>
                <a:lnTo>
                  <a:pt x="499" y="481"/>
                </a:lnTo>
                <a:lnTo>
                  <a:pt x="496" y="476"/>
                </a:lnTo>
                <a:lnTo>
                  <a:pt x="499" y="471"/>
                </a:lnTo>
                <a:lnTo>
                  <a:pt x="501" y="474"/>
                </a:lnTo>
                <a:lnTo>
                  <a:pt x="501" y="478"/>
                </a:lnTo>
                <a:lnTo>
                  <a:pt x="503" y="481"/>
                </a:lnTo>
                <a:lnTo>
                  <a:pt x="506" y="481"/>
                </a:lnTo>
                <a:lnTo>
                  <a:pt x="508" y="478"/>
                </a:lnTo>
                <a:lnTo>
                  <a:pt x="511" y="476"/>
                </a:lnTo>
                <a:lnTo>
                  <a:pt x="508" y="471"/>
                </a:lnTo>
                <a:lnTo>
                  <a:pt x="511" y="464"/>
                </a:lnTo>
                <a:lnTo>
                  <a:pt x="513" y="462"/>
                </a:lnTo>
                <a:lnTo>
                  <a:pt x="520" y="462"/>
                </a:lnTo>
                <a:lnTo>
                  <a:pt x="522" y="457"/>
                </a:lnTo>
                <a:lnTo>
                  <a:pt x="527" y="460"/>
                </a:lnTo>
                <a:lnTo>
                  <a:pt x="529" y="457"/>
                </a:lnTo>
                <a:lnTo>
                  <a:pt x="534" y="457"/>
                </a:lnTo>
                <a:lnTo>
                  <a:pt x="539" y="457"/>
                </a:lnTo>
                <a:lnTo>
                  <a:pt x="546" y="460"/>
                </a:lnTo>
                <a:lnTo>
                  <a:pt x="548" y="462"/>
                </a:lnTo>
                <a:lnTo>
                  <a:pt x="553" y="462"/>
                </a:lnTo>
                <a:lnTo>
                  <a:pt x="555" y="464"/>
                </a:lnTo>
                <a:lnTo>
                  <a:pt x="553" y="469"/>
                </a:lnTo>
                <a:lnTo>
                  <a:pt x="555" y="471"/>
                </a:lnTo>
                <a:lnTo>
                  <a:pt x="558" y="471"/>
                </a:lnTo>
                <a:lnTo>
                  <a:pt x="558" y="464"/>
                </a:lnTo>
                <a:lnTo>
                  <a:pt x="558" y="462"/>
                </a:lnTo>
                <a:lnTo>
                  <a:pt x="555" y="457"/>
                </a:lnTo>
                <a:lnTo>
                  <a:pt x="553" y="455"/>
                </a:lnTo>
                <a:lnTo>
                  <a:pt x="548" y="452"/>
                </a:lnTo>
                <a:lnTo>
                  <a:pt x="546" y="455"/>
                </a:lnTo>
                <a:lnTo>
                  <a:pt x="541" y="452"/>
                </a:lnTo>
                <a:lnTo>
                  <a:pt x="544" y="448"/>
                </a:lnTo>
                <a:lnTo>
                  <a:pt x="537" y="450"/>
                </a:lnTo>
                <a:lnTo>
                  <a:pt x="532" y="450"/>
                </a:lnTo>
                <a:lnTo>
                  <a:pt x="527" y="455"/>
                </a:lnTo>
                <a:lnTo>
                  <a:pt x="525" y="455"/>
                </a:lnTo>
                <a:lnTo>
                  <a:pt x="525" y="450"/>
                </a:lnTo>
                <a:lnTo>
                  <a:pt x="522" y="452"/>
                </a:lnTo>
                <a:lnTo>
                  <a:pt x="515" y="452"/>
                </a:lnTo>
                <a:lnTo>
                  <a:pt x="511" y="455"/>
                </a:lnTo>
                <a:lnTo>
                  <a:pt x="511" y="452"/>
                </a:lnTo>
                <a:lnTo>
                  <a:pt x="518" y="445"/>
                </a:lnTo>
                <a:lnTo>
                  <a:pt x="522" y="441"/>
                </a:lnTo>
                <a:lnTo>
                  <a:pt x="525" y="436"/>
                </a:lnTo>
                <a:lnTo>
                  <a:pt x="527" y="431"/>
                </a:lnTo>
                <a:lnTo>
                  <a:pt x="525" y="429"/>
                </a:lnTo>
                <a:lnTo>
                  <a:pt x="529" y="424"/>
                </a:lnTo>
                <a:lnTo>
                  <a:pt x="534" y="419"/>
                </a:lnTo>
                <a:lnTo>
                  <a:pt x="539" y="417"/>
                </a:lnTo>
                <a:lnTo>
                  <a:pt x="541" y="419"/>
                </a:lnTo>
                <a:lnTo>
                  <a:pt x="544" y="424"/>
                </a:lnTo>
                <a:lnTo>
                  <a:pt x="546" y="426"/>
                </a:lnTo>
                <a:lnTo>
                  <a:pt x="548" y="426"/>
                </a:lnTo>
                <a:lnTo>
                  <a:pt x="553" y="426"/>
                </a:lnTo>
                <a:lnTo>
                  <a:pt x="558" y="431"/>
                </a:lnTo>
                <a:lnTo>
                  <a:pt x="558" y="434"/>
                </a:lnTo>
                <a:lnTo>
                  <a:pt x="560" y="431"/>
                </a:lnTo>
                <a:lnTo>
                  <a:pt x="560" y="429"/>
                </a:lnTo>
                <a:lnTo>
                  <a:pt x="563" y="426"/>
                </a:lnTo>
                <a:lnTo>
                  <a:pt x="565" y="424"/>
                </a:lnTo>
                <a:lnTo>
                  <a:pt x="563" y="424"/>
                </a:lnTo>
                <a:lnTo>
                  <a:pt x="560" y="426"/>
                </a:lnTo>
                <a:lnTo>
                  <a:pt x="555" y="424"/>
                </a:lnTo>
                <a:lnTo>
                  <a:pt x="551" y="424"/>
                </a:lnTo>
                <a:lnTo>
                  <a:pt x="548" y="422"/>
                </a:lnTo>
                <a:lnTo>
                  <a:pt x="546" y="419"/>
                </a:lnTo>
                <a:lnTo>
                  <a:pt x="548" y="417"/>
                </a:lnTo>
                <a:lnTo>
                  <a:pt x="546" y="415"/>
                </a:lnTo>
                <a:lnTo>
                  <a:pt x="544" y="415"/>
                </a:lnTo>
                <a:lnTo>
                  <a:pt x="548" y="410"/>
                </a:lnTo>
                <a:lnTo>
                  <a:pt x="551" y="403"/>
                </a:lnTo>
                <a:lnTo>
                  <a:pt x="553" y="405"/>
                </a:lnTo>
                <a:lnTo>
                  <a:pt x="555" y="407"/>
                </a:lnTo>
                <a:lnTo>
                  <a:pt x="558" y="407"/>
                </a:lnTo>
                <a:lnTo>
                  <a:pt x="560" y="407"/>
                </a:lnTo>
                <a:lnTo>
                  <a:pt x="558" y="405"/>
                </a:lnTo>
                <a:lnTo>
                  <a:pt x="555" y="403"/>
                </a:lnTo>
                <a:lnTo>
                  <a:pt x="558" y="400"/>
                </a:lnTo>
                <a:lnTo>
                  <a:pt x="560" y="400"/>
                </a:lnTo>
                <a:lnTo>
                  <a:pt x="563" y="400"/>
                </a:lnTo>
                <a:lnTo>
                  <a:pt x="565" y="403"/>
                </a:lnTo>
                <a:lnTo>
                  <a:pt x="567" y="403"/>
                </a:lnTo>
                <a:lnTo>
                  <a:pt x="570" y="403"/>
                </a:lnTo>
                <a:lnTo>
                  <a:pt x="563" y="398"/>
                </a:lnTo>
                <a:lnTo>
                  <a:pt x="558" y="396"/>
                </a:lnTo>
                <a:lnTo>
                  <a:pt x="555" y="393"/>
                </a:lnTo>
                <a:lnTo>
                  <a:pt x="553" y="393"/>
                </a:lnTo>
                <a:lnTo>
                  <a:pt x="551" y="398"/>
                </a:lnTo>
                <a:lnTo>
                  <a:pt x="546" y="403"/>
                </a:lnTo>
                <a:lnTo>
                  <a:pt x="541" y="407"/>
                </a:lnTo>
                <a:lnTo>
                  <a:pt x="537" y="412"/>
                </a:lnTo>
                <a:lnTo>
                  <a:pt x="532" y="412"/>
                </a:lnTo>
                <a:lnTo>
                  <a:pt x="529" y="410"/>
                </a:lnTo>
                <a:lnTo>
                  <a:pt x="529" y="410"/>
                </a:lnTo>
                <a:lnTo>
                  <a:pt x="534" y="407"/>
                </a:lnTo>
                <a:lnTo>
                  <a:pt x="534" y="405"/>
                </a:lnTo>
                <a:lnTo>
                  <a:pt x="532" y="405"/>
                </a:lnTo>
                <a:lnTo>
                  <a:pt x="529" y="405"/>
                </a:lnTo>
                <a:lnTo>
                  <a:pt x="532" y="403"/>
                </a:lnTo>
                <a:lnTo>
                  <a:pt x="534" y="403"/>
                </a:lnTo>
                <a:lnTo>
                  <a:pt x="539" y="403"/>
                </a:lnTo>
                <a:lnTo>
                  <a:pt x="541" y="400"/>
                </a:lnTo>
                <a:lnTo>
                  <a:pt x="539" y="398"/>
                </a:lnTo>
                <a:lnTo>
                  <a:pt x="537" y="398"/>
                </a:lnTo>
                <a:lnTo>
                  <a:pt x="534" y="400"/>
                </a:lnTo>
                <a:lnTo>
                  <a:pt x="534" y="398"/>
                </a:lnTo>
                <a:lnTo>
                  <a:pt x="532" y="396"/>
                </a:lnTo>
                <a:lnTo>
                  <a:pt x="529" y="396"/>
                </a:lnTo>
                <a:lnTo>
                  <a:pt x="532" y="391"/>
                </a:lnTo>
                <a:lnTo>
                  <a:pt x="534" y="389"/>
                </a:lnTo>
                <a:lnTo>
                  <a:pt x="539" y="386"/>
                </a:lnTo>
                <a:lnTo>
                  <a:pt x="544" y="386"/>
                </a:lnTo>
                <a:lnTo>
                  <a:pt x="546" y="386"/>
                </a:lnTo>
                <a:lnTo>
                  <a:pt x="548" y="386"/>
                </a:lnTo>
                <a:lnTo>
                  <a:pt x="553" y="384"/>
                </a:lnTo>
                <a:lnTo>
                  <a:pt x="558" y="381"/>
                </a:lnTo>
                <a:lnTo>
                  <a:pt x="560" y="381"/>
                </a:lnTo>
                <a:lnTo>
                  <a:pt x="565" y="379"/>
                </a:lnTo>
                <a:lnTo>
                  <a:pt x="567" y="377"/>
                </a:lnTo>
                <a:lnTo>
                  <a:pt x="570" y="379"/>
                </a:lnTo>
                <a:lnTo>
                  <a:pt x="572" y="381"/>
                </a:lnTo>
                <a:lnTo>
                  <a:pt x="574" y="384"/>
                </a:lnTo>
                <a:lnTo>
                  <a:pt x="574" y="381"/>
                </a:lnTo>
                <a:lnTo>
                  <a:pt x="574" y="379"/>
                </a:lnTo>
                <a:lnTo>
                  <a:pt x="577" y="377"/>
                </a:lnTo>
                <a:lnTo>
                  <a:pt x="579" y="374"/>
                </a:lnTo>
                <a:lnTo>
                  <a:pt x="577" y="372"/>
                </a:lnTo>
                <a:lnTo>
                  <a:pt x="572" y="370"/>
                </a:lnTo>
                <a:lnTo>
                  <a:pt x="565" y="370"/>
                </a:lnTo>
                <a:lnTo>
                  <a:pt x="563" y="370"/>
                </a:lnTo>
                <a:lnTo>
                  <a:pt x="560" y="367"/>
                </a:lnTo>
                <a:lnTo>
                  <a:pt x="560" y="365"/>
                </a:lnTo>
                <a:lnTo>
                  <a:pt x="555" y="370"/>
                </a:lnTo>
                <a:lnTo>
                  <a:pt x="555" y="372"/>
                </a:lnTo>
                <a:lnTo>
                  <a:pt x="553" y="374"/>
                </a:lnTo>
                <a:lnTo>
                  <a:pt x="551" y="372"/>
                </a:lnTo>
                <a:lnTo>
                  <a:pt x="551" y="370"/>
                </a:lnTo>
                <a:lnTo>
                  <a:pt x="551" y="367"/>
                </a:lnTo>
                <a:lnTo>
                  <a:pt x="553" y="363"/>
                </a:lnTo>
                <a:lnTo>
                  <a:pt x="558" y="360"/>
                </a:lnTo>
                <a:lnTo>
                  <a:pt x="560" y="363"/>
                </a:lnTo>
                <a:lnTo>
                  <a:pt x="563" y="360"/>
                </a:lnTo>
                <a:lnTo>
                  <a:pt x="563" y="358"/>
                </a:lnTo>
                <a:lnTo>
                  <a:pt x="565" y="355"/>
                </a:lnTo>
                <a:lnTo>
                  <a:pt x="567" y="360"/>
                </a:lnTo>
                <a:lnTo>
                  <a:pt x="565" y="365"/>
                </a:lnTo>
                <a:lnTo>
                  <a:pt x="567" y="365"/>
                </a:lnTo>
                <a:lnTo>
                  <a:pt x="570" y="365"/>
                </a:lnTo>
                <a:lnTo>
                  <a:pt x="574" y="363"/>
                </a:lnTo>
                <a:lnTo>
                  <a:pt x="574" y="358"/>
                </a:lnTo>
                <a:lnTo>
                  <a:pt x="572" y="355"/>
                </a:lnTo>
                <a:lnTo>
                  <a:pt x="577" y="353"/>
                </a:lnTo>
                <a:lnTo>
                  <a:pt x="577" y="351"/>
                </a:lnTo>
                <a:lnTo>
                  <a:pt x="577" y="348"/>
                </a:lnTo>
                <a:lnTo>
                  <a:pt x="579" y="346"/>
                </a:lnTo>
                <a:lnTo>
                  <a:pt x="581" y="348"/>
                </a:lnTo>
                <a:lnTo>
                  <a:pt x="584" y="351"/>
                </a:lnTo>
                <a:lnTo>
                  <a:pt x="584" y="358"/>
                </a:lnTo>
                <a:lnTo>
                  <a:pt x="584" y="367"/>
                </a:lnTo>
                <a:lnTo>
                  <a:pt x="581" y="370"/>
                </a:lnTo>
                <a:lnTo>
                  <a:pt x="586" y="372"/>
                </a:lnTo>
                <a:lnTo>
                  <a:pt x="589" y="379"/>
                </a:lnTo>
                <a:lnTo>
                  <a:pt x="589" y="384"/>
                </a:lnTo>
                <a:lnTo>
                  <a:pt x="589" y="386"/>
                </a:lnTo>
                <a:lnTo>
                  <a:pt x="591" y="386"/>
                </a:lnTo>
                <a:lnTo>
                  <a:pt x="593" y="389"/>
                </a:lnTo>
                <a:lnTo>
                  <a:pt x="596" y="391"/>
                </a:lnTo>
                <a:lnTo>
                  <a:pt x="598" y="389"/>
                </a:lnTo>
                <a:lnTo>
                  <a:pt x="596" y="386"/>
                </a:lnTo>
                <a:lnTo>
                  <a:pt x="589" y="384"/>
                </a:lnTo>
                <a:lnTo>
                  <a:pt x="591" y="377"/>
                </a:lnTo>
                <a:lnTo>
                  <a:pt x="589" y="372"/>
                </a:lnTo>
                <a:lnTo>
                  <a:pt x="593" y="372"/>
                </a:lnTo>
                <a:lnTo>
                  <a:pt x="593" y="370"/>
                </a:lnTo>
                <a:lnTo>
                  <a:pt x="596" y="367"/>
                </a:lnTo>
                <a:lnTo>
                  <a:pt x="598" y="365"/>
                </a:lnTo>
                <a:lnTo>
                  <a:pt x="598" y="363"/>
                </a:lnTo>
                <a:lnTo>
                  <a:pt x="596" y="365"/>
                </a:lnTo>
                <a:lnTo>
                  <a:pt x="591" y="360"/>
                </a:lnTo>
                <a:lnTo>
                  <a:pt x="593" y="355"/>
                </a:lnTo>
                <a:lnTo>
                  <a:pt x="598" y="355"/>
                </a:lnTo>
                <a:lnTo>
                  <a:pt x="598" y="351"/>
                </a:lnTo>
                <a:lnTo>
                  <a:pt x="596" y="351"/>
                </a:lnTo>
                <a:lnTo>
                  <a:pt x="591" y="351"/>
                </a:lnTo>
                <a:lnTo>
                  <a:pt x="589" y="353"/>
                </a:lnTo>
                <a:lnTo>
                  <a:pt x="586" y="351"/>
                </a:lnTo>
                <a:lnTo>
                  <a:pt x="593" y="348"/>
                </a:lnTo>
                <a:lnTo>
                  <a:pt x="593" y="346"/>
                </a:lnTo>
                <a:lnTo>
                  <a:pt x="591" y="346"/>
                </a:lnTo>
                <a:lnTo>
                  <a:pt x="589" y="346"/>
                </a:lnTo>
                <a:lnTo>
                  <a:pt x="584" y="344"/>
                </a:lnTo>
                <a:lnTo>
                  <a:pt x="586" y="341"/>
                </a:lnTo>
                <a:lnTo>
                  <a:pt x="589" y="339"/>
                </a:lnTo>
                <a:lnTo>
                  <a:pt x="591" y="336"/>
                </a:lnTo>
                <a:lnTo>
                  <a:pt x="589" y="334"/>
                </a:lnTo>
                <a:lnTo>
                  <a:pt x="598" y="332"/>
                </a:lnTo>
                <a:lnTo>
                  <a:pt x="603" y="329"/>
                </a:lnTo>
                <a:lnTo>
                  <a:pt x="608" y="329"/>
                </a:lnTo>
                <a:lnTo>
                  <a:pt x="610" y="329"/>
                </a:lnTo>
                <a:lnTo>
                  <a:pt x="615" y="332"/>
                </a:lnTo>
                <a:lnTo>
                  <a:pt x="615" y="336"/>
                </a:lnTo>
                <a:lnTo>
                  <a:pt x="617" y="336"/>
                </a:lnTo>
                <a:lnTo>
                  <a:pt x="619" y="332"/>
                </a:lnTo>
                <a:lnTo>
                  <a:pt x="624" y="332"/>
                </a:lnTo>
                <a:lnTo>
                  <a:pt x="626" y="336"/>
                </a:lnTo>
                <a:lnTo>
                  <a:pt x="626" y="341"/>
                </a:lnTo>
                <a:lnTo>
                  <a:pt x="629" y="344"/>
                </a:lnTo>
                <a:lnTo>
                  <a:pt x="631" y="346"/>
                </a:lnTo>
                <a:lnTo>
                  <a:pt x="634" y="346"/>
                </a:lnTo>
                <a:lnTo>
                  <a:pt x="634" y="344"/>
                </a:lnTo>
                <a:lnTo>
                  <a:pt x="629" y="339"/>
                </a:lnTo>
                <a:lnTo>
                  <a:pt x="629" y="336"/>
                </a:lnTo>
                <a:lnTo>
                  <a:pt x="629" y="329"/>
                </a:lnTo>
                <a:lnTo>
                  <a:pt x="631" y="329"/>
                </a:lnTo>
                <a:lnTo>
                  <a:pt x="634" y="329"/>
                </a:lnTo>
                <a:lnTo>
                  <a:pt x="638" y="327"/>
                </a:lnTo>
                <a:lnTo>
                  <a:pt x="645" y="327"/>
                </a:lnTo>
                <a:lnTo>
                  <a:pt x="645" y="325"/>
                </a:lnTo>
                <a:lnTo>
                  <a:pt x="641" y="325"/>
                </a:lnTo>
                <a:lnTo>
                  <a:pt x="638" y="325"/>
                </a:lnTo>
                <a:lnTo>
                  <a:pt x="636" y="322"/>
                </a:lnTo>
                <a:lnTo>
                  <a:pt x="638" y="320"/>
                </a:lnTo>
                <a:lnTo>
                  <a:pt x="638" y="318"/>
                </a:lnTo>
                <a:lnTo>
                  <a:pt x="638" y="315"/>
                </a:lnTo>
                <a:lnTo>
                  <a:pt x="634" y="320"/>
                </a:lnTo>
                <a:lnTo>
                  <a:pt x="626" y="325"/>
                </a:lnTo>
                <a:lnTo>
                  <a:pt x="619" y="325"/>
                </a:lnTo>
                <a:lnTo>
                  <a:pt x="619" y="325"/>
                </a:lnTo>
                <a:lnTo>
                  <a:pt x="622" y="322"/>
                </a:lnTo>
                <a:lnTo>
                  <a:pt x="622" y="320"/>
                </a:lnTo>
                <a:lnTo>
                  <a:pt x="617" y="320"/>
                </a:lnTo>
                <a:lnTo>
                  <a:pt x="615" y="322"/>
                </a:lnTo>
                <a:lnTo>
                  <a:pt x="615" y="322"/>
                </a:lnTo>
                <a:lnTo>
                  <a:pt x="605" y="325"/>
                </a:lnTo>
                <a:lnTo>
                  <a:pt x="600" y="325"/>
                </a:lnTo>
                <a:lnTo>
                  <a:pt x="600" y="322"/>
                </a:lnTo>
                <a:lnTo>
                  <a:pt x="598" y="318"/>
                </a:lnTo>
                <a:lnTo>
                  <a:pt x="598" y="318"/>
                </a:lnTo>
                <a:lnTo>
                  <a:pt x="603" y="318"/>
                </a:lnTo>
                <a:lnTo>
                  <a:pt x="603" y="315"/>
                </a:lnTo>
                <a:lnTo>
                  <a:pt x="600" y="315"/>
                </a:lnTo>
                <a:lnTo>
                  <a:pt x="600" y="310"/>
                </a:lnTo>
                <a:lnTo>
                  <a:pt x="603" y="306"/>
                </a:lnTo>
                <a:lnTo>
                  <a:pt x="608" y="303"/>
                </a:lnTo>
                <a:lnTo>
                  <a:pt x="615" y="301"/>
                </a:lnTo>
                <a:lnTo>
                  <a:pt x="617" y="299"/>
                </a:lnTo>
                <a:lnTo>
                  <a:pt x="619" y="299"/>
                </a:lnTo>
                <a:lnTo>
                  <a:pt x="619" y="301"/>
                </a:lnTo>
                <a:lnTo>
                  <a:pt x="622" y="303"/>
                </a:lnTo>
                <a:lnTo>
                  <a:pt x="622" y="301"/>
                </a:lnTo>
                <a:lnTo>
                  <a:pt x="622" y="299"/>
                </a:lnTo>
                <a:lnTo>
                  <a:pt x="624" y="299"/>
                </a:lnTo>
                <a:lnTo>
                  <a:pt x="629" y="296"/>
                </a:lnTo>
                <a:lnTo>
                  <a:pt x="629" y="296"/>
                </a:lnTo>
                <a:lnTo>
                  <a:pt x="631" y="296"/>
                </a:lnTo>
                <a:lnTo>
                  <a:pt x="634" y="299"/>
                </a:lnTo>
                <a:lnTo>
                  <a:pt x="634" y="301"/>
                </a:lnTo>
                <a:lnTo>
                  <a:pt x="636" y="301"/>
                </a:lnTo>
                <a:lnTo>
                  <a:pt x="636" y="299"/>
                </a:lnTo>
                <a:lnTo>
                  <a:pt x="634" y="296"/>
                </a:lnTo>
                <a:lnTo>
                  <a:pt x="634" y="294"/>
                </a:lnTo>
                <a:lnTo>
                  <a:pt x="631" y="294"/>
                </a:lnTo>
                <a:lnTo>
                  <a:pt x="631" y="294"/>
                </a:lnTo>
                <a:lnTo>
                  <a:pt x="629" y="294"/>
                </a:lnTo>
                <a:lnTo>
                  <a:pt x="629" y="292"/>
                </a:lnTo>
                <a:lnTo>
                  <a:pt x="631" y="289"/>
                </a:lnTo>
                <a:lnTo>
                  <a:pt x="631" y="287"/>
                </a:lnTo>
                <a:lnTo>
                  <a:pt x="634" y="287"/>
                </a:lnTo>
                <a:lnTo>
                  <a:pt x="641" y="289"/>
                </a:lnTo>
                <a:lnTo>
                  <a:pt x="645" y="289"/>
                </a:lnTo>
                <a:lnTo>
                  <a:pt x="641" y="287"/>
                </a:lnTo>
                <a:lnTo>
                  <a:pt x="636" y="284"/>
                </a:lnTo>
                <a:lnTo>
                  <a:pt x="634" y="284"/>
                </a:lnTo>
                <a:lnTo>
                  <a:pt x="638" y="280"/>
                </a:lnTo>
                <a:lnTo>
                  <a:pt x="643" y="280"/>
                </a:lnTo>
                <a:lnTo>
                  <a:pt x="648" y="277"/>
                </a:lnTo>
                <a:lnTo>
                  <a:pt x="643" y="275"/>
                </a:lnTo>
                <a:lnTo>
                  <a:pt x="641" y="275"/>
                </a:lnTo>
                <a:lnTo>
                  <a:pt x="638" y="275"/>
                </a:lnTo>
                <a:lnTo>
                  <a:pt x="636" y="277"/>
                </a:lnTo>
                <a:lnTo>
                  <a:pt x="636" y="275"/>
                </a:lnTo>
                <a:lnTo>
                  <a:pt x="636" y="273"/>
                </a:lnTo>
                <a:lnTo>
                  <a:pt x="636" y="270"/>
                </a:lnTo>
                <a:lnTo>
                  <a:pt x="636" y="268"/>
                </a:lnTo>
                <a:lnTo>
                  <a:pt x="641" y="263"/>
                </a:lnTo>
                <a:lnTo>
                  <a:pt x="641" y="261"/>
                </a:lnTo>
                <a:lnTo>
                  <a:pt x="641" y="258"/>
                </a:lnTo>
                <a:lnTo>
                  <a:pt x="641" y="256"/>
                </a:lnTo>
                <a:lnTo>
                  <a:pt x="643" y="254"/>
                </a:lnTo>
                <a:lnTo>
                  <a:pt x="648" y="254"/>
                </a:lnTo>
                <a:lnTo>
                  <a:pt x="652" y="251"/>
                </a:lnTo>
                <a:lnTo>
                  <a:pt x="657" y="247"/>
                </a:lnTo>
                <a:lnTo>
                  <a:pt x="657" y="242"/>
                </a:lnTo>
                <a:lnTo>
                  <a:pt x="655" y="242"/>
                </a:lnTo>
                <a:lnTo>
                  <a:pt x="652" y="242"/>
                </a:lnTo>
                <a:lnTo>
                  <a:pt x="652" y="235"/>
                </a:lnTo>
                <a:lnTo>
                  <a:pt x="657" y="228"/>
                </a:lnTo>
                <a:lnTo>
                  <a:pt x="660" y="223"/>
                </a:lnTo>
                <a:lnTo>
                  <a:pt x="660" y="223"/>
                </a:lnTo>
                <a:lnTo>
                  <a:pt x="657" y="218"/>
                </a:lnTo>
                <a:lnTo>
                  <a:pt x="660" y="218"/>
                </a:lnTo>
                <a:lnTo>
                  <a:pt x="662" y="216"/>
                </a:lnTo>
                <a:lnTo>
                  <a:pt x="664" y="216"/>
                </a:lnTo>
                <a:lnTo>
                  <a:pt x="667" y="218"/>
                </a:lnTo>
                <a:lnTo>
                  <a:pt x="667" y="223"/>
                </a:lnTo>
                <a:lnTo>
                  <a:pt x="667" y="225"/>
                </a:lnTo>
                <a:lnTo>
                  <a:pt x="669" y="225"/>
                </a:lnTo>
                <a:lnTo>
                  <a:pt x="671" y="228"/>
                </a:lnTo>
                <a:lnTo>
                  <a:pt x="671" y="230"/>
                </a:lnTo>
                <a:lnTo>
                  <a:pt x="674" y="232"/>
                </a:lnTo>
                <a:lnTo>
                  <a:pt x="678" y="230"/>
                </a:lnTo>
                <a:lnTo>
                  <a:pt x="681" y="230"/>
                </a:lnTo>
                <a:lnTo>
                  <a:pt x="678" y="228"/>
                </a:lnTo>
                <a:lnTo>
                  <a:pt x="676" y="225"/>
                </a:lnTo>
                <a:lnTo>
                  <a:pt x="676" y="223"/>
                </a:lnTo>
                <a:lnTo>
                  <a:pt x="671" y="218"/>
                </a:lnTo>
                <a:lnTo>
                  <a:pt x="671" y="216"/>
                </a:lnTo>
                <a:lnTo>
                  <a:pt x="669" y="213"/>
                </a:lnTo>
                <a:lnTo>
                  <a:pt x="669" y="211"/>
                </a:lnTo>
                <a:lnTo>
                  <a:pt x="676" y="209"/>
                </a:lnTo>
                <a:lnTo>
                  <a:pt x="681" y="209"/>
                </a:lnTo>
                <a:lnTo>
                  <a:pt x="686" y="206"/>
                </a:lnTo>
                <a:lnTo>
                  <a:pt x="686" y="213"/>
                </a:lnTo>
                <a:lnTo>
                  <a:pt x="686" y="221"/>
                </a:lnTo>
                <a:lnTo>
                  <a:pt x="690" y="223"/>
                </a:lnTo>
                <a:lnTo>
                  <a:pt x="695" y="230"/>
                </a:lnTo>
                <a:lnTo>
                  <a:pt x="700" y="230"/>
                </a:lnTo>
                <a:lnTo>
                  <a:pt x="704" y="235"/>
                </a:lnTo>
                <a:lnTo>
                  <a:pt x="702" y="237"/>
                </a:lnTo>
                <a:lnTo>
                  <a:pt x="702" y="239"/>
                </a:lnTo>
                <a:lnTo>
                  <a:pt x="704" y="237"/>
                </a:lnTo>
                <a:lnTo>
                  <a:pt x="707" y="239"/>
                </a:lnTo>
                <a:lnTo>
                  <a:pt x="709" y="239"/>
                </a:lnTo>
                <a:lnTo>
                  <a:pt x="707" y="237"/>
                </a:lnTo>
                <a:lnTo>
                  <a:pt x="707" y="230"/>
                </a:lnTo>
                <a:lnTo>
                  <a:pt x="707" y="225"/>
                </a:lnTo>
                <a:lnTo>
                  <a:pt x="702" y="225"/>
                </a:lnTo>
                <a:lnTo>
                  <a:pt x="697" y="225"/>
                </a:lnTo>
                <a:lnTo>
                  <a:pt x="695" y="225"/>
                </a:lnTo>
                <a:lnTo>
                  <a:pt x="695" y="223"/>
                </a:lnTo>
                <a:lnTo>
                  <a:pt x="693" y="218"/>
                </a:lnTo>
                <a:lnTo>
                  <a:pt x="690" y="218"/>
                </a:lnTo>
                <a:lnTo>
                  <a:pt x="690" y="216"/>
                </a:lnTo>
                <a:lnTo>
                  <a:pt x="690" y="211"/>
                </a:lnTo>
                <a:lnTo>
                  <a:pt x="688" y="206"/>
                </a:lnTo>
                <a:lnTo>
                  <a:pt x="688" y="202"/>
                </a:lnTo>
                <a:lnTo>
                  <a:pt x="690" y="195"/>
                </a:lnTo>
                <a:lnTo>
                  <a:pt x="693" y="190"/>
                </a:lnTo>
                <a:lnTo>
                  <a:pt x="693" y="185"/>
                </a:lnTo>
                <a:lnTo>
                  <a:pt x="697" y="183"/>
                </a:lnTo>
                <a:lnTo>
                  <a:pt x="707" y="180"/>
                </a:lnTo>
                <a:lnTo>
                  <a:pt x="714" y="178"/>
                </a:lnTo>
                <a:lnTo>
                  <a:pt x="716" y="178"/>
                </a:lnTo>
                <a:lnTo>
                  <a:pt x="716" y="183"/>
                </a:lnTo>
                <a:lnTo>
                  <a:pt x="714" y="190"/>
                </a:lnTo>
                <a:lnTo>
                  <a:pt x="716" y="192"/>
                </a:lnTo>
                <a:lnTo>
                  <a:pt x="716" y="197"/>
                </a:lnTo>
                <a:lnTo>
                  <a:pt x="714" y="206"/>
                </a:lnTo>
                <a:lnTo>
                  <a:pt x="714" y="209"/>
                </a:lnTo>
                <a:lnTo>
                  <a:pt x="716" y="209"/>
                </a:lnTo>
                <a:lnTo>
                  <a:pt x="721" y="197"/>
                </a:lnTo>
                <a:lnTo>
                  <a:pt x="719" y="192"/>
                </a:lnTo>
                <a:lnTo>
                  <a:pt x="719" y="185"/>
                </a:lnTo>
                <a:lnTo>
                  <a:pt x="721" y="180"/>
                </a:lnTo>
                <a:lnTo>
                  <a:pt x="723" y="176"/>
                </a:lnTo>
                <a:lnTo>
                  <a:pt x="723" y="176"/>
                </a:lnTo>
                <a:lnTo>
                  <a:pt x="728" y="161"/>
                </a:lnTo>
                <a:lnTo>
                  <a:pt x="733" y="157"/>
                </a:lnTo>
                <a:lnTo>
                  <a:pt x="738" y="166"/>
                </a:lnTo>
                <a:lnTo>
                  <a:pt x="738" y="171"/>
                </a:lnTo>
                <a:lnTo>
                  <a:pt x="735" y="185"/>
                </a:lnTo>
                <a:lnTo>
                  <a:pt x="735" y="190"/>
                </a:lnTo>
                <a:lnTo>
                  <a:pt x="735" y="190"/>
                </a:lnTo>
                <a:lnTo>
                  <a:pt x="740" y="192"/>
                </a:lnTo>
                <a:lnTo>
                  <a:pt x="740" y="195"/>
                </a:lnTo>
                <a:lnTo>
                  <a:pt x="738" y="199"/>
                </a:lnTo>
                <a:lnTo>
                  <a:pt x="735" y="202"/>
                </a:lnTo>
                <a:lnTo>
                  <a:pt x="735" y="209"/>
                </a:lnTo>
                <a:lnTo>
                  <a:pt x="735" y="211"/>
                </a:lnTo>
                <a:lnTo>
                  <a:pt x="733" y="218"/>
                </a:lnTo>
                <a:lnTo>
                  <a:pt x="731" y="223"/>
                </a:lnTo>
                <a:lnTo>
                  <a:pt x="728" y="228"/>
                </a:lnTo>
                <a:lnTo>
                  <a:pt x="731" y="228"/>
                </a:lnTo>
                <a:lnTo>
                  <a:pt x="733" y="223"/>
                </a:lnTo>
                <a:lnTo>
                  <a:pt x="735" y="221"/>
                </a:lnTo>
                <a:lnTo>
                  <a:pt x="738" y="216"/>
                </a:lnTo>
                <a:lnTo>
                  <a:pt x="742" y="211"/>
                </a:lnTo>
                <a:lnTo>
                  <a:pt x="742" y="202"/>
                </a:lnTo>
                <a:lnTo>
                  <a:pt x="742" y="199"/>
                </a:lnTo>
                <a:lnTo>
                  <a:pt x="745" y="197"/>
                </a:lnTo>
                <a:lnTo>
                  <a:pt x="745" y="195"/>
                </a:lnTo>
                <a:lnTo>
                  <a:pt x="745" y="192"/>
                </a:lnTo>
                <a:lnTo>
                  <a:pt x="745" y="187"/>
                </a:lnTo>
                <a:lnTo>
                  <a:pt x="745" y="183"/>
                </a:lnTo>
                <a:lnTo>
                  <a:pt x="742" y="183"/>
                </a:lnTo>
                <a:lnTo>
                  <a:pt x="742" y="180"/>
                </a:lnTo>
                <a:lnTo>
                  <a:pt x="747" y="180"/>
                </a:lnTo>
                <a:lnTo>
                  <a:pt x="752" y="176"/>
                </a:lnTo>
                <a:lnTo>
                  <a:pt x="754" y="173"/>
                </a:lnTo>
                <a:lnTo>
                  <a:pt x="754" y="171"/>
                </a:lnTo>
                <a:lnTo>
                  <a:pt x="752" y="168"/>
                </a:lnTo>
                <a:lnTo>
                  <a:pt x="757" y="164"/>
                </a:lnTo>
                <a:lnTo>
                  <a:pt x="759" y="161"/>
                </a:lnTo>
                <a:lnTo>
                  <a:pt x="761" y="161"/>
                </a:lnTo>
                <a:lnTo>
                  <a:pt x="761" y="166"/>
                </a:lnTo>
                <a:lnTo>
                  <a:pt x="766" y="166"/>
                </a:lnTo>
                <a:lnTo>
                  <a:pt x="768" y="166"/>
                </a:lnTo>
                <a:lnTo>
                  <a:pt x="768" y="164"/>
                </a:lnTo>
                <a:lnTo>
                  <a:pt x="768" y="159"/>
                </a:lnTo>
                <a:lnTo>
                  <a:pt x="768" y="157"/>
                </a:lnTo>
                <a:lnTo>
                  <a:pt x="768" y="152"/>
                </a:lnTo>
                <a:lnTo>
                  <a:pt x="771" y="150"/>
                </a:lnTo>
                <a:lnTo>
                  <a:pt x="778" y="150"/>
                </a:lnTo>
                <a:lnTo>
                  <a:pt x="780" y="152"/>
                </a:lnTo>
                <a:lnTo>
                  <a:pt x="783" y="159"/>
                </a:lnTo>
                <a:lnTo>
                  <a:pt x="785" y="161"/>
                </a:lnTo>
                <a:lnTo>
                  <a:pt x="790" y="164"/>
                </a:lnTo>
                <a:lnTo>
                  <a:pt x="792" y="166"/>
                </a:lnTo>
                <a:lnTo>
                  <a:pt x="794" y="164"/>
                </a:lnTo>
                <a:lnTo>
                  <a:pt x="792" y="159"/>
                </a:lnTo>
                <a:lnTo>
                  <a:pt x="792" y="157"/>
                </a:lnTo>
                <a:lnTo>
                  <a:pt x="792" y="154"/>
                </a:lnTo>
                <a:lnTo>
                  <a:pt x="792" y="152"/>
                </a:lnTo>
                <a:lnTo>
                  <a:pt x="792" y="150"/>
                </a:lnTo>
                <a:lnTo>
                  <a:pt x="790" y="147"/>
                </a:lnTo>
                <a:lnTo>
                  <a:pt x="787" y="147"/>
                </a:lnTo>
                <a:lnTo>
                  <a:pt x="780" y="142"/>
                </a:lnTo>
                <a:lnTo>
                  <a:pt x="778" y="142"/>
                </a:lnTo>
                <a:lnTo>
                  <a:pt x="775" y="142"/>
                </a:lnTo>
                <a:lnTo>
                  <a:pt x="775" y="138"/>
                </a:lnTo>
                <a:lnTo>
                  <a:pt x="773" y="135"/>
                </a:lnTo>
                <a:lnTo>
                  <a:pt x="768" y="135"/>
                </a:lnTo>
                <a:lnTo>
                  <a:pt x="766" y="133"/>
                </a:lnTo>
                <a:lnTo>
                  <a:pt x="766" y="128"/>
                </a:lnTo>
                <a:lnTo>
                  <a:pt x="768" y="126"/>
                </a:lnTo>
                <a:lnTo>
                  <a:pt x="771" y="124"/>
                </a:lnTo>
                <a:lnTo>
                  <a:pt x="773" y="124"/>
                </a:lnTo>
                <a:lnTo>
                  <a:pt x="775" y="119"/>
                </a:lnTo>
                <a:lnTo>
                  <a:pt x="778" y="119"/>
                </a:lnTo>
                <a:lnTo>
                  <a:pt x="785" y="116"/>
                </a:lnTo>
                <a:lnTo>
                  <a:pt x="794" y="114"/>
                </a:lnTo>
                <a:lnTo>
                  <a:pt x="797" y="116"/>
                </a:lnTo>
                <a:lnTo>
                  <a:pt x="797" y="119"/>
                </a:lnTo>
                <a:lnTo>
                  <a:pt x="801" y="119"/>
                </a:lnTo>
                <a:lnTo>
                  <a:pt x="804" y="121"/>
                </a:lnTo>
                <a:lnTo>
                  <a:pt x="813" y="124"/>
                </a:lnTo>
                <a:lnTo>
                  <a:pt x="818" y="124"/>
                </a:lnTo>
                <a:lnTo>
                  <a:pt x="823" y="124"/>
                </a:lnTo>
                <a:lnTo>
                  <a:pt x="827" y="126"/>
                </a:lnTo>
                <a:lnTo>
                  <a:pt x="830" y="126"/>
                </a:lnTo>
                <a:lnTo>
                  <a:pt x="827" y="131"/>
                </a:lnTo>
                <a:lnTo>
                  <a:pt x="827" y="135"/>
                </a:lnTo>
                <a:lnTo>
                  <a:pt x="832" y="142"/>
                </a:lnTo>
                <a:lnTo>
                  <a:pt x="837" y="147"/>
                </a:lnTo>
                <a:lnTo>
                  <a:pt x="844" y="147"/>
                </a:lnTo>
                <a:lnTo>
                  <a:pt x="846" y="147"/>
                </a:lnTo>
                <a:lnTo>
                  <a:pt x="849" y="145"/>
                </a:lnTo>
                <a:lnTo>
                  <a:pt x="851" y="142"/>
                </a:lnTo>
                <a:lnTo>
                  <a:pt x="849" y="140"/>
                </a:lnTo>
                <a:lnTo>
                  <a:pt x="846" y="142"/>
                </a:lnTo>
                <a:lnTo>
                  <a:pt x="842" y="140"/>
                </a:lnTo>
                <a:lnTo>
                  <a:pt x="839" y="135"/>
                </a:lnTo>
                <a:lnTo>
                  <a:pt x="842" y="128"/>
                </a:lnTo>
                <a:lnTo>
                  <a:pt x="839" y="124"/>
                </a:lnTo>
                <a:lnTo>
                  <a:pt x="837" y="121"/>
                </a:lnTo>
                <a:lnTo>
                  <a:pt x="839" y="116"/>
                </a:lnTo>
                <a:lnTo>
                  <a:pt x="844" y="114"/>
                </a:lnTo>
                <a:lnTo>
                  <a:pt x="846" y="109"/>
                </a:lnTo>
                <a:lnTo>
                  <a:pt x="846" y="109"/>
                </a:lnTo>
                <a:lnTo>
                  <a:pt x="856" y="95"/>
                </a:lnTo>
                <a:lnTo>
                  <a:pt x="858" y="90"/>
                </a:lnTo>
                <a:lnTo>
                  <a:pt x="863" y="88"/>
                </a:lnTo>
                <a:lnTo>
                  <a:pt x="865" y="88"/>
                </a:lnTo>
                <a:lnTo>
                  <a:pt x="868" y="88"/>
                </a:lnTo>
                <a:lnTo>
                  <a:pt x="870" y="90"/>
                </a:lnTo>
                <a:lnTo>
                  <a:pt x="872" y="88"/>
                </a:lnTo>
                <a:lnTo>
                  <a:pt x="870" y="86"/>
                </a:lnTo>
                <a:lnTo>
                  <a:pt x="868" y="86"/>
                </a:lnTo>
                <a:lnTo>
                  <a:pt x="865" y="83"/>
                </a:lnTo>
                <a:lnTo>
                  <a:pt x="865" y="81"/>
                </a:lnTo>
                <a:lnTo>
                  <a:pt x="868" y="76"/>
                </a:lnTo>
                <a:lnTo>
                  <a:pt x="868" y="71"/>
                </a:lnTo>
                <a:lnTo>
                  <a:pt x="870" y="67"/>
                </a:lnTo>
                <a:lnTo>
                  <a:pt x="870" y="64"/>
                </a:lnTo>
                <a:lnTo>
                  <a:pt x="875" y="67"/>
                </a:lnTo>
                <a:lnTo>
                  <a:pt x="877" y="67"/>
                </a:lnTo>
                <a:lnTo>
                  <a:pt x="880" y="71"/>
                </a:lnTo>
                <a:lnTo>
                  <a:pt x="882" y="71"/>
                </a:lnTo>
                <a:lnTo>
                  <a:pt x="884" y="69"/>
                </a:lnTo>
                <a:lnTo>
                  <a:pt x="880" y="64"/>
                </a:lnTo>
                <a:lnTo>
                  <a:pt x="877" y="62"/>
                </a:lnTo>
                <a:lnTo>
                  <a:pt x="872" y="60"/>
                </a:lnTo>
                <a:lnTo>
                  <a:pt x="868" y="57"/>
                </a:lnTo>
                <a:lnTo>
                  <a:pt x="868" y="55"/>
                </a:lnTo>
                <a:lnTo>
                  <a:pt x="868" y="53"/>
                </a:lnTo>
                <a:lnTo>
                  <a:pt x="870" y="48"/>
                </a:lnTo>
                <a:lnTo>
                  <a:pt x="875" y="53"/>
                </a:lnTo>
                <a:lnTo>
                  <a:pt x="877" y="50"/>
                </a:lnTo>
                <a:lnTo>
                  <a:pt x="875" y="48"/>
                </a:lnTo>
                <a:lnTo>
                  <a:pt x="877" y="43"/>
                </a:lnTo>
                <a:lnTo>
                  <a:pt x="875" y="38"/>
                </a:lnTo>
                <a:lnTo>
                  <a:pt x="875" y="36"/>
                </a:lnTo>
                <a:lnTo>
                  <a:pt x="875" y="31"/>
                </a:lnTo>
                <a:lnTo>
                  <a:pt x="880" y="31"/>
                </a:lnTo>
                <a:lnTo>
                  <a:pt x="880" y="34"/>
                </a:lnTo>
                <a:lnTo>
                  <a:pt x="882" y="36"/>
                </a:lnTo>
                <a:lnTo>
                  <a:pt x="884" y="38"/>
                </a:lnTo>
                <a:lnTo>
                  <a:pt x="887" y="36"/>
                </a:lnTo>
                <a:lnTo>
                  <a:pt x="887" y="34"/>
                </a:lnTo>
                <a:lnTo>
                  <a:pt x="889" y="34"/>
                </a:lnTo>
                <a:lnTo>
                  <a:pt x="891" y="34"/>
                </a:lnTo>
                <a:lnTo>
                  <a:pt x="894" y="38"/>
                </a:lnTo>
                <a:lnTo>
                  <a:pt x="896" y="41"/>
                </a:lnTo>
                <a:lnTo>
                  <a:pt x="898" y="45"/>
                </a:lnTo>
                <a:lnTo>
                  <a:pt x="901" y="48"/>
                </a:lnTo>
                <a:lnTo>
                  <a:pt x="903" y="48"/>
                </a:lnTo>
                <a:lnTo>
                  <a:pt x="903" y="43"/>
                </a:lnTo>
                <a:lnTo>
                  <a:pt x="906" y="41"/>
                </a:lnTo>
                <a:lnTo>
                  <a:pt x="903" y="38"/>
                </a:lnTo>
                <a:lnTo>
                  <a:pt x="901" y="34"/>
                </a:lnTo>
                <a:lnTo>
                  <a:pt x="901" y="31"/>
                </a:lnTo>
                <a:lnTo>
                  <a:pt x="906" y="34"/>
                </a:lnTo>
                <a:lnTo>
                  <a:pt x="910" y="36"/>
                </a:lnTo>
                <a:lnTo>
                  <a:pt x="913" y="36"/>
                </a:lnTo>
                <a:lnTo>
                  <a:pt x="915" y="36"/>
                </a:lnTo>
                <a:lnTo>
                  <a:pt x="920" y="36"/>
                </a:lnTo>
                <a:lnTo>
                  <a:pt x="922" y="36"/>
                </a:lnTo>
                <a:lnTo>
                  <a:pt x="922" y="41"/>
                </a:lnTo>
                <a:lnTo>
                  <a:pt x="920" y="45"/>
                </a:lnTo>
                <a:lnTo>
                  <a:pt x="917" y="48"/>
                </a:lnTo>
                <a:lnTo>
                  <a:pt x="917" y="55"/>
                </a:lnTo>
                <a:lnTo>
                  <a:pt x="913" y="60"/>
                </a:lnTo>
                <a:lnTo>
                  <a:pt x="908" y="69"/>
                </a:lnTo>
                <a:lnTo>
                  <a:pt x="906" y="71"/>
                </a:lnTo>
                <a:lnTo>
                  <a:pt x="903" y="76"/>
                </a:lnTo>
                <a:lnTo>
                  <a:pt x="906" y="83"/>
                </a:lnTo>
                <a:lnTo>
                  <a:pt x="906" y="86"/>
                </a:lnTo>
                <a:lnTo>
                  <a:pt x="906" y="90"/>
                </a:lnTo>
                <a:lnTo>
                  <a:pt x="906" y="100"/>
                </a:lnTo>
                <a:lnTo>
                  <a:pt x="908" y="105"/>
                </a:lnTo>
                <a:lnTo>
                  <a:pt x="903" y="109"/>
                </a:lnTo>
                <a:lnTo>
                  <a:pt x="901" y="114"/>
                </a:lnTo>
                <a:lnTo>
                  <a:pt x="901" y="121"/>
                </a:lnTo>
                <a:lnTo>
                  <a:pt x="898" y="131"/>
                </a:lnTo>
                <a:lnTo>
                  <a:pt x="908" y="128"/>
                </a:lnTo>
                <a:lnTo>
                  <a:pt x="910" y="124"/>
                </a:lnTo>
                <a:lnTo>
                  <a:pt x="913" y="116"/>
                </a:lnTo>
                <a:lnTo>
                  <a:pt x="915" y="107"/>
                </a:lnTo>
                <a:lnTo>
                  <a:pt x="917" y="102"/>
                </a:lnTo>
                <a:lnTo>
                  <a:pt x="917" y="100"/>
                </a:lnTo>
                <a:lnTo>
                  <a:pt x="917" y="100"/>
                </a:lnTo>
                <a:lnTo>
                  <a:pt x="915" y="98"/>
                </a:lnTo>
                <a:lnTo>
                  <a:pt x="917" y="93"/>
                </a:lnTo>
                <a:lnTo>
                  <a:pt x="920" y="83"/>
                </a:lnTo>
                <a:lnTo>
                  <a:pt x="922" y="79"/>
                </a:lnTo>
                <a:lnTo>
                  <a:pt x="924" y="76"/>
                </a:lnTo>
                <a:lnTo>
                  <a:pt x="929" y="67"/>
                </a:lnTo>
                <a:lnTo>
                  <a:pt x="929" y="64"/>
                </a:lnTo>
                <a:lnTo>
                  <a:pt x="929" y="60"/>
                </a:lnTo>
                <a:lnTo>
                  <a:pt x="929" y="57"/>
                </a:lnTo>
                <a:lnTo>
                  <a:pt x="932" y="53"/>
                </a:lnTo>
                <a:lnTo>
                  <a:pt x="934" y="45"/>
                </a:lnTo>
                <a:lnTo>
                  <a:pt x="939" y="34"/>
                </a:lnTo>
                <a:lnTo>
                  <a:pt x="941" y="27"/>
                </a:lnTo>
                <a:lnTo>
                  <a:pt x="943" y="27"/>
                </a:lnTo>
                <a:lnTo>
                  <a:pt x="946" y="24"/>
                </a:lnTo>
                <a:lnTo>
                  <a:pt x="948" y="27"/>
                </a:lnTo>
                <a:lnTo>
                  <a:pt x="950" y="29"/>
                </a:lnTo>
                <a:lnTo>
                  <a:pt x="948" y="36"/>
                </a:lnTo>
                <a:lnTo>
                  <a:pt x="950" y="38"/>
                </a:lnTo>
                <a:lnTo>
                  <a:pt x="950" y="45"/>
                </a:lnTo>
                <a:lnTo>
                  <a:pt x="948" y="50"/>
                </a:lnTo>
                <a:lnTo>
                  <a:pt x="946" y="55"/>
                </a:lnTo>
                <a:lnTo>
                  <a:pt x="948" y="57"/>
                </a:lnTo>
                <a:lnTo>
                  <a:pt x="950" y="57"/>
                </a:lnTo>
                <a:lnTo>
                  <a:pt x="953" y="69"/>
                </a:lnTo>
                <a:lnTo>
                  <a:pt x="950" y="74"/>
                </a:lnTo>
                <a:lnTo>
                  <a:pt x="953" y="79"/>
                </a:lnTo>
                <a:lnTo>
                  <a:pt x="955" y="83"/>
                </a:lnTo>
                <a:lnTo>
                  <a:pt x="958" y="83"/>
                </a:lnTo>
                <a:lnTo>
                  <a:pt x="960" y="76"/>
                </a:lnTo>
                <a:lnTo>
                  <a:pt x="962" y="74"/>
                </a:lnTo>
                <a:lnTo>
                  <a:pt x="967" y="74"/>
                </a:lnTo>
                <a:lnTo>
                  <a:pt x="969" y="74"/>
                </a:lnTo>
                <a:lnTo>
                  <a:pt x="969" y="71"/>
                </a:lnTo>
                <a:lnTo>
                  <a:pt x="967" y="67"/>
                </a:lnTo>
                <a:lnTo>
                  <a:pt x="965" y="64"/>
                </a:lnTo>
                <a:lnTo>
                  <a:pt x="965" y="62"/>
                </a:lnTo>
                <a:lnTo>
                  <a:pt x="965" y="60"/>
                </a:lnTo>
                <a:lnTo>
                  <a:pt x="967" y="53"/>
                </a:lnTo>
                <a:lnTo>
                  <a:pt x="967" y="48"/>
                </a:lnTo>
                <a:lnTo>
                  <a:pt x="967" y="43"/>
                </a:lnTo>
                <a:lnTo>
                  <a:pt x="972" y="41"/>
                </a:lnTo>
                <a:lnTo>
                  <a:pt x="972" y="36"/>
                </a:lnTo>
                <a:lnTo>
                  <a:pt x="972" y="34"/>
                </a:lnTo>
                <a:lnTo>
                  <a:pt x="974" y="34"/>
                </a:lnTo>
                <a:lnTo>
                  <a:pt x="976" y="34"/>
                </a:lnTo>
                <a:lnTo>
                  <a:pt x="976" y="29"/>
                </a:lnTo>
                <a:lnTo>
                  <a:pt x="974" y="29"/>
                </a:lnTo>
                <a:lnTo>
                  <a:pt x="972" y="29"/>
                </a:lnTo>
                <a:lnTo>
                  <a:pt x="967" y="29"/>
                </a:lnTo>
                <a:lnTo>
                  <a:pt x="962" y="27"/>
                </a:lnTo>
                <a:lnTo>
                  <a:pt x="962" y="22"/>
                </a:lnTo>
                <a:lnTo>
                  <a:pt x="965" y="15"/>
                </a:lnTo>
                <a:lnTo>
                  <a:pt x="965" y="12"/>
                </a:lnTo>
                <a:lnTo>
                  <a:pt x="974" y="5"/>
                </a:lnTo>
                <a:lnTo>
                  <a:pt x="976" y="0"/>
                </a:lnTo>
                <a:lnTo>
                  <a:pt x="981" y="0"/>
                </a:lnTo>
                <a:lnTo>
                  <a:pt x="981" y="5"/>
                </a:lnTo>
                <a:lnTo>
                  <a:pt x="981" y="8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sz="240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701B10A-7E34-4D0F-A42B-45837B8221AD}"/>
              </a:ext>
            </a:extLst>
          </p:cNvPr>
          <p:cNvSpPr txBox="1"/>
          <p:nvPr/>
        </p:nvSpPr>
        <p:spPr>
          <a:xfrm>
            <a:off x="1266825" y="1712596"/>
            <a:ext cx="1866900" cy="4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2000">
                <a:solidFill>
                  <a:schemeClr val="accent2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Norway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93E31D7-601A-45CF-9FDB-DAB71EA59AA9}"/>
              </a:ext>
            </a:extLst>
          </p:cNvPr>
          <p:cNvSpPr txBox="1"/>
          <p:nvPr/>
        </p:nvSpPr>
        <p:spPr>
          <a:xfrm>
            <a:off x="1266825" y="3879919"/>
            <a:ext cx="1866900" cy="4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2000">
                <a:solidFill>
                  <a:schemeClr val="accent2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Germany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394B7C7-49CA-49EC-9E5C-3B91CB2EA01F}"/>
              </a:ext>
            </a:extLst>
          </p:cNvPr>
          <p:cNvSpPr txBox="1"/>
          <p:nvPr/>
        </p:nvSpPr>
        <p:spPr>
          <a:xfrm>
            <a:off x="1266825" y="2764273"/>
            <a:ext cx="1866900" cy="4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nb-NO" sz="2000">
                <a:solidFill>
                  <a:schemeClr val="accent2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UK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218D972-5FE0-490D-9A14-8C43CFDB6B93}"/>
              </a:ext>
            </a:extLst>
          </p:cNvPr>
          <p:cNvSpPr/>
          <p:nvPr/>
        </p:nvSpPr>
        <p:spPr>
          <a:xfrm>
            <a:off x="2592704" y="1810316"/>
            <a:ext cx="5400000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B802309-DAE0-43DF-881A-55463BFB9C7A}"/>
              </a:ext>
            </a:extLst>
          </p:cNvPr>
          <p:cNvSpPr/>
          <p:nvPr/>
        </p:nvSpPr>
        <p:spPr>
          <a:xfrm>
            <a:off x="6430604" y="1810316"/>
            <a:ext cx="1562100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2.5 </a:t>
            </a:r>
            <a:r>
              <a:rPr lang="nb-NO" sz="20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years</a:t>
            </a:r>
            <a:endParaRPr lang="nb-NO" sz="20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1F75C0F-492A-44B4-B870-6E7F7DE3DC26}"/>
              </a:ext>
            </a:extLst>
          </p:cNvPr>
          <p:cNvSpPr/>
          <p:nvPr/>
        </p:nvSpPr>
        <p:spPr>
          <a:xfrm>
            <a:off x="1" y="4476597"/>
            <a:ext cx="1323975" cy="666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7D004D8-1C16-4CD8-B8CB-1136DEDE903A}"/>
              </a:ext>
            </a:extLst>
          </p:cNvPr>
          <p:cNvSpPr/>
          <p:nvPr/>
        </p:nvSpPr>
        <p:spPr>
          <a:xfrm>
            <a:off x="2592704" y="3990230"/>
            <a:ext cx="2160000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CABA56E-8611-4AD9-943A-48A22A4B1A0E}"/>
              </a:ext>
            </a:extLst>
          </p:cNvPr>
          <p:cNvSpPr/>
          <p:nvPr/>
        </p:nvSpPr>
        <p:spPr>
          <a:xfrm>
            <a:off x="3190604" y="3990230"/>
            <a:ext cx="1562100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</a:t>
            </a:r>
            <a:r>
              <a:rPr lang="nb-NO" sz="20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year</a:t>
            </a:r>
            <a:endParaRPr lang="nb-NO" sz="20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6E3DCF3-46F5-4859-9F24-6A405F260235}"/>
              </a:ext>
            </a:extLst>
          </p:cNvPr>
          <p:cNvSpPr/>
          <p:nvPr/>
        </p:nvSpPr>
        <p:spPr>
          <a:xfrm>
            <a:off x="2592704" y="2900273"/>
            <a:ext cx="3240000" cy="36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8296D72E-7606-4D87-B60E-6B190AD691A1}"/>
              </a:ext>
            </a:extLst>
          </p:cNvPr>
          <p:cNvSpPr/>
          <p:nvPr/>
        </p:nvSpPr>
        <p:spPr>
          <a:xfrm>
            <a:off x="4423004" y="2901546"/>
            <a:ext cx="1409700" cy="360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b-NO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1.5 </a:t>
            </a:r>
            <a:r>
              <a:rPr lang="nb-NO" sz="20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years</a:t>
            </a:r>
            <a:endParaRPr lang="nb-NO" sz="20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Freeform 153">
            <a:extLst>
              <a:ext uri="{FF2B5EF4-FFF2-40B4-BE49-F238E27FC236}">
                <a16:creationId xmlns:a16="http://schemas.microsoft.com/office/drawing/2014/main" id="{CBBDB0BF-01DD-47C9-9BB8-28AB952CED92}"/>
              </a:ext>
            </a:extLst>
          </p:cNvPr>
          <p:cNvSpPr>
            <a:spLocks/>
          </p:cNvSpPr>
          <p:nvPr/>
        </p:nvSpPr>
        <p:spPr bwMode="auto">
          <a:xfrm>
            <a:off x="473687" y="3777338"/>
            <a:ext cx="585412" cy="786616"/>
          </a:xfrm>
          <a:custGeom>
            <a:avLst/>
            <a:gdLst/>
            <a:ahLst/>
            <a:cxnLst>
              <a:cxn ang="0">
                <a:pos x="10" y="411"/>
              </a:cxn>
              <a:cxn ang="0">
                <a:pos x="19" y="326"/>
              </a:cxn>
              <a:cxn ang="0">
                <a:pos x="74" y="296"/>
              </a:cxn>
              <a:cxn ang="0">
                <a:pos x="76" y="227"/>
              </a:cxn>
              <a:cxn ang="0">
                <a:pos x="100" y="144"/>
              </a:cxn>
              <a:cxn ang="0">
                <a:pos x="128" y="120"/>
              </a:cxn>
              <a:cxn ang="0">
                <a:pos x="173" y="120"/>
              </a:cxn>
              <a:cxn ang="0">
                <a:pos x="180" y="142"/>
              </a:cxn>
              <a:cxn ang="0">
                <a:pos x="178" y="151"/>
              </a:cxn>
              <a:cxn ang="0">
                <a:pos x="190" y="144"/>
              </a:cxn>
              <a:cxn ang="0">
                <a:pos x="192" y="135"/>
              </a:cxn>
              <a:cxn ang="0">
                <a:pos x="218" y="109"/>
              </a:cxn>
              <a:cxn ang="0">
                <a:pos x="237" y="90"/>
              </a:cxn>
              <a:cxn ang="0">
                <a:pos x="232" y="71"/>
              </a:cxn>
              <a:cxn ang="0">
                <a:pos x="216" y="66"/>
              </a:cxn>
              <a:cxn ang="0">
                <a:pos x="237" y="52"/>
              </a:cxn>
              <a:cxn ang="0">
                <a:pos x="239" y="45"/>
              </a:cxn>
              <a:cxn ang="0">
                <a:pos x="237" y="35"/>
              </a:cxn>
              <a:cxn ang="0">
                <a:pos x="225" y="19"/>
              </a:cxn>
              <a:cxn ang="0">
                <a:pos x="232" y="2"/>
              </a:cxn>
              <a:cxn ang="0">
                <a:pos x="263" y="9"/>
              </a:cxn>
              <a:cxn ang="0">
                <a:pos x="306" y="21"/>
              </a:cxn>
              <a:cxn ang="0">
                <a:pos x="315" y="52"/>
              </a:cxn>
              <a:cxn ang="0">
                <a:pos x="346" y="73"/>
              </a:cxn>
              <a:cxn ang="0">
                <a:pos x="367" y="87"/>
              </a:cxn>
              <a:cxn ang="0">
                <a:pos x="367" y="109"/>
              </a:cxn>
              <a:cxn ang="0">
                <a:pos x="391" y="116"/>
              </a:cxn>
              <a:cxn ang="0">
                <a:pos x="433" y="94"/>
              </a:cxn>
              <a:cxn ang="0">
                <a:pos x="462" y="64"/>
              </a:cxn>
              <a:cxn ang="0">
                <a:pos x="499" y="90"/>
              </a:cxn>
              <a:cxn ang="0">
                <a:pos x="530" y="102"/>
              </a:cxn>
              <a:cxn ang="0">
                <a:pos x="542" y="125"/>
              </a:cxn>
              <a:cxn ang="0">
                <a:pos x="568" y="149"/>
              </a:cxn>
              <a:cxn ang="0">
                <a:pos x="556" y="229"/>
              </a:cxn>
              <a:cxn ang="0">
                <a:pos x="589" y="270"/>
              </a:cxn>
              <a:cxn ang="0">
                <a:pos x="589" y="319"/>
              </a:cxn>
              <a:cxn ang="0">
                <a:pos x="589" y="362"/>
              </a:cxn>
              <a:cxn ang="0">
                <a:pos x="606" y="385"/>
              </a:cxn>
              <a:cxn ang="0">
                <a:pos x="596" y="449"/>
              </a:cxn>
              <a:cxn ang="0">
                <a:pos x="561" y="438"/>
              </a:cxn>
              <a:cxn ang="0">
                <a:pos x="443" y="497"/>
              </a:cxn>
              <a:cxn ang="0">
                <a:pos x="431" y="565"/>
              </a:cxn>
              <a:cxn ang="0">
                <a:pos x="523" y="681"/>
              </a:cxn>
              <a:cxn ang="0">
                <a:pos x="495" y="714"/>
              </a:cxn>
              <a:cxn ang="0">
                <a:pos x="447" y="745"/>
              </a:cxn>
              <a:cxn ang="0">
                <a:pos x="469" y="785"/>
              </a:cxn>
              <a:cxn ang="0">
                <a:pos x="436" y="785"/>
              </a:cxn>
              <a:cxn ang="0">
                <a:pos x="402" y="783"/>
              </a:cxn>
              <a:cxn ang="0">
                <a:pos x="350" y="800"/>
              </a:cxn>
              <a:cxn ang="0">
                <a:pos x="279" y="785"/>
              </a:cxn>
              <a:cxn ang="0">
                <a:pos x="256" y="821"/>
              </a:cxn>
              <a:cxn ang="0">
                <a:pos x="232" y="785"/>
              </a:cxn>
              <a:cxn ang="0">
                <a:pos x="209" y="781"/>
              </a:cxn>
              <a:cxn ang="0">
                <a:pos x="145" y="752"/>
              </a:cxn>
              <a:cxn ang="0">
                <a:pos x="130" y="778"/>
              </a:cxn>
              <a:cxn ang="0">
                <a:pos x="83" y="776"/>
              </a:cxn>
              <a:cxn ang="0">
                <a:pos x="78" y="769"/>
              </a:cxn>
              <a:cxn ang="0">
                <a:pos x="97" y="684"/>
              </a:cxn>
              <a:cxn ang="0">
                <a:pos x="104" y="620"/>
              </a:cxn>
              <a:cxn ang="0">
                <a:pos x="22" y="570"/>
              </a:cxn>
              <a:cxn ang="0">
                <a:pos x="10" y="518"/>
              </a:cxn>
            </a:cxnLst>
            <a:rect l="0" t="0" r="r" b="b"/>
            <a:pathLst>
              <a:path w="611" h="821">
                <a:moveTo>
                  <a:pt x="3" y="487"/>
                </a:moveTo>
                <a:lnTo>
                  <a:pt x="22" y="471"/>
                </a:lnTo>
                <a:lnTo>
                  <a:pt x="15" y="433"/>
                </a:lnTo>
                <a:lnTo>
                  <a:pt x="5" y="419"/>
                </a:lnTo>
                <a:lnTo>
                  <a:pt x="10" y="411"/>
                </a:lnTo>
                <a:lnTo>
                  <a:pt x="3" y="395"/>
                </a:lnTo>
                <a:lnTo>
                  <a:pt x="15" y="383"/>
                </a:lnTo>
                <a:lnTo>
                  <a:pt x="15" y="374"/>
                </a:lnTo>
                <a:lnTo>
                  <a:pt x="26" y="348"/>
                </a:lnTo>
                <a:lnTo>
                  <a:pt x="19" y="326"/>
                </a:lnTo>
                <a:lnTo>
                  <a:pt x="15" y="307"/>
                </a:lnTo>
                <a:lnTo>
                  <a:pt x="36" y="298"/>
                </a:lnTo>
                <a:lnTo>
                  <a:pt x="45" y="312"/>
                </a:lnTo>
                <a:lnTo>
                  <a:pt x="71" y="305"/>
                </a:lnTo>
                <a:lnTo>
                  <a:pt x="74" y="296"/>
                </a:lnTo>
                <a:lnTo>
                  <a:pt x="64" y="288"/>
                </a:lnTo>
                <a:lnTo>
                  <a:pt x="90" y="279"/>
                </a:lnTo>
                <a:lnTo>
                  <a:pt x="88" y="251"/>
                </a:lnTo>
                <a:lnTo>
                  <a:pt x="71" y="241"/>
                </a:lnTo>
                <a:lnTo>
                  <a:pt x="76" y="227"/>
                </a:lnTo>
                <a:lnTo>
                  <a:pt x="93" y="225"/>
                </a:lnTo>
                <a:lnTo>
                  <a:pt x="97" y="232"/>
                </a:lnTo>
                <a:lnTo>
                  <a:pt x="109" y="189"/>
                </a:lnTo>
                <a:lnTo>
                  <a:pt x="112" y="158"/>
                </a:lnTo>
                <a:lnTo>
                  <a:pt x="100" y="144"/>
                </a:lnTo>
                <a:lnTo>
                  <a:pt x="109" y="139"/>
                </a:lnTo>
                <a:lnTo>
                  <a:pt x="116" y="135"/>
                </a:lnTo>
                <a:lnTo>
                  <a:pt x="114" y="130"/>
                </a:lnTo>
                <a:lnTo>
                  <a:pt x="121" y="123"/>
                </a:lnTo>
                <a:lnTo>
                  <a:pt x="128" y="120"/>
                </a:lnTo>
                <a:lnTo>
                  <a:pt x="133" y="120"/>
                </a:lnTo>
                <a:lnTo>
                  <a:pt x="140" y="120"/>
                </a:lnTo>
                <a:lnTo>
                  <a:pt x="152" y="120"/>
                </a:lnTo>
                <a:lnTo>
                  <a:pt x="164" y="120"/>
                </a:lnTo>
                <a:lnTo>
                  <a:pt x="173" y="120"/>
                </a:lnTo>
                <a:lnTo>
                  <a:pt x="175" y="123"/>
                </a:lnTo>
                <a:lnTo>
                  <a:pt x="175" y="128"/>
                </a:lnTo>
                <a:lnTo>
                  <a:pt x="178" y="130"/>
                </a:lnTo>
                <a:lnTo>
                  <a:pt x="180" y="137"/>
                </a:lnTo>
                <a:lnTo>
                  <a:pt x="180" y="142"/>
                </a:lnTo>
                <a:lnTo>
                  <a:pt x="178" y="144"/>
                </a:lnTo>
                <a:lnTo>
                  <a:pt x="175" y="146"/>
                </a:lnTo>
                <a:lnTo>
                  <a:pt x="175" y="149"/>
                </a:lnTo>
                <a:lnTo>
                  <a:pt x="175" y="151"/>
                </a:lnTo>
                <a:lnTo>
                  <a:pt x="178" y="151"/>
                </a:lnTo>
                <a:lnTo>
                  <a:pt x="180" y="156"/>
                </a:lnTo>
                <a:lnTo>
                  <a:pt x="183" y="158"/>
                </a:lnTo>
                <a:lnTo>
                  <a:pt x="187" y="154"/>
                </a:lnTo>
                <a:lnTo>
                  <a:pt x="190" y="149"/>
                </a:lnTo>
                <a:lnTo>
                  <a:pt x="190" y="144"/>
                </a:lnTo>
                <a:lnTo>
                  <a:pt x="187" y="144"/>
                </a:lnTo>
                <a:lnTo>
                  <a:pt x="185" y="144"/>
                </a:lnTo>
                <a:lnTo>
                  <a:pt x="185" y="137"/>
                </a:lnTo>
                <a:lnTo>
                  <a:pt x="187" y="135"/>
                </a:lnTo>
                <a:lnTo>
                  <a:pt x="192" y="135"/>
                </a:lnTo>
                <a:lnTo>
                  <a:pt x="201" y="125"/>
                </a:lnTo>
                <a:lnTo>
                  <a:pt x="206" y="120"/>
                </a:lnTo>
                <a:lnTo>
                  <a:pt x="209" y="113"/>
                </a:lnTo>
                <a:lnTo>
                  <a:pt x="213" y="109"/>
                </a:lnTo>
                <a:lnTo>
                  <a:pt x="218" y="109"/>
                </a:lnTo>
                <a:lnTo>
                  <a:pt x="227" y="94"/>
                </a:lnTo>
                <a:lnTo>
                  <a:pt x="230" y="92"/>
                </a:lnTo>
                <a:lnTo>
                  <a:pt x="235" y="94"/>
                </a:lnTo>
                <a:lnTo>
                  <a:pt x="239" y="92"/>
                </a:lnTo>
                <a:lnTo>
                  <a:pt x="237" y="90"/>
                </a:lnTo>
                <a:lnTo>
                  <a:pt x="235" y="83"/>
                </a:lnTo>
                <a:lnTo>
                  <a:pt x="230" y="83"/>
                </a:lnTo>
                <a:lnTo>
                  <a:pt x="227" y="80"/>
                </a:lnTo>
                <a:lnTo>
                  <a:pt x="230" y="73"/>
                </a:lnTo>
                <a:lnTo>
                  <a:pt x="232" y="71"/>
                </a:lnTo>
                <a:lnTo>
                  <a:pt x="230" y="68"/>
                </a:lnTo>
                <a:lnTo>
                  <a:pt x="225" y="66"/>
                </a:lnTo>
                <a:lnTo>
                  <a:pt x="220" y="68"/>
                </a:lnTo>
                <a:lnTo>
                  <a:pt x="218" y="68"/>
                </a:lnTo>
                <a:lnTo>
                  <a:pt x="216" y="66"/>
                </a:lnTo>
                <a:lnTo>
                  <a:pt x="216" y="59"/>
                </a:lnTo>
                <a:lnTo>
                  <a:pt x="218" y="54"/>
                </a:lnTo>
                <a:lnTo>
                  <a:pt x="220" y="54"/>
                </a:lnTo>
                <a:lnTo>
                  <a:pt x="232" y="54"/>
                </a:lnTo>
                <a:lnTo>
                  <a:pt x="237" y="52"/>
                </a:lnTo>
                <a:lnTo>
                  <a:pt x="239" y="49"/>
                </a:lnTo>
                <a:lnTo>
                  <a:pt x="244" y="47"/>
                </a:lnTo>
                <a:lnTo>
                  <a:pt x="244" y="45"/>
                </a:lnTo>
                <a:lnTo>
                  <a:pt x="244" y="42"/>
                </a:lnTo>
                <a:lnTo>
                  <a:pt x="239" y="45"/>
                </a:lnTo>
                <a:lnTo>
                  <a:pt x="235" y="49"/>
                </a:lnTo>
                <a:lnTo>
                  <a:pt x="232" y="47"/>
                </a:lnTo>
                <a:lnTo>
                  <a:pt x="232" y="45"/>
                </a:lnTo>
                <a:lnTo>
                  <a:pt x="235" y="40"/>
                </a:lnTo>
                <a:lnTo>
                  <a:pt x="237" y="35"/>
                </a:lnTo>
                <a:lnTo>
                  <a:pt x="237" y="33"/>
                </a:lnTo>
                <a:lnTo>
                  <a:pt x="235" y="33"/>
                </a:lnTo>
                <a:lnTo>
                  <a:pt x="235" y="28"/>
                </a:lnTo>
                <a:lnTo>
                  <a:pt x="230" y="23"/>
                </a:lnTo>
                <a:lnTo>
                  <a:pt x="225" y="19"/>
                </a:lnTo>
                <a:lnTo>
                  <a:pt x="227" y="14"/>
                </a:lnTo>
                <a:lnTo>
                  <a:pt x="223" y="9"/>
                </a:lnTo>
                <a:lnTo>
                  <a:pt x="223" y="2"/>
                </a:lnTo>
                <a:lnTo>
                  <a:pt x="225" y="0"/>
                </a:lnTo>
                <a:lnTo>
                  <a:pt x="232" y="2"/>
                </a:lnTo>
                <a:lnTo>
                  <a:pt x="239" y="2"/>
                </a:lnTo>
                <a:lnTo>
                  <a:pt x="246" y="2"/>
                </a:lnTo>
                <a:lnTo>
                  <a:pt x="251" y="7"/>
                </a:lnTo>
                <a:lnTo>
                  <a:pt x="256" y="7"/>
                </a:lnTo>
                <a:lnTo>
                  <a:pt x="263" y="9"/>
                </a:lnTo>
                <a:lnTo>
                  <a:pt x="263" y="14"/>
                </a:lnTo>
                <a:lnTo>
                  <a:pt x="268" y="14"/>
                </a:lnTo>
                <a:lnTo>
                  <a:pt x="282" y="9"/>
                </a:lnTo>
                <a:lnTo>
                  <a:pt x="291" y="14"/>
                </a:lnTo>
                <a:lnTo>
                  <a:pt x="306" y="21"/>
                </a:lnTo>
                <a:lnTo>
                  <a:pt x="308" y="33"/>
                </a:lnTo>
                <a:lnTo>
                  <a:pt x="308" y="47"/>
                </a:lnTo>
                <a:lnTo>
                  <a:pt x="301" y="52"/>
                </a:lnTo>
                <a:lnTo>
                  <a:pt x="298" y="54"/>
                </a:lnTo>
                <a:lnTo>
                  <a:pt x="315" y="52"/>
                </a:lnTo>
                <a:lnTo>
                  <a:pt x="317" y="57"/>
                </a:lnTo>
                <a:lnTo>
                  <a:pt x="317" y="61"/>
                </a:lnTo>
                <a:lnTo>
                  <a:pt x="327" y="59"/>
                </a:lnTo>
                <a:lnTo>
                  <a:pt x="341" y="66"/>
                </a:lnTo>
                <a:lnTo>
                  <a:pt x="346" y="73"/>
                </a:lnTo>
                <a:lnTo>
                  <a:pt x="355" y="73"/>
                </a:lnTo>
                <a:lnTo>
                  <a:pt x="360" y="68"/>
                </a:lnTo>
                <a:lnTo>
                  <a:pt x="369" y="68"/>
                </a:lnTo>
                <a:lnTo>
                  <a:pt x="369" y="73"/>
                </a:lnTo>
                <a:lnTo>
                  <a:pt x="367" y="87"/>
                </a:lnTo>
                <a:lnTo>
                  <a:pt x="360" y="97"/>
                </a:lnTo>
                <a:lnTo>
                  <a:pt x="350" y="102"/>
                </a:lnTo>
                <a:lnTo>
                  <a:pt x="350" y="109"/>
                </a:lnTo>
                <a:lnTo>
                  <a:pt x="358" y="113"/>
                </a:lnTo>
                <a:lnTo>
                  <a:pt x="367" y="109"/>
                </a:lnTo>
                <a:lnTo>
                  <a:pt x="372" y="109"/>
                </a:lnTo>
                <a:lnTo>
                  <a:pt x="379" y="111"/>
                </a:lnTo>
                <a:lnTo>
                  <a:pt x="379" y="116"/>
                </a:lnTo>
                <a:lnTo>
                  <a:pt x="388" y="120"/>
                </a:lnTo>
                <a:lnTo>
                  <a:pt x="391" y="116"/>
                </a:lnTo>
                <a:lnTo>
                  <a:pt x="398" y="104"/>
                </a:lnTo>
                <a:lnTo>
                  <a:pt x="407" y="94"/>
                </a:lnTo>
                <a:lnTo>
                  <a:pt x="419" y="97"/>
                </a:lnTo>
                <a:lnTo>
                  <a:pt x="426" y="92"/>
                </a:lnTo>
                <a:lnTo>
                  <a:pt x="433" y="94"/>
                </a:lnTo>
                <a:lnTo>
                  <a:pt x="438" y="87"/>
                </a:lnTo>
                <a:lnTo>
                  <a:pt x="450" y="83"/>
                </a:lnTo>
                <a:lnTo>
                  <a:pt x="455" y="73"/>
                </a:lnTo>
                <a:lnTo>
                  <a:pt x="459" y="64"/>
                </a:lnTo>
                <a:lnTo>
                  <a:pt x="462" y="64"/>
                </a:lnTo>
                <a:lnTo>
                  <a:pt x="469" y="66"/>
                </a:lnTo>
                <a:lnTo>
                  <a:pt x="485" y="68"/>
                </a:lnTo>
                <a:lnTo>
                  <a:pt x="490" y="73"/>
                </a:lnTo>
                <a:lnTo>
                  <a:pt x="495" y="83"/>
                </a:lnTo>
                <a:lnTo>
                  <a:pt x="499" y="90"/>
                </a:lnTo>
                <a:lnTo>
                  <a:pt x="509" y="94"/>
                </a:lnTo>
                <a:lnTo>
                  <a:pt x="516" y="99"/>
                </a:lnTo>
                <a:lnTo>
                  <a:pt x="521" y="104"/>
                </a:lnTo>
                <a:lnTo>
                  <a:pt x="525" y="104"/>
                </a:lnTo>
                <a:lnTo>
                  <a:pt x="530" y="102"/>
                </a:lnTo>
                <a:lnTo>
                  <a:pt x="535" y="104"/>
                </a:lnTo>
                <a:lnTo>
                  <a:pt x="537" y="109"/>
                </a:lnTo>
                <a:lnTo>
                  <a:pt x="533" y="116"/>
                </a:lnTo>
                <a:lnTo>
                  <a:pt x="544" y="123"/>
                </a:lnTo>
                <a:lnTo>
                  <a:pt x="542" y="125"/>
                </a:lnTo>
                <a:lnTo>
                  <a:pt x="537" y="130"/>
                </a:lnTo>
                <a:lnTo>
                  <a:pt x="537" y="132"/>
                </a:lnTo>
                <a:lnTo>
                  <a:pt x="547" y="142"/>
                </a:lnTo>
                <a:lnTo>
                  <a:pt x="563" y="149"/>
                </a:lnTo>
                <a:lnTo>
                  <a:pt x="568" y="149"/>
                </a:lnTo>
                <a:lnTo>
                  <a:pt x="570" y="175"/>
                </a:lnTo>
                <a:lnTo>
                  <a:pt x="578" y="194"/>
                </a:lnTo>
                <a:lnTo>
                  <a:pt x="573" y="208"/>
                </a:lnTo>
                <a:lnTo>
                  <a:pt x="570" y="217"/>
                </a:lnTo>
                <a:lnTo>
                  <a:pt x="556" y="229"/>
                </a:lnTo>
                <a:lnTo>
                  <a:pt x="556" y="239"/>
                </a:lnTo>
                <a:lnTo>
                  <a:pt x="561" y="243"/>
                </a:lnTo>
                <a:lnTo>
                  <a:pt x="575" y="258"/>
                </a:lnTo>
                <a:lnTo>
                  <a:pt x="585" y="265"/>
                </a:lnTo>
                <a:lnTo>
                  <a:pt x="589" y="270"/>
                </a:lnTo>
                <a:lnTo>
                  <a:pt x="589" y="279"/>
                </a:lnTo>
                <a:lnTo>
                  <a:pt x="582" y="291"/>
                </a:lnTo>
                <a:lnTo>
                  <a:pt x="585" y="303"/>
                </a:lnTo>
                <a:lnTo>
                  <a:pt x="589" y="305"/>
                </a:lnTo>
                <a:lnTo>
                  <a:pt x="589" y="319"/>
                </a:lnTo>
                <a:lnTo>
                  <a:pt x="594" y="324"/>
                </a:lnTo>
                <a:lnTo>
                  <a:pt x="589" y="341"/>
                </a:lnTo>
                <a:lnTo>
                  <a:pt x="585" y="350"/>
                </a:lnTo>
                <a:lnTo>
                  <a:pt x="587" y="355"/>
                </a:lnTo>
                <a:lnTo>
                  <a:pt x="589" y="362"/>
                </a:lnTo>
                <a:lnTo>
                  <a:pt x="594" y="364"/>
                </a:lnTo>
                <a:lnTo>
                  <a:pt x="594" y="369"/>
                </a:lnTo>
                <a:lnTo>
                  <a:pt x="592" y="376"/>
                </a:lnTo>
                <a:lnTo>
                  <a:pt x="592" y="378"/>
                </a:lnTo>
                <a:lnTo>
                  <a:pt x="606" y="385"/>
                </a:lnTo>
                <a:lnTo>
                  <a:pt x="608" y="393"/>
                </a:lnTo>
                <a:lnTo>
                  <a:pt x="611" y="407"/>
                </a:lnTo>
                <a:lnTo>
                  <a:pt x="608" y="421"/>
                </a:lnTo>
                <a:lnTo>
                  <a:pt x="604" y="435"/>
                </a:lnTo>
                <a:lnTo>
                  <a:pt x="596" y="449"/>
                </a:lnTo>
                <a:lnTo>
                  <a:pt x="596" y="452"/>
                </a:lnTo>
                <a:lnTo>
                  <a:pt x="594" y="456"/>
                </a:lnTo>
                <a:lnTo>
                  <a:pt x="585" y="452"/>
                </a:lnTo>
                <a:lnTo>
                  <a:pt x="582" y="438"/>
                </a:lnTo>
                <a:lnTo>
                  <a:pt x="561" y="438"/>
                </a:lnTo>
                <a:lnTo>
                  <a:pt x="568" y="449"/>
                </a:lnTo>
                <a:lnTo>
                  <a:pt x="514" y="466"/>
                </a:lnTo>
                <a:lnTo>
                  <a:pt x="476" y="487"/>
                </a:lnTo>
                <a:lnTo>
                  <a:pt x="469" y="497"/>
                </a:lnTo>
                <a:lnTo>
                  <a:pt x="443" y="497"/>
                </a:lnTo>
                <a:lnTo>
                  <a:pt x="426" y="516"/>
                </a:lnTo>
                <a:lnTo>
                  <a:pt x="417" y="504"/>
                </a:lnTo>
                <a:lnTo>
                  <a:pt x="407" y="509"/>
                </a:lnTo>
                <a:lnTo>
                  <a:pt x="438" y="551"/>
                </a:lnTo>
                <a:lnTo>
                  <a:pt x="431" y="565"/>
                </a:lnTo>
                <a:lnTo>
                  <a:pt x="443" y="596"/>
                </a:lnTo>
                <a:lnTo>
                  <a:pt x="469" y="613"/>
                </a:lnTo>
                <a:lnTo>
                  <a:pt x="495" y="643"/>
                </a:lnTo>
                <a:lnTo>
                  <a:pt x="525" y="674"/>
                </a:lnTo>
                <a:lnTo>
                  <a:pt x="523" y="681"/>
                </a:lnTo>
                <a:lnTo>
                  <a:pt x="523" y="688"/>
                </a:lnTo>
                <a:lnTo>
                  <a:pt x="518" y="700"/>
                </a:lnTo>
                <a:lnTo>
                  <a:pt x="502" y="691"/>
                </a:lnTo>
                <a:lnTo>
                  <a:pt x="497" y="695"/>
                </a:lnTo>
                <a:lnTo>
                  <a:pt x="495" y="714"/>
                </a:lnTo>
                <a:lnTo>
                  <a:pt x="483" y="724"/>
                </a:lnTo>
                <a:lnTo>
                  <a:pt x="469" y="724"/>
                </a:lnTo>
                <a:lnTo>
                  <a:pt x="455" y="731"/>
                </a:lnTo>
                <a:lnTo>
                  <a:pt x="447" y="740"/>
                </a:lnTo>
                <a:lnTo>
                  <a:pt x="447" y="745"/>
                </a:lnTo>
                <a:lnTo>
                  <a:pt x="455" y="757"/>
                </a:lnTo>
                <a:lnTo>
                  <a:pt x="462" y="769"/>
                </a:lnTo>
                <a:lnTo>
                  <a:pt x="455" y="781"/>
                </a:lnTo>
                <a:lnTo>
                  <a:pt x="462" y="781"/>
                </a:lnTo>
                <a:lnTo>
                  <a:pt x="469" y="785"/>
                </a:lnTo>
                <a:lnTo>
                  <a:pt x="469" y="792"/>
                </a:lnTo>
                <a:lnTo>
                  <a:pt x="462" y="809"/>
                </a:lnTo>
                <a:lnTo>
                  <a:pt x="445" y="800"/>
                </a:lnTo>
                <a:lnTo>
                  <a:pt x="443" y="785"/>
                </a:lnTo>
                <a:lnTo>
                  <a:pt x="436" y="785"/>
                </a:lnTo>
                <a:lnTo>
                  <a:pt x="433" y="790"/>
                </a:lnTo>
                <a:lnTo>
                  <a:pt x="426" y="790"/>
                </a:lnTo>
                <a:lnTo>
                  <a:pt x="421" y="783"/>
                </a:lnTo>
                <a:lnTo>
                  <a:pt x="407" y="781"/>
                </a:lnTo>
                <a:lnTo>
                  <a:pt x="402" y="783"/>
                </a:lnTo>
                <a:lnTo>
                  <a:pt x="402" y="792"/>
                </a:lnTo>
                <a:lnTo>
                  <a:pt x="386" y="790"/>
                </a:lnTo>
                <a:lnTo>
                  <a:pt x="365" y="792"/>
                </a:lnTo>
                <a:lnTo>
                  <a:pt x="360" y="800"/>
                </a:lnTo>
                <a:lnTo>
                  <a:pt x="350" y="800"/>
                </a:lnTo>
                <a:lnTo>
                  <a:pt x="336" y="811"/>
                </a:lnTo>
                <a:lnTo>
                  <a:pt x="315" y="809"/>
                </a:lnTo>
                <a:lnTo>
                  <a:pt x="310" y="792"/>
                </a:lnTo>
                <a:lnTo>
                  <a:pt x="289" y="788"/>
                </a:lnTo>
                <a:lnTo>
                  <a:pt x="279" y="785"/>
                </a:lnTo>
                <a:lnTo>
                  <a:pt x="277" y="795"/>
                </a:lnTo>
                <a:lnTo>
                  <a:pt x="277" y="804"/>
                </a:lnTo>
                <a:lnTo>
                  <a:pt x="268" y="816"/>
                </a:lnTo>
                <a:lnTo>
                  <a:pt x="261" y="818"/>
                </a:lnTo>
                <a:lnTo>
                  <a:pt x="256" y="821"/>
                </a:lnTo>
                <a:lnTo>
                  <a:pt x="261" y="807"/>
                </a:lnTo>
                <a:lnTo>
                  <a:pt x="251" y="809"/>
                </a:lnTo>
                <a:lnTo>
                  <a:pt x="253" y="802"/>
                </a:lnTo>
                <a:lnTo>
                  <a:pt x="244" y="788"/>
                </a:lnTo>
                <a:lnTo>
                  <a:pt x="232" y="785"/>
                </a:lnTo>
                <a:lnTo>
                  <a:pt x="232" y="783"/>
                </a:lnTo>
                <a:lnTo>
                  <a:pt x="230" y="783"/>
                </a:lnTo>
                <a:lnTo>
                  <a:pt x="225" y="788"/>
                </a:lnTo>
                <a:lnTo>
                  <a:pt x="213" y="792"/>
                </a:lnTo>
                <a:lnTo>
                  <a:pt x="209" y="781"/>
                </a:lnTo>
                <a:lnTo>
                  <a:pt x="194" y="771"/>
                </a:lnTo>
                <a:lnTo>
                  <a:pt x="175" y="766"/>
                </a:lnTo>
                <a:lnTo>
                  <a:pt x="166" y="771"/>
                </a:lnTo>
                <a:lnTo>
                  <a:pt x="159" y="759"/>
                </a:lnTo>
                <a:lnTo>
                  <a:pt x="145" y="752"/>
                </a:lnTo>
                <a:lnTo>
                  <a:pt x="135" y="762"/>
                </a:lnTo>
                <a:lnTo>
                  <a:pt x="133" y="766"/>
                </a:lnTo>
                <a:lnTo>
                  <a:pt x="147" y="766"/>
                </a:lnTo>
                <a:lnTo>
                  <a:pt x="145" y="776"/>
                </a:lnTo>
                <a:lnTo>
                  <a:pt x="130" y="778"/>
                </a:lnTo>
                <a:lnTo>
                  <a:pt x="116" y="771"/>
                </a:lnTo>
                <a:lnTo>
                  <a:pt x="107" y="778"/>
                </a:lnTo>
                <a:lnTo>
                  <a:pt x="97" y="776"/>
                </a:lnTo>
                <a:lnTo>
                  <a:pt x="93" y="771"/>
                </a:lnTo>
                <a:lnTo>
                  <a:pt x="83" y="776"/>
                </a:lnTo>
                <a:lnTo>
                  <a:pt x="78" y="776"/>
                </a:lnTo>
                <a:lnTo>
                  <a:pt x="76" y="774"/>
                </a:lnTo>
                <a:lnTo>
                  <a:pt x="81" y="771"/>
                </a:lnTo>
                <a:lnTo>
                  <a:pt x="81" y="769"/>
                </a:lnTo>
                <a:lnTo>
                  <a:pt x="78" y="769"/>
                </a:lnTo>
                <a:lnTo>
                  <a:pt x="76" y="771"/>
                </a:lnTo>
                <a:lnTo>
                  <a:pt x="74" y="769"/>
                </a:lnTo>
                <a:lnTo>
                  <a:pt x="69" y="745"/>
                </a:lnTo>
                <a:lnTo>
                  <a:pt x="81" y="714"/>
                </a:lnTo>
                <a:lnTo>
                  <a:pt x="97" y="684"/>
                </a:lnTo>
                <a:lnTo>
                  <a:pt x="107" y="658"/>
                </a:lnTo>
                <a:lnTo>
                  <a:pt x="121" y="643"/>
                </a:lnTo>
                <a:lnTo>
                  <a:pt x="130" y="629"/>
                </a:lnTo>
                <a:lnTo>
                  <a:pt x="121" y="620"/>
                </a:lnTo>
                <a:lnTo>
                  <a:pt x="104" y="620"/>
                </a:lnTo>
                <a:lnTo>
                  <a:pt x="76" y="603"/>
                </a:lnTo>
                <a:lnTo>
                  <a:pt x="67" y="608"/>
                </a:lnTo>
                <a:lnTo>
                  <a:pt x="45" y="596"/>
                </a:lnTo>
                <a:lnTo>
                  <a:pt x="29" y="589"/>
                </a:lnTo>
                <a:lnTo>
                  <a:pt x="22" y="570"/>
                </a:lnTo>
                <a:lnTo>
                  <a:pt x="10" y="561"/>
                </a:lnTo>
                <a:lnTo>
                  <a:pt x="26" y="549"/>
                </a:lnTo>
                <a:lnTo>
                  <a:pt x="29" y="532"/>
                </a:lnTo>
                <a:lnTo>
                  <a:pt x="17" y="523"/>
                </a:lnTo>
                <a:lnTo>
                  <a:pt x="10" y="518"/>
                </a:lnTo>
                <a:lnTo>
                  <a:pt x="0" y="499"/>
                </a:lnTo>
                <a:lnTo>
                  <a:pt x="3" y="48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sz="240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2E7E255D-9868-4422-AB89-EBDEBADC112F}"/>
              </a:ext>
            </a:extLst>
          </p:cNvPr>
          <p:cNvSpPr txBox="1"/>
          <p:nvPr/>
        </p:nvSpPr>
        <p:spPr>
          <a:xfrm>
            <a:off x="5697776" y="4897280"/>
            <a:ext cx="3446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49">
              <a:defRPr/>
            </a:pPr>
            <a:r>
              <a:rPr lang="nb-NO" sz="1000">
                <a:solidFill>
                  <a:srgbClr val="E3E4E5"/>
                </a:solidFill>
                <a:latin typeface="Roboto" panose="020B0604020202020204" charset="0"/>
                <a:ea typeface="Roboto" panose="020B0604020202020204" charset="0"/>
              </a:rPr>
              <a:t>Source: ACEA</a:t>
            </a:r>
          </a:p>
        </p:txBody>
      </p:sp>
    </p:spTree>
    <p:extLst>
      <p:ext uri="{BB962C8B-B14F-4D97-AF65-F5344CB8AC3E}">
        <p14:creationId xmlns:p14="http://schemas.microsoft.com/office/powerpoint/2010/main" val="318395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9" grpId="0"/>
      <p:bldP spid="17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6C0167-59B9-4C20-AE61-6B15E29EA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3000"/>
              <a:t>The Norwegian EV driver survey at a </a:t>
            </a:r>
            <a:r>
              <a:rPr lang="nb-NO" sz="3000" err="1"/>
              <a:t>glance</a:t>
            </a:r>
            <a:endParaRPr lang="nb-NO" sz="300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5775233-06AF-42DC-881B-D8620E9C1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Roboto"/>
              <a:ea typeface="Roboto"/>
            </a:endParaRPr>
          </a:p>
          <a:p>
            <a:r>
              <a:rPr lang="en-US" sz="2800" dirty="0">
                <a:latin typeface="Roboto"/>
                <a:ea typeface="Roboto"/>
              </a:rPr>
              <a:t>Conducted by the Norwegian EV Association in  April 2022</a:t>
            </a:r>
          </a:p>
          <a:p>
            <a:r>
              <a:rPr lang="en-US" sz="2800" dirty="0">
                <a:latin typeface="Roboto"/>
                <a:ea typeface="Roboto"/>
              </a:rPr>
              <a:t>Digital questionnaire with 16.000 respondents</a:t>
            </a:r>
          </a:p>
          <a:p>
            <a:r>
              <a:rPr lang="en-US" sz="2800" dirty="0">
                <a:latin typeface="Roboto"/>
                <a:ea typeface="Roboto"/>
              </a:rPr>
              <a:t>Experiences and attitudes of Norwegian EV drivers</a:t>
            </a:r>
            <a:endParaRPr lang="nb-NO" sz="2800" dirty="0">
              <a:latin typeface="Roboto"/>
              <a:ea typeface="Roboto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46839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D7314E2-4534-444E-8E67-1983161D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3200">
                <a:latin typeface="+mj-lt"/>
              </a:rPr>
              <a:t>Happy EV drivers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6A5CBDC-67D8-48EA-B793-A254EE4753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0679" y="1717424"/>
            <a:ext cx="3672486" cy="3175646"/>
          </a:xfrm>
        </p:spPr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000" b="1" i="0" u="none" strike="noStrike" kern="1200" cap="none" spc="0" normalizeH="0" baseline="0" noProof="0">
                <a:ln>
                  <a:noFill/>
                </a:ln>
                <a:solidFill>
                  <a:srgbClr val="004DA1"/>
                </a:solidFill>
                <a:effectLst/>
                <a:uLnTx/>
                <a:uFillTx/>
                <a:cs typeface="+mn-cs"/>
              </a:rPr>
              <a:t>93%</a:t>
            </a:r>
          </a:p>
          <a:p>
            <a:pPr marL="0" indent="0">
              <a:buNone/>
            </a:pPr>
            <a:r>
              <a:rPr lang="nb-NO" sz="2800" err="1">
                <a:solidFill>
                  <a:srgbClr val="004C9C"/>
                </a:solidFill>
              </a:rPr>
              <a:t>are</a:t>
            </a:r>
            <a:r>
              <a:rPr lang="nb-NO" sz="2800">
                <a:solidFill>
                  <a:srgbClr val="004C9C"/>
                </a:solidFill>
              </a:rPr>
              <a:t> </a:t>
            </a:r>
            <a:r>
              <a:rPr lang="nb-NO" sz="2800" err="1">
                <a:solidFill>
                  <a:srgbClr val="004C9C"/>
                </a:solidFill>
              </a:rPr>
              <a:t>satisfied</a:t>
            </a:r>
            <a:r>
              <a:rPr lang="nb-NO" sz="2800">
                <a:solidFill>
                  <a:srgbClr val="004C9C"/>
                </a:solidFill>
              </a:rPr>
              <a:t> or </a:t>
            </a:r>
            <a:r>
              <a:rPr lang="nb-NO" sz="2800" err="1">
                <a:solidFill>
                  <a:srgbClr val="004C9C"/>
                </a:solidFill>
              </a:rPr>
              <a:t>very</a:t>
            </a:r>
            <a:r>
              <a:rPr lang="nb-NO" sz="2800">
                <a:solidFill>
                  <a:srgbClr val="004C9C"/>
                </a:solidFill>
              </a:rPr>
              <a:t> </a:t>
            </a:r>
            <a:r>
              <a:rPr lang="nb-NO" sz="2800" err="1">
                <a:solidFill>
                  <a:srgbClr val="004C9C"/>
                </a:solidFill>
              </a:rPr>
              <a:t>satisfied</a:t>
            </a:r>
            <a:r>
              <a:rPr lang="nb-NO" sz="2800">
                <a:solidFill>
                  <a:srgbClr val="004C9C"/>
                </a:solidFill>
              </a:rPr>
              <a:t> </a:t>
            </a:r>
            <a:r>
              <a:rPr lang="nb-NO" sz="2800" err="1">
                <a:solidFill>
                  <a:srgbClr val="004C9C"/>
                </a:solidFill>
              </a:rPr>
              <a:t>with</a:t>
            </a:r>
            <a:r>
              <a:rPr lang="nb-NO" sz="2800">
                <a:solidFill>
                  <a:srgbClr val="004C9C"/>
                </a:solidFill>
              </a:rPr>
              <a:t> </a:t>
            </a:r>
            <a:r>
              <a:rPr lang="nb-NO" sz="2800" err="1">
                <a:solidFill>
                  <a:srgbClr val="004C9C"/>
                </a:solidFill>
              </a:rPr>
              <a:t>being</a:t>
            </a:r>
            <a:r>
              <a:rPr lang="nb-NO" sz="2800">
                <a:solidFill>
                  <a:srgbClr val="004C9C"/>
                </a:solidFill>
              </a:rPr>
              <a:t> an EV driver</a:t>
            </a:r>
          </a:p>
          <a:p>
            <a:endParaRPr lang="nb-NO"/>
          </a:p>
        </p:txBody>
      </p:sp>
      <p:pic>
        <p:nvPicPr>
          <p:cNvPr id="5" name="Plassholder for innhold 4" descr="Et bilde som inneholder utendørs, person, bil, mann&#10;&#10;Automatisk generert beskrivelse">
            <a:extLst>
              <a:ext uri="{FF2B5EF4-FFF2-40B4-BE49-F238E27FC236}">
                <a16:creationId xmlns:a16="http://schemas.microsoft.com/office/drawing/2014/main" id="{A8428D48-63AA-4094-A3B1-2CBF951BCCA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19893"/>
            <a:ext cx="4349750" cy="4303713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BDFE92B-AD8B-4EC2-8166-DABB21425666}"/>
              </a:ext>
            </a:extLst>
          </p:cNvPr>
          <p:cNvSpPr txBox="1"/>
          <p:nvPr/>
        </p:nvSpPr>
        <p:spPr>
          <a:xfrm>
            <a:off x="6590990" y="4896253"/>
            <a:ext cx="2553010" cy="24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4D9D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Source: The Norwegian EV Driver survey</a:t>
            </a:r>
          </a:p>
        </p:txBody>
      </p:sp>
    </p:spTree>
    <p:extLst>
      <p:ext uri="{BB962C8B-B14F-4D97-AF65-F5344CB8AC3E}">
        <p14:creationId xmlns:p14="http://schemas.microsoft.com/office/powerpoint/2010/main" val="777620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12111A7-FDB9-4959-809A-025112D4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263" y="1562263"/>
            <a:ext cx="3367277" cy="1026964"/>
          </a:xfrm>
        </p:spPr>
        <p:txBody>
          <a:bodyPr/>
          <a:lstStyle/>
          <a:p>
            <a:pPr marL="0" indent="0">
              <a:buNone/>
            </a:pPr>
            <a:r>
              <a:rPr lang="nb-NO" sz="2800"/>
              <a:t>have </a:t>
            </a:r>
            <a:r>
              <a:rPr lang="nb-NO" sz="2800" err="1"/>
              <a:t>their</a:t>
            </a:r>
            <a:r>
              <a:rPr lang="nb-NO" sz="2800"/>
              <a:t> </a:t>
            </a:r>
            <a:r>
              <a:rPr lang="nb-NO" sz="2800" err="1"/>
              <a:t>own</a:t>
            </a:r>
            <a:r>
              <a:rPr lang="nb-NO" sz="2800"/>
              <a:t> </a:t>
            </a:r>
            <a:r>
              <a:rPr lang="nb-NO" sz="2800" err="1"/>
              <a:t>parking</a:t>
            </a:r>
            <a:r>
              <a:rPr lang="nb-NO" sz="2800"/>
              <a:t> spot </a:t>
            </a:r>
          </a:p>
        </p:txBody>
      </p:sp>
      <p:grpSp>
        <p:nvGrpSpPr>
          <p:cNvPr id="4" name="Grafikk 2">
            <a:extLst>
              <a:ext uri="{FF2B5EF4-FFF2-40B4-BE49-F238E27FC236}">
                <a16:creationId xmlns:a16="http://schemas.microsoft.com/office/drawing/2014/main" id="{8F4852AD-9126-4832-BD43-586AD528A50E}"/>
              </a:ext>
            </a:extLst>
          </p:cNvPr>
          <p:cNvGrpSpPr/>
          <p:nvPr/>
        </p:nvGrpSpPr>
        <p:grpSpPr>
          <a:xfrm>
            <a:off x="5514650" y="1514023"/>
            <a:ext cx="2027950" cy="2016624"/>
            <a:chOff x="3271837" y="1271587"/>
            <a:chExt cx="2600325" cy="2600325"/>
          </a:xfrm>
        </p:grpSpPr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71A5F6B8-42BD-4AD5-A610-3E16BDD81241}"/>
                </a:ext>
              </a:extLst>
            </p:cNvPr>
            <p:cNvSpPr/>
            <p:nvPr/>
          </p:nvSpPr>
          <p:spPr>
            <a:xfrm>
              <a:off x="3271837" y="2055342"/>
              <a:ext cx="1919820" cy="1454962"/>
            </a:xfrm>
            <a:custGeom>
              <a:avLst/>
              <a:gdLst>
                <a:gd name="connsiteX0" fmla="*/ 1840802 w 1919820"/>
                <a:gd name="connsiteY0" fmla="*/ 340757 h 1454962"/>
                <a:gd name="connsiteX1" fmla="*/ 1815303 w 1919820"/>
                <a:gd name="connsiteY1" fmla="*/ 344310 h 1454962"/>
                <a:gd name="connsiteX2" fmla="*/ 1718415 w 1919820"/>
                <a:gd name="connsiteY2" fmla="*/ 370999 h 1454962"/>
                <a:gd name="connsiteX3" fmla="*/ 1617821 w 1919820"/>
                <a:gd name="connsiteY3" fmla="*/ 125921 h 1454962"/>
                <a:gd name="connsiteX4" fmla="*/ 1430017 w 1919820"/>
                <a:gd name="connsiteY4" fmla="*/ 0 h 1454962"/>
                <a:gd name="connsiteX5" fmla="*/ 488471 w 1919820"/>
                <a:gd name="connsiteY5" fmla="*/ 0 h 1454962"/>
                <a:gd name="connsiteX6" fmla="*/ 300676 w 1919820"/>
                <a:gd name="connsiteY6" fmla="*/ 125921 h 1454962"/>
                <a:gd name="connsiteX7" fmla="*/ 200206 w 1919820"/>
                <a:gd name="connsiteY7" fmla="*/ 370656 h 1454962"/>
                <a:gd name="connsiteX8" fmla="*/ 104518 w 1919820"/>
                <a:gd name="connsiteY8" fmla="*/ 344300 h 1454962"/>
                <a:gd name="connsiteX9" fmla="*/ 79029 w 1919820"/>
                <a:gd name="connsiteY9" fmla="*/ 340747 h 1454962"/>
                <a:gd name="connsiteX10" fmla="*/ 0 w 1919820"/>
                <a:gd name="connsiteY10" fmla="*/ 423920 h 1454962"/>
                <a:gd name="connsiteX11" fmla="*/ 0 w 1919820"/>
                <a:gd name="connsiteY11" fmla="*/ 481032 h 1454962"/>
                <a:gd name="connsiteX12" fmla="*/ 102032 w 1919820"/>
                <a:gd name="connsiteY12" fmla="*/ 583063 h 1454962"/>
                <a:gd name="connsiteX13" fmla="*/ 112995 w 1919820"/>
                <a:gd name="connsiteY13" fmla="*/ 583063 h 1454962"/>
                <a:gd name="connsiteX14" fmla="*/ 96755 w 1919820"/>
                <a:gd name="connsiteY14" fmla="*/ 622621 h 1454962"/>
                <a:gd name="connsiteX15" fmla="*/ 48720 w 1919820"/>
                <a:gd name="connsiteY15" fmla="*/ 866061 h 1454962"/>
                <a:gd name="connsiteX16" fmla="*/ 48720 w 1919820"/>
                <a:gd name="connsiteY16" fmla="*/ 1352931 h 1454962"/>
                <a:gd name="connsiteX17" fmla="*/ 150752 w 1919820"/>
                <a:gd name="connsiteY17" fmla="*/ 1454963 h 1454962"/>
                <a:gd name="connsiteX18" fmla="*/ 284007 w 1919820"/>
                <a:gd name="connsiteY18" fmla="*/ 1454963 h 1454962"/>
                <a:gd name="connsiteX19" fmla="*/ 386039 w 1919820"/>
                <a:gd name="connsiteY19" fmla="*/ 1352931 h 1454962"/>
                <a:gd name="connsiteX20" fmla="*/ 386039 w 1919820"/>
                <a:gd name="connsiteY20" fmla="*/ 1231354 h 1454962"/>
                <a:gd name="connsiteX21" fmla="*/ 1532439 w 1919820"/>
                <a:gd name="connsiteY21" fmla="*/ 1231354 h 1454962"/>
                <a:gd name="connsiteX22" fmla="*/ 1532439 w 1919820"/>
                <a:gd name="connsiteY22" fmla="*/ 1352931 h 1454962"/>
                <a:gd name="connsiteX23" fmla="*/ 1634471 w 1919820"/>
                <a:gd name="connsiteY23" fmla="*/ 1454963 h 1454962"/>
                <a:gd name="connsiteX24" fmla="*/ 1767707 w 1919820"/>
                <a:gd name="connsiteY24" fmla="*/ 1454963 h 1454962"/>
                <a:gd name="connsiteX25" fmla="*/ 1869739 w 1919820"/>
                <a:gd name="connsiteY25" fmla="*/ 1352931 h 1454962"/>
                <a:gd name="connsiteX26" fmla="*/ 1869739 w 1919820"/>
                <a:gd name="connsiteY26" fmla="*/ 866070 h 1454962"/>
                <a:gd name="connsiteX27" fmla="*/ 1821704 w 1919820"/>
                <a:gd name="connsiteY27" fmla="*/ 622630 h 1454962"/>
                <a:gd name="connsiteX28" fmla="*/ 1805464 w 1919820"/>
                <a:gd name="connsiteY28" fmla="*/ 583073 h 1454962"/>
                <a:gd name="connsiteX29" fmla="*/ 1817789 w 1919820"/>
                <a:gd name="connsiteY29" fmla="*/ 583073 h 1454962"/>
                <a:gd name="connsiteX30" fmla="*/ 1919821 w 1919820"/>
                <a:gd name="connsiteY30" fmla="*/ 481041 h 1454962"/>
                <a:gd name="connsiteX31" fmla="*/ 1919821 w 1919820"/>
                <a:gd name="connsiteY31" fmla="*/ 423929 h 1454962"/>
                <a:gd name="connsiteX32" fmla="*/ 1840802 w 1919820"/>
                <a:gd name="connsiteY32" fmla="*/ 340757 h 1454962"/>
                <a:gd name="connsiteX33" fmla="*/ 273348 w 1919820"/>
                <a:gd name="connsiteY33" fmla="*/ 527656 h 1454962"/>
                <a:gd name="connsiteX34" fmla="*/ 425539 w 1919820"/>
                <a:gd name="connsiteY34" fmla="*/ 156963 h 1454962"/>
                <a:gd name="connsiteX35" fmla="*/ 538153 w 1919820"/>
                <a:gd name="connsiteY35" fmla="*/ 81448 h 1454962"/>
                <a:gd name="connsiteX36" fmla="*/ 1380335 w 1919820"/>
                <a:gd name="connsiteY36" fmla="*/ 81448 h 1454962"/>
                <a:gd name="connsiteX37" fmla="*/ 1492949 w 1919820"/>
                <a:gd name="connsiteY37" fmla="*/ 156963 h 1454962"/>
                <a:gd name="connsiteX38" fmla="*/ 1645139 w 1919820"/>
                <a:gd name="connsiteY38" fmla="*/ 527656 h 1454962"/>
                <a:gd name="connsiteX39" fmla="*/ 1594514 w 1919820"/>
                <a:gd name="connsiteY39" fmla="*/ 603171 h 1454962"/>
                <a:gd name="connsiteX40" fmla="*/ 323983 w 1919820"/>
                <a:gd name="connsiteY40" fmla="*/ 603171 h 1454962"/>
                <a:gd name="connsiteX41" fmla="*/ 273348 w 1919820"/>
                <a:gd name="connsiteY41" fmla="*/ 527656 h 1454962"/>
                <a:gd name="connsiteX42" fmla="*/ 613077 w 1919820"/>
                <a:gd name="connsiteY42" fmla="*/ 996544 h 1454962"/>
                <a:gd name="connsiteX43" fmla="*/ 572272 w 1919820"/>
                <a:gd name="connsiteY43" fmla="*/ 1037349 h 1454962"/>
                <a:gd name="connsiteX44" fmla="*/ 283169 w 1919820"/>
                <a:gd name="connsiteY44" fmla="*/ 1037349 h 1454962"/>
                <a:gd name="connsiteX45" fmla="*/ 242354 w 1919820"/>
                <a:gd name="connsiteY45" fmla="*/ 996544 h 1454962"/>
                <a:gd name="connsiteX46" fmla="*/ 242354 w 1919820"/>
                <a:gd name="connsiteY46" fmla="*/ 857802 h 1454962"/>
                <a:gd name="connsiteX47" fmla="*/ 283169 w 1919820"/>
                <a:gd name="connsiteY47" fmla="*/ 816997 h 1454962"/>
                <a:gd name="connsiteX48" fmla="*/ 572272 w 1919820"/>
                <a:gd name="connsiteY48" fmla="*/ 816997 h 1454962"/>
                <a:gd name="connsiteX49" fmla="*/ 613077 w 1919820"/>
                <a:gd name="connsiteY49" fmla="*/ 857802 h 1454962"/>
                <a:gd name="connsiteX50" fmla="*/ 613077 w 1919820"/>
                <a:gd name="connsiteY50" fmla="*/ 996544 h 1454962"/>
                <a:gd name="connsiteX51" fmla="*/ 1673390 w 1919820"/>
                <a:gd name="connsiteY51" fmla="*/ 996544 h 1454962"/>
                <a:gd name="connsiteX52" fmla="*/ 1632585 w 1919820"/>
                <a:gd name="connsiteY52" fmla="*/ 1037349 h 1454962"/>
                <a:gd name="connsiteX53" fmla="*/ 1343482 w 1919820"/>
                <a:gd name="connsiteY53" fmla="*/ 1037349 h 1454962"/>
                <a:gd name="connsiteX54" fmla="*/ 1302677 w 1919820"/>
                <a:gd name="connsiteY54" fmla="*/ 996544 h 1454962"/>
                <a:gd name="connsiteX55" fmla="*/ 1302677 w 1919820"/>
                <a:gd name="connsiteY55" fmla="*/ 857802 h 1454962"/>
                <a:gd name="connsiteX56" fmla="*/ 1343482 w 1919820"/>
                <a:gd name="connsiteY56" fmla="*/ 816997 h 1454962"/>
                <a:gd name="connsiteX57" fmla="*/ 1632585 w 1919820"/>
                <a:gd name="connsiteY57" fmla="*/ 816997 h 1454962"/>
                <a:gd name="connsiteX58" fmla="*/ 1673390 w 1919820"/>
                <a:gd name="connsiteY58" fmla="*/ 857802 h 1454962"/>
                <a:gd name="connsiteX59" fmla="*/ 1673390 w 1919820"/>
                <a:gd name="connsiteY59" fmla="*/ 996544 h 14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919820" h="1454962">
                  <a:moveTo>
                    <a:pt x="1840802" y="340757"/>
                  </a:moveTo>
                  <a:cubicBezTo>
                    <a:pt x="1832448" y="340757"/>
                    <a:pt x="1823876" y="341957"/>
                    <a:pt x="1815303" y="344310"/>
                  </a:cubicBezTo>
                  <a:lnTo>
                    <a:pt x="1718415" y="370999"/>
                  </a:lnTo>
                  <a:lnTo>
                    <a:pt x="1617821" y="125921"/>
                  </a:lnTo>
                  <a:cubicBezTo>
                    <a:pt x="1589313" y="56493"/>
                    <a:pt x="1505064" y="0"/>
                    <a:pt x="1430017" y="0"/>
                  </a:cubicBezTo>
                  <a:lnTo>
                    <a:pt x="488471" y="0"/>
                  </a:lnTo>
                  <a:cubicBezTo>
                    <a:pt x="413414" y="0"/>
                    <a:pt x="329174" y="56493"/>
                    <a:pt x="300676" y="125921"/>
                  </a:cubicBezTo>
                  <a:lnTo>
                    <a:pt x="200206" y="370656"/>
                  </a:lnTo>
                  <a:lnTo>
                    <a:pt x="104518" y="344300"/>
                  </a:lnTo>
                  <a:cubicBezTo>
                    <a:pt x="95955" y="341948"/>
                    <a:pt x="87382" y="340747"/>
                    <a:pt x="79029" y="340747"/>
                  </a:cubicBezTo>
                  <a:cubicBezTo>
                    <a:pt x="33233" y="340747"/>
                    <a:pt x="0" y="375733"/>
                    <a:pt x="0" y="423920"/>
                  </a:cubicBezTo>
                  <a:lnTo>
                    <a:pt x="0" y="481032"/>
                  </a:lnTo>
                  <a:cubicBezTo>
                    <a:pt x="0" y="537286"/>
                    <a:pt x="45777" y="583063"/>
                    <a:pt x="102032" y="583063"/>
                  </a:cubicBezTo>
                  <a:lnTo>
                    <a:pt x="112995" y="583063"/>
                  </a:lnTo>
                  <a:lnTo>
                    <a:pt x="96755" y="622621"/>
                  </a:lnTo>
                  <a:cubicBezTo>
                    <a:pt x="70275" y="687105"/>
                    <a:pt x="48720" y="796319"/>
                    <a:pt x="48720" y="866061"/>
                  </a:cubicBezTo>
                  <a:lnTo>
                    <a:pt x="48720" y="1352931"/>
                  </a:lnTo>
                  <a:cubicBezTo>
                    <a:pt x="48720" y="1409186"/>
                    <a:pt x="94498" y="1454963"/>
                    <a:pt x="150752" y="1454963"/>
                  </a:cubicBezTo>
                  <a:lnTo>
                    <a:pt x="284007" y="1454963"/>
                  </a:lnTo>
                  <a:cubicBezTo>
                    <a:pt x="340262" y="1454963"/>
                    <a:pt x="386039" y="1409186"/>
                    <a:pt x="386039" y="1352931"/>
                  </a:cubicBezTo>
                  <a:lnTo>
                    <a:pt x="386039" y="1231354"/>
                  </a:lnTo>
                  <a:lnTo>
                    <a:pt x="1532439" y="1231354"/>
                  </a:lnTo>
                  <a:lnTo>
                    <a:pt x="1532439" y="1352931"/>
                  </a:lnTo>
                  <a:cubicBezTo>
                    <a:pt x="1532439" y="1409186"/>
                    <a:pt x="1578216" y="1454963"/>
                    <a:pt x="1634471" y="1454963"/>
                  </a:cubicBezTo>
                  <a:lnTo>
                    <a:pt x="1767707" y="1454963"/>
                  </a:lnTo>
                  <a:cubicBezTo>
                    <a:pt x="1823961" y="1454963"/>
                    <a:pt x="1869739" y="1409186"/>
                    <a:pt x="1869739" y="1352931"/>
                  </a:cubicBezTo>
                  <a:lnTo>
                    <a:pt x="1869739" y="866070"/>
                  </a:lnTo>
                  <a:cubicBezTo>
                    <a:pt x="1869739" y="796338"/>
                    <a:pt x="1848183" y="687124"/>
                    <a:pt x="1821704" y="622630"/>
                  </a:cubicBezTo>
                  <a:lnTo>
                    <a:pt x="1805464" y="583073"/>
                  </a:lnTo>
                  <a:lnTo>
                    <a:pt x="1817789" y="583073"/>
                  </a:lnTo>
                  <a:cubicBezTo>
                    <a:pt x="1874044" y="583073"/>
                    <a:pt x="1919821" y="537296"/>
                    <a:pt x="1919821" y="481041"/>
                  </a:cubicBezTo>
                  <a:lnTo>
                    <a:pt x="1919821" y="423929"/>
                  </a:lnTo>
                  <a:cubicBezTo>
                    <a:pt x="1919831" y="375742"/>
                    <a:pt x="1886588" y="340757"/>
                    <a:pt x="1840802" y="340757"/>
                  </a:cubicBezTo>
                  <a:close/>
                  <a:moveTo>
                    <a:pt x="273348" y="527656"/>
                  </a:moveTo>
                  <a:lnTo>
                    <a:pt x="425539" y="156963"/>
                  </a:lnTo>
                  <a:cubicBezTo>
                    <a:pt x="442589" y="115434"/>
                    <a:pt x="493262" y="81448"/>
                    <a:pt x="538153" y="81448"/>
                  </a:cubicBezTo>
                  <a:lnTo>
                    <a:pt x="1380335" y="81448"/>
                  </a:lnTo>
                  <a:cubicBezTo>
                    <a:pt x="1425226" y="81448"/>
                    <a:pt x="1475899" y="115424"/>
                    <a:pt x="1492949" y="156963"/>
                  </a:cubicBezTo>
                  <a:lnTo>
                    <a:pt x="1645139" y="527656"/>
                  </a:lnTo>
                  <a:cubicBezTo>
                    <a:pt x="1662179" y="569185"/>
                    <a:pt x="1639405" y="603171"/>
                    <a:pt x="1594514" y="603171"/>
                  </a:cubicBezTo>
                  <a:lnTo>
                    <a:pt x="323983" y="603171"/>
                  </a:lnTo>
                  <a:cubicBezTo>
                    <a:pt x="279083" y="603161"/>
                    <a:pt x="256308" y="569185"/>
                    <a:pt x="273348" y="527656"/>
                  </a:cubicBezTo>
                  <a:close/>
                  <a:moveTo>
                    <a:pt x="613077" y="996544"/>
                  </a:moveTo>
                  <a:cubicBezTo>
                    <a:pt x="613077" y="1018994"/>
                    <a:pt x="594703" y="1037349"/>
                    <a:pt x="572272" y="1037349"/>
                  </a:cubicBezTo>
                  <a:lnTo>
                    <a:pt x="283169" y="1037349"/>
                  </a:lnTo>
                  <a:cubicBezTo>
                    <a:pt x="260718" y="1037349"/>
                    <a:pt x="242354" y="1018985"/>
                    <a:pt x="242354" y="996544"/>
                  </a:cubicBezTo>
                  <a:lnTo>
                    <a:pt x="242354" y="857802"/>
                  </a:lnTo>
                  <a:cubicBezTo>
                    <a:pt x="242354" y="835362"/>
                    <a:pt x="260718" y="816997"/>
                    <a:pt x="283169" y="816997"/>
                  </a:cubicBezTo>
                  <a:lnTo>
                    <a:pt x="572272" y="816997"/>
                  </a:lnTo>
                  <a:cubicBezTo>
                    <a:pt x="594703" y="816997"/>
                    <a:pt x="613077" y="835362"/>
                    <a:pt x="613077" y="857802"/>
                  </a:cubicBezTo>
                  <a:lnTo>
                    <a:pt x="613077" y="996544"/>
                  </a:lnTo>
                  <a:close/>
                  <a:moveTo>
                    <a:pt x="1673390" y="996544"/>
                  </a:moveTo>
                  <a:cubicBezTo>
                    <a:pt x="1673390" y="1018994"/>
                    <a:pt x="1655016" y="1037349"/>
                    <a:pt x="1632585" y="1037349"/>
                  </a:cubicBezTo>
                  <a:lnTo>
                    <a:pt x="1343482" y="1037349"/>
                  </a:lnTo>
                  <a:cubicBezTo>
                    <a:pt x="1321051" y="1037349"/>
                    <a:pt x="1302677" y="1018985"/>
                    <a:pt x="1302677" y="996544"/>
                  </a:cubicBezTo>
                  <a:lnTo>
                    <a:pt x="1302677" y="857802"/>
                  </a:lnTo>
                  <a:cubicBezTo>
                    <a:pt x="1302677" y="835362"/>
                    <a:pt x="1321051" y="816997"/>
                    <a:pt x="1343482" y="816997"/>
                  </a:cubicBezTo>
                  <a:lnTo>
                    <a:pt x="1632585" y="816997"/>
                  </a:lnTo>
                  <a:cubicBezTo>
                    <a:pt x="1655016" y="816997"/>
                    <a:pt x="1673390" y="835362"/>
                    <a:pt x="1673390" y="857802"/>
                  </a:cubicBezTo>
                  <a:lnTo>
                    <a:pt x="1673390" y="99654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grpSp>
          <p:nvGrpSpPr>
            <p:cNvPr id="6" name="Grafikk 2">
              <a:extLst>
                <a:ext uri="{FF2B5EF4-FFF2-40B4-BE49-F238E27FC236}">
                  <a16:creationId xmlns:a16="http://schemas.microsoft.com/office/drawing/2014/main" id="{0D31C082-475D-4ED9-80E0-BC84CF5F0F1D}"/>
                </a:ext>
              </a:extLst>
            </p:cNvPr>
            <p:cNvGrpSpPr/>
            <p:nvPr/>
          </p:nvGrpSpPr>
          <p:grpSpPr>
            <a:xfrm>
              <a:off x="5129135" y="1628641"/>
              <a:ext cx="738482" cy="1870757"/>
              <a:chOff x="5129135" y="1628641"/>
              <a:chExt cx="738482" cy="1870757"/>
            </a:xfrm>
            <a:solidFill>
              <a:srgbClr val="000000"/>
            </a:solidFill>
          </p:grpSpPr>
          <p:sp>
            <p:nvSpPr>
              <p:cNvPr id="7" name="Frihåndsform: figur 6">
                <a:extLst>
                  <a:ext uri="{FF2B5EF4-FFF2-40B4-BE49-F238E27FC236}">
                    <a16:creationId xmlns:a16="http://schemas.microsoft.com/office/drawing/2014/main" id="{EA5B0C38-16F2-47F5-9BC9-95268A558CE8}"/>
                  </a:ext>
                </a:extLst>
              </p:cNvPr>
              <p:cNvSpPr/>
              <p:nvPr/>
            </p:nvSpPr>
            <p:spPr>
              <a:xfrm>
                <a:off x="5129135" y="1628641"/>
                <a:ext cx="738482" cy="1870757"/>
              </a:xfrm>
              <a:custGeom>
                <a:avLst/>
                <a:gdLst>
                  <a:gd name="connsiteX0" fmla="*/ 610867 w 738482"/>
                  <a:gd name="connsiteY0" fmla="*/ 0 h 1870757"/>
                  <a:gd name="connsiteX1" fmla="*/ 127616 w 738482"/>
                  <a:gd name="connsiteY1" fmla="*/ 0 h 1870757"/>
                  <a:gd name="connsiteX2" fmla="*/ 0 w 738482"/>
                  <a:gd name="connsiteY2" fmla="*/ 127616 h 1870757"/>
                  <a:gd name="connsiteX3" fmla="*/ 0 w 738482"/>
                  <a:gd name="connsiteY3" fmla="*/ 610876 h 1870757"/>
                  <a:gd name="connsiteX4" fmla="*/ 127616 w 738482"/>
                  <a:gd name="connsiteY4" fmla="*/ 738502 h 1870757"/>
                  <a:gd name="connsiteX5" fmla="*/ 321612 w 738482"/>
                  <a:gd name="connsiteY5" fmla="*/ 738502 h 1870757"/>
                  <a:gd name="connsiteX6" fmla="*/ 321612 w 738482"/>
                  <a:gd name="connsiteY6" fmla="*/ 1823133 h 1870757"/>
                  <a:gd name="connsiteX7" fmla="*/ 369237 w 738482"/>
                  <a:gd name="connsiteY7" fmla="*/ 1870758 h 1870757"/>
                  <a:gd name="connsiteX8" fmla="*/ 416862 w 738482"/>
                  <a:gd name="connsiteY8" fmla="*/ 1823133 h 1870757"/>
                  <a:gd name="connsiteX9" fmla="*/ 416862 w 738482"/>
                  <a:gd name="connsiteY9" fmla="*/ 738511 h 1870757"/>
                  <a:gd name="connsiteX10" fmla="*/ 610867 w 738482"/>
                  <a:gd name="connsiteY10" fmla="*/ 738511 h 1870757"/>
                  <a:gd name="connsiteX11" fmla="*/ 738483 w 738482"/>
                  <a:gd name="connsiteY11" fmla="*/ 610886 h 1870757"/>
                  <a:gd name="connsiteX12" fmla="*/ 738483 w 738482"/>
                  <a:gd name="connsiteY12" fmla="*/ 127625 h 1870757"/>
                  <a:gd name="connsiteX13" fmla="*/ 610867 w 738482"/>
                  <a:gd name="connsiteY13" fmla="*/ 0 h 1870757"/>
                  <a:gd name="connsiteX14" fmla="*/ 501415 w 738482"/>
                  <a:gd name="connsiteY14" fmla="*/ 400688 h 1870757"/>
                  <a:gd name="connsiteX15" fmla="*/ 379743 w 738482"/>
                  <a:gd name="connsiteY15" fmla="*/ 438398 h 1870757"/>
                  <a:gd name="connsiteX16" fmla="*/ 309763 w 738482"/>
                  <a:gd name="connsiteY16" fmla="*/ 438398 h 1870757"/>
                  <a:gd name="connsiteX17" fmla="*/ 294522 w 738482"/>
                  <a:gd name="connsiteY17" fmla="*/ 453647 h 1870757"/>
                  <a:gd name="connsiteX18" fmla="*/ 294522 w 738482"/>
                  <a:gd name="connsiteY18" fmla="*/ 571652 h 1870757"/>
                  <a:gd name="connsiteX19" fmla="*/ 271272 w 738482"/>
                  <a:gd name="connsiteY19" fmla="*/ 594893 h 1870757"/>
                  <a:gd name="connsiteX20" fmla="*/ 218275 w 738482"/>
                  <a:gd name="connsiteY20" fmla="*/ 594893 h 1870757"/>
                  <a:gd name="connsiteX21" fmla="*/ 195024 w 738482"/>
                  <a:gd name="connsiteY21" fmla="*/ 571652 h 1870757"/>
                  <a:gd name="connsiteX22" fmla="*/ 195024 w 738482"/>
                  <a:gd name="connsiteY22" fmla="*/ 166888 h 1870757"/>
                  <a:gd name="connsiteX23" fmla="*/ 218275 w 738482"/>
                  <a:gd name="connsiteY23" fmla="*/ 143627 h 1870757"/>
                  <a:gd name="connsiteX24" fmla="*/ 351777 w 738482"/>
                  <a:gd name="connsiteY24" fmla="*/ 143627 h 1870757"/>
                  <a:gd name="connsiteX25" fmla="*/ 500358 w 738482"/>
                  <a:gd name="connsiteY25" fmla="*/ 179975 h 1870757"/>
                  <a:gd name="connsiteX26" fmla="*/ 543468 w 738482"/>
                  <a:gd name="connsiteY26" fmla="*/ 290522 h 1870757"/>
                  <a:gd name="connsiteX27" fmla="*/ 501415 w 738482"/>
                  <a:gd name="connsiteY27" fmla="*/ 400688 h 1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38482" h="1870757">
                    <a:moveTo>
                      <a:pt x="610867" y="0"/>
                    </a:moveTo>
                    <a:lnTo>
                      <a:pt x="127616" y="0"/>
                    </a:lnTo>
                    <a:cubicBezTo>
                      <a:pt x="57245" y="0"/>
                      <a:pt x="0" y="57255"/>
                      <a:pt x="0" y="127616"/>
                    </a:cubicBezTo>
                    <a:lnTo>
                      <a:pt x="0" y="610876"/>
                    </a:lnTo>
                    <a:cubicBezTo>
                      <a:pt x="0" y="681247"/>
                      <a:pt x="57255" y="738502"/>
                      <a:pt x="127616" y="738502"/>
                    </a:cubicBezTo>
                    <a:lnTo>
                      <a:pt x="321612" y="738502"/>
                    </a:lnTo>
                    <a:lnTo>
                      <a:pt x="321612" y="1823133"/>
                    </a:lnTo>
                    <a:cubicBezTo>
                      <a:pt x="321612" y="1849441"/>
                      <a:pt x="342929" y="1870758"/>
                      <a:pt x="369237" y="1870758"/>
                    </a:cubicBezTo>
                    <a:cubicBezTo>
                      <a:pt x="395545" y="1870758"/>
                      <a:pt x="416862" y="1849441"/>
                      <a:pt x="416862" y="1823133"/>
                    </a:cubicBezTo>
                    <a:lnTo>
                      <a:pt x="416862" y="738511"/>
                    </a:lnTo>
                    <a:lnTo>
                      <a:pt x="610867" y="738511"/>
                    </a:lnTo>
                    <a:cubicBezTo>
                      <a:pt x="681238" y="738511"/>
                      <a:pt x="738483" y="681257"/>
                      <a:pt x="738483" y="610886"/>
                    </a:cubicBezTo>
                    <a:lnTo>
                      <a:pt x="738483" y="127625"/>
                    </a:lnTo>
                    <a:cubicBezTo>
                      <a:pt x="738483" y="57255"/>
                      <a:pt x="681238" y="0"/>
                      <a:pt x="610867" y="0"/>
                    </a:cubicBezTo>
                    <a:close/>
                    <a:moveTo>
                      <a:pt x="501415" y="400688"/>
                    </a:moveTo>
                    <a:cubicBezTo>
                      <a:pt x="473621" y="425710"/>
                      <a:pt x="432683" y="438398"/>
                      <a:pt x="379743" y="438398"/>
                    </a:cubicBezTo>
                    <a:lnTo>
                      <a:pt x="309763" y="438398"/>
                    </a:lnTo>
                    <a:cubicBezTo>
                      <a:pt x="301361" y="438398"/>
                      <a:pt x="294522" y="445246"/>
                      <a:pt x="294522" y="453647"/>
                    </a:cubicBezTo>
                    <a:lnTo>
                      <a:pt x="294522" y="571652"/>
                    </a:lnTo>
                    <a:cubicBezTo>
                      <a:pt x="294522" y="584473"/>
                      <a:pt x="284093" y="594893"/>
                      <a:pt x="271272" y="594893"/>
                    </a:cubicBezTo>
                    <a:lnTo>
                      <a:pt x="218275" y="594893"/>
                    </a:lnTo>
                    <a:cubicBezTo>
                      <a:pt x="205445" y="594893"/>
                      <a:pt x="195024" y="584464"/>
                      <a:pt x="195024" y="571652"/>
                    </a:cubicBezTo>
                    <a:lnTo>
                      <a:pt x="195024" y="166888"/>
                    </a:lnTo>
                    <a:cubicBezTo>
                      <a:pt x="195024" y="154057"/>
                      <a:pt x="205454" y="143627"/>
                      <a:pt x="218275" y="143627"/>
                    </a:cubicBezTo>
                    <a:lnTo>
                      <a:pt x="351777" y="143627"/>
                    </a:lnTo>
                    <a:cubicBezTo>
                      <a:pt x="440217" y="143627"/>
                      <a:pt x="473231" y="156953"/>
                      <a:pt x="500358" y="179975"/>
                    </a:cubicBezTo>
                    <a:cubicBezTo>
                      <a:pt x="528971" y="204254"/>
                      <a:pt x="543468" y="241440"/>
                      <a:pt x="543468" y="290522"/>
                    </a:cubicBezTo>
                    <a:cubicBezTo>
                      <a:pt x="543458" y="338480"/>
                      <a:pt x="529323" y="375533"/>
                      <a:pt x="501415" y="4006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8" name="Frihåndsform: figur 7">
                <a:extLst>
                  <a:ext uri="{FF2B5EF4-FFF2-40B4-BE49-F238E27FC236}">
                    <a16:creationId xmlns:a16="http://schemas.microsoft.com/office/drawing/2014/main" id="{2D4DDCCE-827B-4AA0-9FAC-A53536411FB1}"/>
                  </a:ext>
                </a:extLst>
              </p:cNvPr>
              <p:cNvSpPr/>
              <p:nvPr/>
            </p:nvSpPr>
            <p:spPr>
              <a:xfrm>
                <a:off x="5423658" y="1855288"/>
                <a:ext cx="150076" cy="127444"/>
              </a:xfrm>
              <a:custGeom>
                <a:avLst/>
                <a:gdLst>
                  <a:gd name="connsiteX0" fmla="*/ 131140 w 150076"/>
                  <a:gd name="connsiteY0" fmla="*/ 14707 h 127444"/>
                  <a:gd name="connsiteX1" fmla="*/ 63237 w 150076"/>
                  <a:gd name="connsiteY1" fmla="*/ 0 h 127444"/>
                  <a:gd name="connsiteX2" fmla="*/ 15240 w 150076"/>
                  <a:gd name="connsiteY2" fmla="*/ 0 h 127444"/>
                  <a:gd name="connsiteX3" fmla="*/ 0 w 150076"/>
                  <a:gd name="connsiteY3" fmla="*/ 15231 h 127444"/>
                  <a:gd name="connsiteX4" fmla="*/ 0 w 150076"/>
                  <a:gd name="connsiteY4" fmla="*/ 112214 h 127444"/>
                  <a:gd name="connsiteX5" fmla="*/ 15240 w 150076"/>
                  <a:gd name="connsiteY5" fmla="*/ 127445 h 127444"/>
                  <a:gd name="connsiteX6" fmla="*/ 43996 w 150076"/>
                  <a:gd name="connsiteY6" fmla="*/ 127445 h 127444"/>
                  <a:gd name="connsiteX7" fmla="*/ 82039 w 150076"/>
                  <a:gd name="connsiteY7" fmla="*/ 125701 h 127444"/>
                  <a:gd name="connsiteX8" fmla="*/ 131140 w 150076"/>
                  <a:gd name="connsiteY8" fmla="*/ 112738 h 127444"/>
                  <a:gd name="connsiteX9" fmla="*/ 150076 w 150076"/>
                  <a:gd name="connsiteY9" fmla="*/ 63884 h 127444"/>
                  <a:gd name="connsiteX10" fmla="*/ 131140 w 150076"/>
                  <a:gd name="connsiteY10" fmla="*/ 14707 h 12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076" h="127444">
                    <a:moveTo>
                      <a:pt x="131140" y="14707"/>
                    </a:moveTo>
                    <a:cubicBezTo>
                      <a:pt x="118224" y="4953"/>
                      <a:pt x="95374" y="0"/>
                      <a:pt x="63237" y="0"/>
                    </a:cubicBezTo>
                    <a:lnTo>
                      <a:pt x="15240" y="0"/>
                    </a:lnTo>
                    <a:cubicBezTo>
                      <a:pt x="6839" y="0"/>
                      <a:pt x="0" y="6839"/>
                      <a:pt x="0" y="15231"/>
                    </a:cubicBezTo>
                    <a:lnTo>
                      <a:pt x="0" y="112214"/>
                    </a:lnTo>
                    <a:cubicBezTo>
                      <a:pt x="0" y="120606"/>
                      <a:pt x="6839" y="127445"/>
                      <a:pt x="15240" y="127445"/>
                    </a:cubicBezTo>
                    <a:lnTo>
                      <a:pt x="43996" y="127445"/>
                    </a:lnTo>
                    <a:cubicBezTo>
                      <a:pt x="54559" y="127445"/>
                      <a:pt x="71628" y="126663"/>
                      <a:pt x="82039" y="125701"/>
                    </a:cubicBezTo>
                    <a:cubicBezTo>
                      <a:pt x="92145" y="124777"/>
                      <a:pt x="120672" y="120644"/>
                      <a:pt x="131140" y="112738"/>
                    </a:cubicBezTo>
                    <a:cubicBezTo>
                      <a:pt x="143704" y="103232"/>
                      <a:pt x="150076" y="86792"/>
                      <a:pt x="150076" y="63884"/>
                    </a:cubicBezTo>
                    <a:cubicBezTo>
                      <a:pt x="150076" y="40757"/>
                      <a:pt x="143704" y="24213"/>
                      <a:pt x="131140" y="1470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B8FD9CA-FA6D-48C0-82F5-31ACA3C247F6}"/>
              </a:ext>
            </a:extLst>
          </p:cNvPr>
          <p:cNvSpPr txBox="1"/>
          <p:nvPr/>
        </p:nvSpPr>
        <p:spPr>
          <a:xfrm>
            <a:off x="1354263" y="767168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5000" b="1">
                <a:latin typeface="Roboto" panose="020B0604020202020204" charset="0"/>
                <a:ea typeface="Roboto" panose="020B0604020202020204" charset="0"/>
              </a:rPr>
              <a:t>97% </a:t>
            </a:r>
          </a:p>
        </p:txBody>
      </p: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A3C39FFD-0D65-4602-9C51-97380D0C7877}"/>
              </a:ext>
            </a:extLst>
          </p:cNvPr>
          <p:cNvCxnSpPr>
            <a:cxnSpLocks/>
          </p:cNvCxnSpPr>
          <p:nvPr/>
        </p:nvCxnSpPr>
        <p:spPr>
          <a:xfrm>
            <a:off x="1450128" y="1562263"/>
            <a:ext cx="2929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innhold 1">
            <a:extLst>
              <a:ext uri="{FF2B5EF4-FFF2-40B4-BE49-F238E27FC236}">
                <a16:creationId xmlns:a16="http://schemas.microsoft.com/office/drawing/2014/main" id="{73E06267-292A-4F1C-B7BD-73BF1DA75BEC}"/>
              </a:ext>
            </a:extLst>
          </p:cNvPr>
          <p:cNvSpPr txBox="1">
            <a:spLocks/>
          </p:cNvSpPr>
          <p:nvPr/>
        </p:nvSpPr>
        <p:spPr>
          <a:xfrm>
            <a:off x="1354263" y="3530647"/>
            <a:ext cx="3367277" cy="1026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charging</a:t>
            </a:r>
            <a:r>
              <a:rPr lang="nb-NO"/>
              <a:t> at </a:t>
            </a:r>
            <a:r>
              <a:rPr lang="nb-NO" err="1"/>
              <a:t>home</a:t>
            </a:r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3CC2DEB-FDFF-4FD1-BD1F-05DD6670DEE6}"/>
              </a:ext>
            </a:extLst>
          </p:cNvPr>
          <p:cNvSpPr txBox="1"/>
          <p:nvPr/>
        </p:nvSpPr>
        <p:spPr>
          <a:xfrm>
            <a:off x="1354263" y="2735552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5000" b="1">
                <a:latin typeface="Roboto" panose="020B0604020202020204" charset="0"/>
                <a:ea typeface="Roboto" panose="020B0604020202020204" charset="0"/>
              </a:rPr>
              <a:t>80% </a:t>
            </a: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97A0ED8E-CCF6-4883-896E-550606931C30}"/>
              </a:ext>
            </a:extLst>
          </p:cNvPr>
          <p:cNvCxnSpPr>
            <a:cxnSpLocks/>
          </p:cNvCxnSpPr>
          <p:nvPr/>
        </p:nvCxnSpPr>
        <p:spPr>
          <a:xfrm>
            <a:off x="1450128" y="3530647"/>
            <a:ext cx="2929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1EB3BEB-5B27-41E6-AB94-29D411EC7E5A}"/>
              </a:ext>
            </a:extLst>
          </p:cNvPr>
          <p:cNvSpPr txBox="1"/>
          <p:nvPr/>
        </p:nvSpPr>
        <p:spPr>
          <a:xfrm>
            <a:off x="6590990" y="4896253"/>
            <a:ext cx="2553010" cy="24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4D9D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Source: The Norwegian EV Driver survey</a:t>
            </a:r>
          </a:p>
        </p:txBody>
      </p:sp>
    </p:spTree>
    <p:extLst>
      <p:ext uri="{BB962C8B-B14F-4D97-AF65-F5344CB8AC3E}">
        <p14:creationId xmlns:p14="http://schemas.microsoft.com/office/powerpoint/2010/main" val="268566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8FD70-9730-4E92-B88D-F885FE9C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+mj-lt"/>
              </a:rPr>
              <a:t>How </a:t>
            </a:r>
            <a:r>
              <a:rPr lang="nb-NO" err="1">
                <a:latin typeface="+mj-lt"/>
              </a:rPr>
              <a:t>often</a:t>
            </a:r>
            <a:r>
              <a:rPr lang="nb-NO">
                <a:latin typeface="+mj-lt"/>
              </a:rPr>
              <a:t> do </a:t>
            </a:r>
            <a:r>
              <a:rPr lang="nb-NO" err="1">
                <a:latin typeface="+mj-lt"/>
              </a:rPr>
              <a:t>you</a:t>
            </a:r>
            <a:r>
              <a:rPr lang="nb-NO">
                <a:latin typeface="+mj-lt"/>
              </a:rPr>
              <a:t> charge at..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6FC88D-0638-4237-987C-5A7471EB7AB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369219"/>
          <a:ext cx="7886700" cy="320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AC6A82F5-A6E6-43F0-5450-007F173A9EAC}"/>
              </a:ext>
            </a:extLst>
          </p:cNvPr>
          <p:cNvSpPr txBox="1"/>
          <p:nvPr/>
        </p:nvSpPr>
        <p:spPr>
          <a:xfrm>
            <a:off x="6590990" y="4896253"/>
            <a:ext cx="2553010" cy="24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004D9D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Source: The Norwegian EV Driver survey</a:t>
            </a:r>
          </a:p>
        </p:txBody>
      </p:sp>
    </p:spTree>
    <p:extLst>
      <p:ext uri="{BB962C8B-B14F-4D97-AF65-F5344CB8AC3E}">
        <p14:creationId xmlns:p14="http://schemas.microsoft.com/office/powerpoint/2010/main" val="37757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D22B339-6942-4F13-A1FA-DA387610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62" y="903541"/>
            <a:ext cx="3928067" cy="504030"/>
          </a:xfrm>
        </p:spPr>
        <p:txBody>
          <a:bodyPr/>
          <a:lstStyle/>
          <a:p>
            <a:r>
              <a:rPr lang="en-GB">
                <a:latin typeface="+mj-lt"/>
              </a:rPr>
              <a:t>Norwegian EV Association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EB328F8-9544-4288-B2FA-A0A4CF56E9D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81661" y="1472883"/>
            <a:ext cx="4117976" cy="3391109"/>
          </a:xfrm>
        </p:spPr>
        <p:txBody>
          <a:bodyPr>
            <a:normAutofit/>
          </a:bodyPr>
          <a:lstStyle/>
          <a:p>
            <a:endParaRPr lang="nb-NO">
              <a:cs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cs typeface="Calibri" charset="0"/>
              </a:rPr>
              <a:t>Non-</a:t>
            </a:r>
            <a:r>
              <a:rPr lang="nb-NO" err="1">
                <a:cs typeface="Calibri" charset="0"/>
              </a:rPr>
              <a:t>profit</a:t>
            </a:r>
            <a:r>
              <a:rPr lang="nb-NO">
                <a:cs typeface="Calibri" charset="0"/>
              </a:rPr>
              <a:t> 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cs typeface="Calibri" charset="0"/>
              </a:rPr>
              <a:t>Over 120,000 </a:t>
            </a:r>
            <a:r>
              <a:rPr lang="nb-NO" err="1">
                <a:cs typeface="Calibri" charset="0"/>
              </a:rPr>
              <a:t>members</a:t>
            </a:r>
            <a:r>
              <a:rPr lang="nb-NO">
                <a:cs typeface="Calibri" charset="0"/>
              </a:rPr>
              <a:t> (EV drivers)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cs typeface="Calibri" charset="0"/>
              </a:rPr>
              <a:t>50+ </a:t>
            </a:r>
            <a:r>
              <a:rPr lang="nb-NO" err="1">
                <a:cs typeface="Calibri" charset="0"/>
              </a:rPr>
              <a:t>employees</a:t>
            </a:r>
            <a:endParaRPr lang="nb-NO">
              <a:cs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>
                <a:cs typeface="Calibri" charset="0"/>
              </a:rPr>
              <a:t>14 </a:t>
            </a:r>
            <a:r>
              <a:rPr lang="nb-NO" err="1">
                <a:cs typeface="Calibri" charset="0"/>
              </a:rPr>
              <a:t>local</a:t>
            </a:r>
            <a:r>
              <a:rPr lang="nb-NO">
                <a:cs typeface="Calibri" charset="0"/>
              </a:rPr>
              <a:t> </a:t>
            </a:r>
            <a:r>
              <a:rPr lang="nb-NO" err="1">
                <a:cs typeface="Calibri" charset="0"/>
              </a:rPr>
              <a:t>branches</a:t>
            </a:r>
            <a:endParaRPr lang="nb-NO">
              <a:cs typeface="Calibri" charset="0"/>
            </a:endParaRPr>
          </a:p>
          <a:p>
            <a:endParaRPr lang="en-GB"/>
          </a:p>
          <a:p>
            <a:r>
              <a:rPr lang="nb-NO" b="1">
                <a:cs typeface="Calibri" charset="0"/>
              </a:rPr>
              <a:t>Our goal:</a:t>
            </a:r>
          </a:p>
          <a:p>
            <a:r>
              <a:rPr lang="nb-NO" b="1" err="1">
                <a:cs typeface="Calibri" charset="0"/>
              </a:rPr>
              <a:t>Electrify</a:t>
            </a:r>
            <a:r>
              <a:rPr lang="nb-NO" b="1">
                <a:cs typeface="Calibri" charset="0"/>
              </a:rPr>
              <a:t> transport as fast as </a:t>
            </a:r>
            <a:r>
              <a:rPr lang="nb-NO" b="1" err="1">
                <a:cs typeface="Calibri" charset="0"/>
              </a:rPr>
              <a:t>possible</a:t>
            </a:r>
            <a:r>
              <a:rPr lang="nb-NO" b="1">
                <a:cs typeface="Calibri" charset="0"/>
              </a:rPr>
              <a:t>!</a:t>
            </a:r>
          </a:p>
          <a:p>
            <a:endParaRPr lang="en-GB"/>
          </a:p>
        </p:txBody>
      </p:sp>
      <p:sp>
        <p:nvSpPr>
          <p:cNvPr id="5" name="Plassholder for diagram 4">
            <a:extLst>
              <a:ext uri="{FF2B5EF4-FFF2-40B4-BE49-F238E27FC236}">
                <a16:creationId xmlns:a16="http://schemas.microsoft.com/office/drawing/2014/main" id="{2C69882C-4C06-F688-D537-F2A292C7BD3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/>
      </p:sp>
      <p:pic>
        <p:nvPicPr>
          <p:cNvPr id="7" name="Bilde 6" descr="Et bilde som inneholder person, himmel, utendørs, personer&#10;&#10;Automatisk generert beskrivelse">
            <a:extLst>
              <a:ext uri="{FF2B5EF4-FFF2-40B4-BE49-F238E27FC236}">
                <a16:creationId xmlns:a16="http://schemas.microsoft.com/office/drawing/2014/main" id="{78432DC7-3BF0-E6A3-1B51-512CCEBC0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146" y="1177518"/>
            <a:ext cx="4190338" cy="278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17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+mj-lt"/>
              </a:rPr>
              <a:t>Public </a:t>
            </a:r>
            <a:r>
              <a:rPr lang="nb-NO" err="1">
                <a:latin typeface="+mj-lt"/>
              </a:rPr>
              <a:t>funding</a:t>
            </a:r>
            <a:endParaRPr lang="nb-NO">
              <a:latin typeface="+mj-lt"/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184" y="0"/>
            <a:ext cx="3584817" cy="5143500"/>
          </a:xfrm>
        </p:spPr>
      </p:pic>
      <p:sp>
        <p:nvSpPr>
          <p:cNvPr id="5" name="TekstSylinder 4"/>
          <p:cNvSpPr txBox="1"/>
          <p:nvPr/>
        </p:nvSpPr>
        <p:spPr>
          <a:xfrm>
            <a:off x="628650" y="1541860"/>
            <a:ext cx="4930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  <a:ea typeface="Roboto Regular" pitchFamily="2" charset="0"/>
              </a:rPr>
              <a:t>Public tenders for initial network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>
              <a:latin typeface="+mj-lt"/>
              <a:ea typeface="Roboto Regular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  <a:ea typeface="Roboto Regular" pitchFamily="2" charset="0"/>
              </a:rPr>
              <a:t>Fast charging stations every 50 km on all main roads (7 500 km)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>
              <a:latin typeface="+mj-lt"/>
              <a:ea typeface="Roboto Regular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  <a:ea typeface="Roboto Regular" pitchFamily="2" charset="0"/>
              </a:rPr>
              <a:t>Small stations (50 kW*2+AC)</a:t>
            </a:r>
          </a:p>
        </p:txBody>
      </p:sp>
    </p:spTree>
    <p:extLst>
      <p:ext uri="{BB962C8B-B14F-4D97-AF65-F5344CB8AC3E}">
        <p14:creationId xmlns:p14="http://schemas.microsoft.com/office/powerpoint/2010/main" val="1284825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7FAE92-D8BF-48F6-8761-BE333A3F3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Fast chargers and EVs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33B278C-05E7-4ACE-971C-90501D3997EE}"/>
              </a:ext>
            </a:extLst>
          </p:cNvPr>
          <p:cNvSpPr txBox="1"/>
          <p:nvPr/>
        </p:nvSpPr>
        <p:spPr>
          <a:xfrm>
            <a:off x="6590990" y="4896253"/>
            <a:ext cx="2553010" cy="24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Source: OFV, Nobil and Norwegian EV Association</a:t>
            </a:r>
          </a:p>
        </p:txBody>
      </p:sp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9CE9B7B9-56FE-40EB-88E2-33E0BE5474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353730"/>
              </p:ext>
            </p:extLst>
          </p:nvPr>
        </p:nvGraphicFramePr>
        <p:xfrm>
          <a:off x="386123" y="1100098"/>
          <a:ext cx="8491178" cy="3796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3934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8D910F-F4E1-A520-4C29-26EAC566C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r="22729" b="-1"/>
          <a:stretch/>
        </p:blipFill>
        <p:spPr bwMode="auto">
          <a:xfrm>
            <a:off x="4917781" y="399569"/>
            <a:ext cx="3911173" cy="43491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12529F3D-C3F2-2411-2474-2E86651A5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1" y="330272"/>
            <a:ext cx="3802764" cy="1245310"/>
          </a:xfrm>
        </p:spPr>
        <p:txBody>
          <a:bodyPr anchor="b">
            <a:normAutofit/>
          </a:bodyPr>
          <a:lstStyle/>
          <a:p>
            <a:r>
              <a:rPr lang="nb-NO" sz="3200" dirty="0" err="1"/>
              <a:t>Local</a:t>
            </a:r>
            <a:r>
              <a:rPr lang="nb-NO" sz="3200" dirty="0"/>
              <a:t> and regional </a:t>
            </a:r>
            <a:r>
              <a:rPr lang="nb-NO" sz="3200" dirty="0" err="1"/>
              <a:t>policies</a:t>
            </a:r>
            <a:endParaRPr lang="nb-NO" sz="3200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9BF48CD-9B20-9C40-2755-BFD1E8748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2" y="1575581"/>
            <a:ext cx="3817043" cy="2942443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Access to bus </a:t>
            </a:r>
            <a:r>
              <a:rPr lang="nb-NO" dirty="0" err="1"/>
              <a:t>lanes</a:t>
            </a:r>
            <a:endParaRPr lang="nb-NO" dirty="0"/>
          </a:p>
          <a:p>
            <a:r>
              <a:rPr lang="nb-NO" dirty="0"/>
              <a:t>Free or </a:t>
            </a:r>
            <a:r>
              <a:rPr lang="nb-NO" dirty="0" err="1"/>
              <a:t>cheaper</a:t>
            </a:r>
            <a:r>
              <a:rPr lang="nb-NO" dirty="0"/>
              <a:t> toll </a:t>
            </a:r>
            <a:r>
              <a:rPr lang="nb-NO" dirty="0" err="1"/>
              <a:t>roads</a:t>
            </a:r>
            <a:endParaRPr lang="nb-NO" dirty="0"/>
          </a:p>
          <a:p>
            <a:r>
              <a:rPr lang="nb-NO" dirty="0" err="1"/>
              <a:t>Charging</a:t>
            </a:r>
            <a:r>
              <a:rPr lang="nb-NO" dirty="0"/>
              <a:t> </a:t>
            </a:r>
            <a:r>
              <a:rPr lang="nb-NO" dirty="0" err="1"/>
              <a:t>infrastructure</a:t>
            </a:r>
            <a:endParaRPr lang="nb-NO" dirty="0"/>
          </a:p>
          <a:p>
            <a:r>
              <a:rPr lang="nb-NO" dirty="0"/>
              <a:t>Home </a:t>
            </a:r>
            <a:r>
              <a:rPr lang="nb-NO" dirty="0" err="1"/>
              <a:t>charging</a:t>
            </a:r>
            <a:r>
              <a:rPr lang="nb-NO" dirty="0"/>
              <a:t> in </a:t>
            </a:r>
            <a:r>
              <a:rPr lang="nb-NO" dirty="0" err="1"/>
              <a:t>shared</a:t>
            </a:r>
            <a:r>
              <a:rPr lang="nb-NO" dirty="0"/>
              <a:t> </a:t>
            </a:r>
            <a:r>
              <a:rPr lang="nb-NO" dirty="0" err="1"/>
              <a:t>apartement</a:t>
            </a:r>
            <a:r>
              <a:rPr lang="nb-NO" dirty="0"/>
              <a:t> </a:t>
            </a:r>
            <a:r>
              <a:rPr lang="nb-NO" dirty="0" err="1"/>
              <a:t>buildings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6078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FFEB78D-1941-8882-7E5D-8D0DA1568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r="20959"/>
          <a:stretch/>
        </p:blipFill>
        <p:spPr bwMode="auto">
          <a:xfrm>
            <a:off x="4572000" y="10"/>
            <a:ext cx="4572000" cy="514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tel 4">
            <a:extLst>
              <a:ext uri="{FF2B5EF4-FFF2-40B4-BE49-F238E27FC236}">
                <a16:creationId xmlns:a16="http://schemas.microsoft.com/office/drawing/2014/main" id="{7B88BDCD-3A57-C13C-21DE-6BBA34AD10C5}"/>
              </a:ext>
            </a:extLst>
          </p:cNvPr>
          <p:cNvSpPr txBox="1">
            <a:spLocks/>
          </p:cNvSpPr>
          <p:nvPr/>
        </p:nvSpPr>
        <p:spPr>
          <a:xfrm>
            <a:off x="348342" y="443291"/>
            <a:ext cx="3954717" cy="63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2300" b="1" i="0" kern="1200">
                <a:solidFill>
                  <a:srgbClr val="004D9D"/>
                </a:solidFill>
                <a:latin typeface="Roboto" panose="02000000000000000000" pitchFamily="2" charset="0"/>
                <a:ea typeface="+mj-ea"/>
                <a:cs typeface="+mj-cs"/>
              </a:rPr>
              <a:t>Local and regional policies</a:t>
            </a:r>
          </a:p>
        </p:txBody>
      </p:sp>
      <p:sp>
        <p:nvSpPr>
          <p:cNvPr id="15" name="Plassholder for tekst 5">
            <a:extLst>
              <a:ext uri="{FF2B5EF4-FFF2-40B4-BE49-F238E27FC236}">
                <a16:creationId xmlns:a16="http://schemas.microsoft.com/office/drawing/2014/main" id="{3F56510A-6D17-E654-738E-034C10D878C5}"/>
              </a:ext>
            </a:extLst>
          </p:cNvPr>
          <p:cNvSpPr txBox="1">
            <a:spLocks/>
          </p:cNvSpPr>
          <p:nvPr/>
        </p:nvSpPr>
        <p:spPr>
          <a:xfrm>
            <a:off x="348342" y="1174595"/>
            <a:ext cx="3954717" cy="334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200">
                <a:solidFill>
                  <a:srgbClr val="004D9D"/>
                </a:solidFill>
              </a:rPr>
              <a:t>Car restrictions in city centres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200">
                <a:solidFill>
                  <a:srgbClr val="004D9D"/>
                </a:solidFill>
              </a:rPr>
              <a:t>Support schemes for electric bikes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200">
                <a:solidFill>
                  <a:srgbClr val="004D9D"/>
                </a:solidFill>
              </a:rPr>
              <a:t>New bike lanes and corridors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200">
                <a:solidFill>
                  <a:srgbClr val="004D9D"/>
                </a:solidFill>
              </a:rPr>
              <a:t>Electric buses and ferries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200">
                <a:solidFill>
                  <a:srgbClr val="004D9D"/>
                </a:solidFill>
              </a:rPr>
              <a:t>Zero emission delivery trucks</a:t>
            </a:r>
          </a:p>
        </p:txBody>
      </p:sp>
    </p:spTree>
    <p:extLst>
      <p:ext uri="{BB962C8B-B14F-4D97-AF65-F5344CB8AC3E}">
        <p14:creationId xmlns:p14="http://schemas.microsoft.com/office/powerpoint/2010/main" val="3391235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agram 5">
            <a:extLst>
              <a:ext uri="{FF2B5EF4-FFF2-40B4-BE49-F238E27FC236}">
                <a16:creationId xmlns:a16="http://schemas.microsoft.com/office/drawing/2014/main" id="{B7CFBF95-FBCF-25F2-3094-D9A3A024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29" y="528918"/>
            <a:ext cx="7056076" cy="437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2">
            <a:extLst>
              <a:ext uri="{FF2B5EF4-FFF2-40B4-BE49-F238E27FC236}">
                <a16:creationId xmlns:a16="http://schemas.microsoft.com/office/drawing/2014/main" id="{109F3B8A-8322-A6D0-A8B2-2A0A49379E5E}"/>
              </a:ext>
            </a:extLst>
          </p:cNvPr>
          <p:cNvSpPr txBox="1">
            <a:spLocks/>
          </p:cNvSpPr>
          <p:nvPr/>
        </p:nvSpPr>
        <p:spPr>
          <a:xfrm>
            <a:off x="381663" y="458354"/>
            <a:ext cx="8305137" cy="58784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Cars in Oslo by </a:t>
            </a:r>
            <a:r>
              <a:rPr lang="nb-NO" err="1"/>
              <a:t>fuel</a:t>
            </a:r>
            <a:r>
              <a:rPr lang="nb-NO"/>
              <a:t> type</a:t>
            </a:r>
          </a:p>
        </p:txBody>
      </p:sp>
    </p:spTree>
    <p:extLst>
      <p:ext uri="{BB962C8B-B14F-4D97-AF65-F5344CB8AC3E}">
        <p14:creationId xmlns:p14="http://schemas.microsoft.com/office/powerpoint/2010/main" val="3737453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e 4">
            <a:extLst>
              <a:ext uri="{FF2B5EF4-FFF2-40B4-BE49-F238E27FC236}">
                <a16:creationId xmlns:a16="http://schemas.microsoft.com/office/drawing/2014/main" id="{20A6ABE8-E8D0-FF76-A217-7A040CA28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5" y="542191"/>
            <a:ext cx="6750424" cy="460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tel 2">
            <a:extLst>
              <a:ext uri="{FF2B5EF4-FFF2-40B4-BE49-F238E27FC236}">
                <a16:creationId xmlns:a16="http://schemas.microsoft.com/office/drawing/2014/main" id="{1A422BDF-B867-2CC0-FF6C-589BB70794C1}"/>
              </a:ext>
            </a:extLst>
          </p:cNvPr>
          <p:cNvSpPr txBox="1">
            <a:spLocks/>
          </p:cNvSpPr>
          <p:nvPr/>
        </p:nvSpPr>
        <p:spPr>
          <a:xfrm>
            <a:off x="381663" y="458354"/>
            <a:ext cx="8305137" cy="58784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nb-NO"/>
              <a:t>NO</a:t>
            </a:r>
            <a:r>
              <a:rPr lang="nb-NO" sz="2500"/>
              <a:t>2</a:t>
            </a:r>
            <a:r>
              <a:rPr lang="nb-NO"/>
              <a:t> </a:t>
            </a:r>
            <a:r>
              <a:rPr lang="nb-NO" err="1"/>
              <a:t>consentrations</a:t>
            </a:r>
            <a:r>
              <a:rPr lang="nb-NO"/>
              <a:t> in Norwegian </a:t>
            </a:r>
            <a:r>
              <a:rPr lang="nb-NO" err="1"/>
              <a:t>cities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6772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utendørs, tre, sykkel, person&#10;&#10;Automatisk generert beskrivelse">
            <a:extLst>
              <a:ext uri="{FF2B5EF4-FFF2-40B4-BE49-F238E27FC236}">
                <a16:creationId xmlns:a16="http://schemas.microsoft.com/office/drawing/2014/main" id="{4D9EC212-AB37-5FBF-F5AA-1EB9CD823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8" b="12502"/>
          <a:stretch/>
        </p:blipFill>
        <p:spPr>
          <a:xfrm>
            <a:off x="20" y="10"/>
            <a:ext cx="9143979" cy="514349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7227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3350DBF-9A1A-4D21-899B-AE4CBD0AE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b-NO"/>
              <a:t>Room for </a:t>
            </a:r>
            <a:r>
              <a:rPr lang="nb-NO" err="1"/>
              <a:t>improvements</a:t>
            </a:r>
            <a:endParaRPr lang="nb-NO"/>
          </a:p>
        </p:txBody>
      </p:sp>
      <p:pic>
        <p:nvPicPr>
          <p:cNvPr id="4" name="Content Placeholder 4" descr="Full battery">
            <a:extLst>
              <a:ext uri="{FF2B5EF4-FFF2-40B4-BE49-F238E27FC236}">
                <a16:creationId xmlns:a16="http://schemas.microsoft.com/office/drawing/2014/main" id="{A63E1105-C51D-46FC-AE83-0A6E8D124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586" y="1125228"/>
            <a:ext cx="878734" cy="878734"/>
          </a:xfrm>
          <a:prstGeom prst="rect">
            <a:avLst/>
          </a:prstGeom>
        </p:spPr>
      </p:pic>
      <p:pic>
        <p:nvPicPr>
          <p:cNvPr id="5" name="Graphic 32" descr="Recycle sign">
            <a:extLst>
              <a:ext uri="{FF2B5EF4-FFF2-40B4-BE49-F238E27FC236}">
                <a16:creationId xmlns:a16="http://schemas.microsoft.com/office/drawing/2014/main" id="{CD61EFBF-BC2D-4E8C-BDDF-0A14389C3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586" y="2235574"/>
            <a:ext cx="878734" cy="878734"/>
          </a:xfrm>
          <a:prstGeom prst="rect">
            <a:avLst/>
          </a:prstGeom>
        </p:spPr>
      </p:pic>
      <p:pic>
        <p:nvPicPr>
          <p:cNvPr id="6" name="Graphic 35" descr="Windmill">
            <a:extLst>
              <a:ext uri="{FF2B5EF4-FFF2-40B4-BE49-F238E27FC236}">
                <a16:creationId xmlns:a16="http://schemas.microsoft.com/office/drawing/2014/main" id="{07FE5F0E-6471-475B-8CD3-82631F9E4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586" y="3430796"/>
            <a:ext cx="878734" cy="878734"/>
          </a:xfrm>
          <a:prstGeom prst="rect">
            <a:avLst/>
          </a:prstGeom>
        </p:spPr>
      </p:pic>
      <p:grpSp>
        <p:nvGrpSpPr>
          <p:cNvPr id="7" name="Group 40">
            <a:extLst>
              <a:ext uri="{FF2B5EF4-FFF2-40B4-BE49-F238E27FC236}">
                <a16:creationId xmlns:a16="http://schemas.microsoft.com/office/drawing/2014/main" id="{F763C405-A738-413C-A256-C4A1F9950A5C}"/>
              </a:ext>
            </a:extLst>
          </p:cNvPr>
          <p:cNvGrpSpPr/>
          <p:nvPr/>
        </p:nvGrpSpPr>
        <p:grpSpPr>
          <a:xfrm>
            <a:off x="4322480" y="1097437"/>
            <a:ext cx="1674489" cy="1044368"/>
            <a:chOff x="5559798" y="1438961"/>
            <a:chExt cx="2076654" cy="1312108"/>
          </a:xfrm>
          <a:solidFill>
            <a:schemeClr val="accent4"/>
          </a:solidFill>
        </p:grpSpPr>
        <p:pic>
          <p:nvPicPr>
            <p:cNvPr id="8" name="Graphic 16" descr="Electric car">
              <a:extLst>
                <a:ext uri="{FF2B5EF4-FFF2-40B4-BE49-F238E27FC236}">
                  <a16:creationId xmlns:a16="http://schemas.microsoft.com/office/drawing/2014/main" id="{A6620A1C-6A2C-4708-8AE7-9D776E9C7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3445" y="1438961"/>
              <a:ext cx="489088" cy="489088"/>
            </a:xfrm>
            <a:prstGeom prst="rect">
              <a:avLst/>
            </a:prstGeom>
          </p:spPr>
        </p:pic>
        <p:pic>
          <p:nvPicPr>
            <p:cNvPr id="9" name="Graphic 17" descr="Electric car">
              <a:extLst>
                <a:ext uri="{FF2B5EF4-FFF2-40B4-BE49-F238E27FC236}">
                  <a16:creationId xmlns:a16="http://schemas.microsoft.com/office/drawing/2014/main" id="{66ACF170-0888-4903-9F38-4C2B7A3A4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68901" y="1683505"/>
              <a:ext cx="489088" cy="489088"/>
            </a:xfrm>
            <a:prstGeom prst="rect">
              <a:avLst/>
            </a:prstGeom>
          </p:spPr>
        </p:pic>
        <p:pic>
          <p:nvPicPr>
            <p:cNvPr id="10" name="Graphic 18" descr="Electric car">
              <a:extLst>
                <a:ext uri="{FF2B5EF4-FFF2-40B4-BE49-F238E27FC236}">
                  <a16:creationId xmlns:a16="http://schemas.microsoft.com/office/drawing/2014/main" id="{1A01AC4B-59C3-48C7-8CD1-175D20650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57989" y="1683505"/>
              <a:ext cx="489088" cy="489088"/>
            </a:xfrm>
            <a:prstGeom prst="rect">
              <a:avLst/>
            </a:prstGeom>
          </p:spPr>
        </p:pic>
        <p:pic>
          <p:nvPicPr>
            <p:cNvPr id="11" name="Graphic 19" descr="Electric car">
              <a:extLst>
                <a:ext uri="{FF2B5EF4-FFF2-40B4-BE49-F238E27FC236}">
                  <a16:creationId xmlns:a16="http://schemas.microsoft.com/office/drawing/2014/main" id="{01039AC9-F98E-4F52-A734-F2BBE8DEB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59798" y="2261981"/>
              <a:ext cx="489088" cy="489088"/>
            </a:xfrm>
            <a:prstGeom prst="rect">
              <a:avLst/>
            </a:prstGeom>
          </p:spPr>
        </p:pic>
        <p:pic>
          <p:nvPicPr>
            <p:cNvPr id="12" name="Graphic 20" descr="Electric car">
              <a:extLst>
                <a:ext uri="{FF2B5EF4-FFF2-40B4-BE49-F238E27FC236}">
                  <a16:creationId xmlns:a16="http://schemas.microsoft.com/office/drawing/2014/main" id="{C8B8D98F-E950-4A3D-89B3-1B9ED7229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71982" y="1995000"/>
              <a:ext cx="489088" cy="489088"/>
            </a:xfrm>
            <a:prstGeom prst="rect">
              <a:avLst/>
            </a:prstGeom>
          </p:spPr>
        </p:pic>
        <p:pic>
          <p:nvPicPr>
            <p:cNvPr id="13" name="Graphic 21" descr="Electric car">
              <a:extLst>
                <a:ext uri="{FF2B5EF4-FFF2-40B4-BE49-F238E27FC236}">
                  <a16:creationId xmlns:a16="http://schemas.microsoft.com/office/drawing/2014/main" id="{76086396-4763-4686-AB9A-3A0C773BA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82894" y="1995000"/>
              <a:ext cx="489088" cy="489088"/>
            </a:xfrm>
            <a:prstGeom prst="rect">
              <a:avLst/>
            </a:prstGeom>
          </p:spPr>
        </p:pic>
        <p:pic>
          <p:nvPicPr>
            <p:cNvPr id="14" name="Graphic 22" descr="Electric car">
              <a:extLst>
                <a:ext uri="{FF2B5EF4-FFF2-40B4-BE49-F238E27FC236}">
                  <a16:creationId xmlns:a16="http://schemas.microsoft.com/office/drawing/2014/main" id="{ABBE5C2A-3F1A-422D-A8D3-592BC4704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61070" y="1995000"/>
              <a:ext cx="489088" cy="489088"/>
            </a:xfrm>
            <a:prstGeom prst="rect">
              <a:avLst/>
            </a:prstGeom>
          </p:spPr>
        </p:pic>
        <p:pic>
          <p:nvPicPr>
            <p:cNvPr id="15" name="Graphic 24" descr="Electric car">
              <a:extLst>
                <a:ext uri="{FF2B5EF4-FFF2-40B4-BE49-F238E27FC236}">
                  <a16:creationId xmlns:a16="http://schemas.microsoft.com/office/drawing/2014/main" id="{46FB8A98-9CFF-45C2-99C2-98DA9561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88987" y="2261981"/>
              <a:ext cx="489088" cy="489088"/>
            </a:xfrm>
            <a:prstGeom prst="rect">
              <a:avLst/>
            </a:prstGeom>
          </p:spPr>
        </p:pic>
        <p:pic>
          <p:nvPicPr>
            <p:cNvPr id="16" name="Graphic 25" descr="Electric car">
              <a:extLst>
                <a:ext uri="{FF2B5EF4-FFF2-40B4-BE49-F238E27FC236}">
                  <a16:creationId xmlns:a16="http://schemas.microsoft.com/office/drawing/2014/main" id="{48A142D9-03D5-48CD-BC6E-49206146C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18176" y="2261981"/>
              <a:ext cx="489088" cy="489088"/>
            </a:xfrm>
            <a:prstGeom prst="rect">
              <a:avLst/>
            </a:prstGeom>
          </p:spPr>
        </p:pic>
        <p:pic>
          <p:nvPicPr>
            <p:cNvPr id="17" name="Graphic 26" descr="Electric car">
              <a:extLst>
                <a:ext uri="{FF2B5EF4-FFF2-40B4-BE49-F238E27FC236}">
                  <a16:creationId xmlns:a16="http://schemas.microsoft.com/office/drawing/2014/main" id="{42392FD6-FDC3-40CE-BDE2-1579EC38B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47364" y="2261981"/>
              <a:ext cx="489088" cy="489088"/>
            </a:xfrm>
            <a:prstGeom prst="rect">
              <a:avLst/>
            </a:prstGeom>
          </p:spPr>
        </p:pic>
      </p:grpSp>
      <p:pic>
        <p:nvPicPr>
          <p:cNvPr id="18" name="Graphic 38" descr="Europe">
            <a:extLst>
              <a:ext uri="{FF2B5EF4-FFF2-40B4-BE49-F238E27FC236}">
                <a16:creationId xmlns:a16="http://schemas.microsoft.com/office/drawing/2014/main" id="{A024BFBB-AC3E-44BB-BE79-7734B3023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01390" y="3381265"/>
            <a:ext cx="1077211" cy="1077211"/>
          </a:xfrm>
          <a:prstGeom prst="rect">
            <a:avLst/>
          </a:prstGeom>
        </p:spPr>
      </p:pic>
      <p:pic>
        <p:nvPicPr>
          <p:cNvPr id="19" name="Graphic 8" descr="Gears">
            <a:extLst>
              <a:ext uri="{FF2B5EF4-FFF2-40B4-BE49-F238E27FC236}">
                <a16:creationId xmlns:a16="http://schemas.microsoft.com/office/drawing/2014/main" id="{F5499A27-0876-4C37-9972-72919B881F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96146" y="2262896"/>
            <a:ext cx="1101925" cy="110192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E1E1F07E-48B1-4FE4-B493-B2ED190018A0}"/>
              </a:ext>
            </a:extLst>
          </p:cNvPr>
          <p:cNvSpPr txBox="1"/>
          <p:nvPr/>
        </p:nvSpPr>
        <p:spPr>
          <a:xfrm>
            <a:off x="1579858" y="1358619"/>
            <a:ext cx="267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New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battery</a:t>
            </a: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technology</a:t>
            </a:r>
            <a:endParaRPr kumimoji="0" lang="nb-NO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5C3961D1-C2E5-49E3-A3B7-A76EBA48DF61}"/>
              </a:ext>
            </a:extLst>
          </p:cNvPr>
          <p:cNvSpPr txBox="1"/>
          <p:nvPr/>
        </p:nvSpPr>
        <p:spPr>
          <a:xfrm>
            <a:off x="1579858" y="2387583"/>
            <a:ext cx="346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Recycling</a:t>
            </a: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and re-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use</a:t>
            </a:r>
            <a:endParaRPr kumimoji="0" lang="nb-NO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63A22375-A4C9-4FF3-8B95-6AD148E022BA}"/>
              </a:ext>
            </a:extLst>
          </p:cNvPr>
          <p:cNvSpPr txBox="1"/>
          <p:nvPr/>
        </p:nvSpPr>
        <p:spPr>
          <a:xfrm>
            <a:off x="1565483" y="3602731"/>
            <a:ext cx="339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Cleaner</a:t>
            </a: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power</a:t>
            </a: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mix 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A548B82D-1ECB-4960-9381-5B1F609A7F6B}"/>
              </a:ext>
            </a:extLst>
          </p:cNvPr>
          <p:cNvSpPr txBox="1"/>
          <p:nvPr/>
        </p:nvSpPr>
        <p:spPr>
          <a:xfrm>
            <a:off x="5765554" y="1358619"/>
            <a:ext cx="358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Large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scale</a:t>
            </a: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production</a:t>
            </a:r>
            <a:endParaRPr kumimoji="0" lang="nb-NO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90A09E07-11CC-4F1A-A96E-37A0486CF050}"/>
              </a:ext>
            </a:extLst>
          </p:cNvPr>
          <p:cNvSpPr txBox="1"/>
          <p:nvPr/>
        </p:nvSpPr>
        <p:spPr>
          <a:xfrm>
            <a:off x="5801608" y="2535170"/>
            <a:ext cx="25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New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car</a:t>
            </a: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technology</a:t>
            </a: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C0E1B2EE-3407-421D-9999-FFF13313E32C}"/>
              </a:ext>
            </a:extLst>
          </p:cNvPr>
          <p:cNvSpPr txBox="1"/>
          <p:nvPr/>
        </p:nvSpPr>
        <p:spPr>
          <a:xfrm>
            <a:off x="5801608" y="3602731"/>
            <a:ext cx="400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European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battery</a:t>
            </a:r>
            <a:r>
              <a:rPr kumimoji="0" lang="nb-NO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nb-NO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production</a:t>
            </a:r>
            <a:endParaRPr kumimoji="0" lang="nb-NO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58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92E6C3-FF24-64E9-A43C-913580398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A6EE77C-5730-95FF-2C59-9C2350EA03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FB6192-4CC2-7DE5-6A71-18C980F5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5" y="-285750"/>
            <a:ext cx="9203635" cy="57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535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3E2D21-306D-617A-BB96-255F7F15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512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182958B-BFDD-FB74-5492-615BA2A3D8A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544EC977-C365-F548-8EE8-A526AB8B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What</a:t>
            </a:r>
            <a:r>
              <a:rPr lang="nb-NO"/>
              <a:t> </a:t>
            </a:r>
            <a:r>
              <a:rPr lang="nb-NO" err="1"/>
              <a:t>we</a:t>
            </a:r>
            <a:r>
              <a:rPr lang="nb-NO"/>
              <a:t> do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35E33F1-6223-53C2-F8E2-2B4292C9D720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err="1"/>
              <a:t>Local</a:t>
            </a:r>
            <a:r>
              <a:rPr lang="nb-NO"/>
              <a:t>, </a:t>
            </a:r>
            <a:r>
              <a:rPr lang="nb-NO" err="1"/>
              <a:t>national</a:t>
            </a:r>
            <a:r>
              <a:rPr lang="nb-NO"/>
              <a:t> and </a:t>
            </a:r>
            <a:r>
              <a:rPr lang="nb-NO" err="1"/>
              <a:t>international</a:t>
            </a:r>
            <a:r>
              <a:rPr lang="nb-NO"/>
              <a:t> policy </a:t>
            </a:r>
            <a:r>
              <a:rPr lang="nb-NO" err="1"/>
              <a:t>advocacy</a:t>
            </a:r>
            <a:r>
              <a:rPr lang="nb-NO"/>
              <a:t> to speed up </a:t>
            </a:r>
            <a:r>
              <a:rPr lang="nb-NO" err="1"/>
              <a:t>transition</a:t>
            </a:r>
            <a:r>
              <a:rPr lang="nb-NO"/>
              <a:t> to </a:t>
            </a:r>
            <a:r>
              <a:rPr lang="nb-NO" err="1"/>
              <a:t>electric</a:t>
            </a:r>
            <a:r>
              <a:rPr lang="nb-NO"/>
              <a:t> </a:t>
            </a:r>
            <a:r>
              <a:rPr lang="nb-NO" err="1"/>
              <a:t>mobility</a:t>
            </a: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err="1"/>
              <a:t>Members</a:t>
            </a:r>
            <a:r>
              <a:rPr lang="nb-NO"/>
              <a:t> service: </a:t>
            </a:r>
            <a:r>
              <a:rPr lang="nb-NO" err="1"/>
              <a:t>Helping</a:t>
            </a:r>
            <a:r>
              <a:rPr lang="nb-NO"/>
              <a:t> </a:t>
            </a:r>
            <a:r>
              <a:rPr lang="nb-NO" err="1"/>
              <a:t>new</a:t>
            </a:r>
            <a:r>
              <a:rPr lang="nb-NO"/>
              <a:t> EV </a:t>
            </a:r>
            <a:r>
              <a:rPr lang="nb-NO" err="1"/>
              <a:t>owners</a:t>
            </a:r>
            <a:r>
              <a:rPr lang="nb-NO"/>
              <a:t> </a:t>
            </a:r>
            <a:r>
              <a:rPr lang="nb-NO" err="1"/>
              <a:t>with</a:t>
            </a:r>
            <a:r>
              <a:rPr lang="nb-NO"/>
              <a:t> tips, </a:t>
            </a:r>
            <a:r>
              <a:rPr lang="nb-NO" err="1"/>
              <a:t>help</a:t>
            </a:r>
            <a:r>
              <a:rPr lang="nb-NO"/>
              <a:t> and </a:t>
            </a:r>
            <a:r>
              <a:rPr lang="nb-NO" err="1"/>
              <a:t>charging</a:t>
            </a:r>
            <a:r>
              <a:rPr lang="nb-NO"/>
              <a:t>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EV app </a:t>
            </a:r>
            <a:r>
              <a:rPr lang="nb-NO" err="1"/>
              <a:t>with</a:t>
            </a:r>
            <a:r>
              <a:rPr lang="nb-NO"/>
              <a:t> </a:t>
            </a:r>
            <a:r>
              <a:rPr lang="nb-NO" err="1"/>
              <a:t>charging</a:t>
            </a:r>
            <a:r>
              <a:rPr lang="nb-NO"/>
              <a:t> </a:t>
            </a:r>
            <a:r>
              <a:rPr lang="nb-NO" err="1"/>
              <a:t>map</a:t>
            </a:r>
            <a:r>
              <a:rPr lang="nb-NO"/>
              <a:t> and </a:t>
            </a:r>
            <a:r>
              <a:rPr lang="nb-NO" err="1"/>
              <a:t>route</a:t>
            </a:r>
            <a:r>
              <a:rPr lang="nb-NO"/>
              <a:t> </a:t>
            </a:r>
            <a:r>
              <a:rPr lang="nb-NO" err="1"/>
              <a:t>planner</a:t>
            </a: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err="1"/>
              <a:t>Charging</a:t>
            </a:r>
            <a:r>
              <a:rPr lang="nb-NO"/>
              <a:t> service Ladeklubben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Testing </a:t>
            </a:r>
            <a:r>
              <a:rPr lang="nb-NO" err="1"/>
              <a:t>new</a:t>
            </a:r>
            <a:r>
              <a:rPr lang="nb-NO"/>
              <a:t> </a:t>
            </a:r>
            <a:r>
              <a:rPr lang="nb-NO" err="1"/>
              <a:t>electric</a:t>
            </a:r>
            <a:r>
              <a:rPr lang="nb-NO"/>
              <a:t> cars and </a:t>
            </a:r>
            <a:r>
              <a:rPr lang="nb-NO" err="1"/>
              <a:t>charging</a:t>
            </a:r>
            <a:r>
              <a:rPr lang="nb-NO"/>
              <a:t> </a:t>
            </a:r>
            <a:r>
              <a:rPr lang="nb-NO" err="1"/>
              <a:t>infrastructure</a:t>
            </a: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The Norwegian EV </a:t>
            </a:r>
            <a:r>
              <a:rPr lang="nb-NO" err="1"/>
              <a:t>owners</a:t>
            </a:r>
            <a:r>
              <a:rPr lang="nb-NO"/>
              <a:t> survey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pic>
        <p:nvPicPr>
          <p:cNvPr id="8" name="Plassholder for innhold 4" descr="Et bilde som inneholder person, utendørs, mann, båt&#10;&#10;Automatisk generert beskrivelse">
            <a:extLst>
              <a:ext uri="{FF2B5EF4-FFF2-40B4-BE49-F238E27FC236}">
                <a16:creationId xmlns:a16="http://schemas.microsoft.com/office/drawing/2014/main" id="{3A74DB4D-41CB-BFDF-AE60-F849856D45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15" y="1199092"/>
            <a:ext cx="4117975" cy="274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natur, vann, fossefall&#10;&#10;Automatisk generert beskrivelse">
            <a:extLst>
              <a:ext uri="{FF2B5EF4-FFF2-40B4-BE49-F238E27FC236}">
                <a16:creationId xmlns:a16="http://schemas.microsoft.com/office/drawing/2014/main" id="{73783919-EA3F-EFBB-A75B-80FAC06AC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772" y="-971692"/>
            <a:ext cx="4602228" cy="6911982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83E05FC-E2DD-EB61-AD68-538BC922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Norway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790174D-7D20-204E-6D0C-B401B06C5780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nb-NO"/>
              <a:t>5,5 million </a:t>
            </a:r>
            <a:r>
              <a:rPr lang="nb-NO" err="1"/>
              <a:t>people</a:t>
            </a:r>
            <a:endParaRPr lang="nb-NO"/>
          </a:p>
          <a:p>
            <a:r>
              <a:rPr lang="nb-NO"/>
              <a:t>2,9 million </a:t>
            </a:r>
            <a:r>
              <a:rPr lang="nb-NO" err="1"/>
              <a:t>passenger</a:t>
            </a:r>
            <a:r>
              <a:rPr lang="nb-NO"/>
              <a:t> cars</a:t>
            </a:r>
          </a:p>
          <a:p>
            <a:r>
              <a:rPr lang="nb-NO"/>
              <a:t>0,5 million </a:t>
            </a:r>
            <a:r>
              <a:rPr lang="nb-NO" err="1"/>
              <a:t>electric</a:t>
            </a:r>
            <a:r>
              <a:rPr lang="nb-NO"/>
              <a:t> cars</a:t>
            </a:r>
          </a:p>
          <a:p>
            <a:endParaRPr lang="nb-NO"/>
          </a:p>
          <a:p>
            <a:r>
              <a:rPr lang="nb-NO" err="1"/>
              <a:t>Yearly</a:t>
            </a:r>
            <a:r>
              <a:rPr lang="nb-NO"/>
              <a:t> 155 </a:t>
            </a:r>
            <a:r>
              <a:rPr lang="nb-NO" err="1"/>
              <a:t>TWh</a:t>
            </a:r>
            <a:r>
              <a:rPr lang="nb-NO"/>
              <a:t> </a:t>
            </a:r>
            <a:r>
              <a:rPr lang="nb-NO" err="1"/>
              <a:t>energy</a:t>
            </a:r>
            <a:r>
              <a:rPr lang="nb-NO"/>
              <a:t> </a:t>
            </a:r>
            <a:r>
              <a:rPr lang="nb-NO" err="1"/>
              <a:t>production</a:t>
            </a:r>
            <a:endParaRPr lang="nb-NO"/>
          </a:p>
          <a:p>
            <a:r>
              <a:rPr lang="nb-NO"/>
              <a:t>89 % </a:t>
            </a:r>
            <a:r>
              <a:rPr lang="nb-NO" err="1"/>
              <a:t>hydro</a:t>
            </a:r>
            <a:r>
              <a:rPr lang="nb-NO"/>
              <a:t> </a:t>
            </a:r>
            <a:r>
              <a:rPr lang="nb-NO" err="1"/>
              <a:t>power</a:t>
            </a:r>
            <a:endParaRPr lang="nb-NO"/>
          </a:p>
          <a:p>
            <a:r>
              <a:rPr lang="nb-NO"/>
              <a:t>10 % </a:t>
            </a:r>
            <a:r>
              <a:rPr lang="nb-NO" err="1"/>
              <a:t>wind</a:t>
            </a:r>
            <a:r>
              <a:rPr lang="nb-NO"/>
              <a:t> </a:t>
            </a:r>
            <a:r>
              <a:rPr lang="nb-NO" err="1"/>
              <a:t>energy</a:t>
            </a:r>
            <a:endParaRPr lang="nb-NO"/>
          </a:p>
          <a:p>
            <a:r>
              <a:rPr lang="nb-NO"/>
              <a:t>= 99 % </a:t>
            </a:r>
            <a:r>
              <a:rPr lang="nb-NO" err="1"/>
              <a:t>renewable</a:t>
            </a:r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19C4247-38F0-6A27-297D-722102C0F867}"/>
              </a:ext>
            </a:extLst>
          </p:cNvPr>
          <p:cNvSpPr txBox="1"/>
          <p:nvPr/>
        </p:nvSpPr>
        <p:spPr>
          <a:xfrm>
            <a:off x="8040674" y="4743390"/>
            <a:ext cx="11033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0" i="0" cap="all" err="1">
                <a:solidFill>
                  <a:srgbClr val="FFFFFF"/>
                </a:solidFill>
                <a:effectLst/>
                <a:latin typeface="Embedded-DINWebPro"/>
              </a:rPr>
              <a:t>Visit</a:t>
            </a:r>
            <a:r>
              <a:rPr lang="nb-NO" sz="1000" b="0" i="0" cap="all">
                <a:solidFill>
                  <a:srgbClr val="FFFFFF"/>
                </a:solidFill>
                <a:effectLst/>
                <a:latin typeface="Embedded-DINWebPro"/>
              </a:rPr>
              <a:t> </a:t>
            </a:r>
            <a:r>
              <a:rPr lang="nb-NO" sz="1000" b="0" i="0" cap="all" err="1">
                <a:solidFill>
                  <a:srgbClr val="FFFFFF"/>
                </a:solidFill>
                <a:effectLst/>
                <a:latin typeface="Embedded-DINWebPro"/>
              </a:rPr>
              <a:t>norway</a:t>
            </a:r>
            <a:endParaRPr lang="nb-NO" sz="1000"/>
          </a:p>
        </p:txBody>
      </p:sp>
      <p:pic>
        <p:nvPicPr>
          <p:cNvPr id="2" name="Bilde 1" descr="Et bilde som inneholder kart&#10;&#10;Automatisk generert beskrivelse">
            <a:extLst>
              <a:ext uri="{FF2B5EF4-FFF2-40B4-BE49-F238E27FC236}">
                <a16:creationId xmlns:a16="http://schemas.microsoft.com/office/drawing/2014/main" id="{C4DEB91B-410E-DCD4-9E57-E6FCB44FF2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798" y="101869"/>
            <a:ext cx="1678999" cy="17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1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Plassholder for diagram 6">
                <a:extLst>
                  <a:ext uri="{FF2B5EF4-FFF2-40B4-BE49-F238E27FC236}">
                    <a16:creationId xmlns:a16="http://schemas.microsoft.com/office/drawing/2014/main" id="{E89CABE9-3120-44DD-8BDC-57D61547CF0F}"/>
                  </a:ext>
                </a:extLst>
              </p:cNvPr>
              <p:cNvGraphicFramePr>
                <a:graphicFrameLocks noGrp="1"/>
              </p:cNvGraphicFramePr>
              <p:nvPr>
                <p:ph type="chart" sz="quarter" idx="16"/>
              </p:nvPr>
            </p:nvGraphicFramePr>
            <p:xfrm>
              <a:off x="4534909" y="451248"/>
              <a:ext cx="4118372" cy="424100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Plassholder for diagram 6">
                <a:extLst>
                  <a:ext uri="{FF2B5EF4-FFF2-40B4-BE49-F238E27FC236}">
                    <a16:creationId xmlns:a16="http://schemas.microsoft.com/office/drawing/2014/main" id="{E89CABE9-3120-44DD-8BDC-57D61547CF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4909" y="451248"/>
                <a:ext cx="4118372" cy="424100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tel 7">
            <a:extLst>
              <a:ext uri="{FF2B5EF4-FFF2-40B4-BE49-F238E27FC236}">
                <a16:creationId xmlns:a16="http://schemas.microsoft.com/office/drawing/2014/main" id="{30086BEC-EEA2-4F0E-901E-1F5EF648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1" y="330272"/>
            <a:ext cx="4863292" cy="1012107"/>
          </a:xfrm>
        </p:spPr>
        <p:txBody>
          <a:bodyPr/>
          <a:lstStyle/>
          <a:p>
            <a:r>
              <a:rPr lang="nb-NO" sz="2850"/>
              <a:t>Norwegian CO</a:t>
            </a:r>
            <a:r>
              <a:rPr lang="nb-NO" sz="2000"/>
              <a:t>2</a:t>
            </a:r>
            <a:r>
              <a:rPr lang="nb-NO" sz="2850"/>
              <a:t> </a:t>
            </a:r>
            <a:r>
              <a:rPr lang="nb-NO" sz="2850" err="1"/>
              <a:t>Emissions</a:t>
            </a:r>
            <a:endParaRPr lang="nb-NO" sz="285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D1B70C5-07B2-4D64-80B6-B177813279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125" y="1342381"/>
            <a:ext cx="4118371" cy="3175646"/>
          </a:xfrm>
        </p:spPr>
        <p:txBody>
          <a:bodyPr>
            <a:normAutofit/>
          </a:bodyPr>
          <a:lstStyle/>
          <a:p>
            <a:endParaRPr lang="nb-NO" sz="2400"/>
          </a:p>
          <a:p>
            <a:r>
              <a:rPr lang="nb-NO" sz="2400"/>
              <a:t>Road transport 17%</a:t>
            </a:r>
          </a:p>
          <a:p>
            <a:r>
              <a:rPr lang="nb-NO" sz="2400"/>
              <a:t>Up 13% </a:t>
            </a:r>
            <a:r>
              <a:rPr lang="nb-NO" sz="2400" err="1"/>
              <a:t>since</a:t>
            </a:r>
            <a:r>
              <a:rPr lang="nb-NO" sz="2400"/>
              <a:t> 1990</a:t>
            </a:r>
          </a:p>
          <a:p>
            <a:r>
              <a:rPr lang="nb-NO" sz="2400" err="1"/>
              <a:t>Reduced</a:t>
            </a:r>
            <a:r>
              <a:rPr lang="nb-NO" sz="2400"/>
              <a:t> by 4,7 % from 2019-2020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C21134A-9B78-4A5E-BCDB-48807004E951}"/>
              </a:ext>
            </a:extLst>
          </p:cNvPr>
          <p:cNvSpPr txBox="1"/>
          <p:nvPr/>
        </p:nvSpPr>
        <p:spPr>
          <a:xfrm>
            <a:off x="7261412" y="4905487"/>
            <a:ext cx="1882589" cy="295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nb-NO" sz="105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Source: SSB 2021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6A2943E-83FC-4B9D-8948-67D50A507587}"/>
              </a:ext>
            </a:extLst>
          </p:cNvPr>
          <p:cNvSpPr txBox="1"/>
          <p:nvPr/>
        </p:nvSpPr>
        <p:spPr>
          <a:xfrm>
            <a:off x="5799668" y="4174072"/>
            <a:ext cx="1233145" cy="295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105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8,7 mill. tonn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C3C4E3-B5AD-A50E-453A-226C620DF929}"/>
              </a:ext>
            </a:extLst>
          </p:cNvPr>
          <p:cNvSpPr txBox="1"/>
          <p:nvPr/>
        </p:nvSpPr>
        <p:spPr>
          <a:xfrm rot="21409821">
            <a:off x="5271875" y="3541882"/>
            <a:ext cx="1566512" cy="339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1275" b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Road transport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34AA1AD-E25C-FE7C-9F27-9BD16F3FBC36}"/>
              </a:ext>
            </a:extLst>
          </p:cNvPr>
          <p:cNvSpPr txBox="1"/>
          <p:nvPr/>
        </p:nvSpPr>
        <p:spPr>
          <a:xfrm rot="1246166">
            <a:off x="7266565" y="3412847"/>
            <a:ext cx="1566512" cy="339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1275" b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Industry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243EDE1-7B56-6C68-0322-D8A44C004C5E}"/>
              </a:ext>
            </a:extLst>
          </p:cNvPr>
          <p:cNvSpPr txBox="1"/>
          <p:nvPr/>
        </p:nvSpPr>
        <p:spPr>
          <a:xfrm rot="21209354">
            <a:off x="7038274" y="1211711"/>
            <a:ext cx="1566512" cy="339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1275" b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Oil and gas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16DA534-0FC0-385D-0387-AE323D890282}"/>
              </a:ext>
            </a:extLst>
          </p:cNvPr>
          <p:cNvSpPr txBox="1"/>
          <p:nvPr/>
        </p:nvSpPr>
        <p:spPr>
          <a:xfrm>
            <a:off x="4735442" y="2255014"/>
            <a:ext cx="1127257" cy="74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1050" b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Air, </a:t>
            </a:r>
            <a:r>
              <a:rPr lang="nb-NO" sz="1050" b="1" err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sea</a:t>
            </a:r>
            <a:r>
              <a:rPr lang="nb-NO" sz="1050" b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and </a:t>
            </a:r>
            <a:r>
              <a:rPr lang="nb-NO" sz="1050" b="1" err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construction</a:t>
            </a:r>
            <a:r>
              <a:rPr lang="nb-NO" sz="1050" b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sz="1050" b="1" err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sites</a:t>
            </a:r>
            <a:endParaRPr lang="nb-NO" sz="1050" b="1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DF1A449-27D6-E300-CBD1-47E06ABB315B}"/>
              </a:ext>
            </a:extLst>
          </p:cNvPr>
          <p:cNvSpPr txBox="1"/>
          <p:nvPr/>
        </p:nvSpPr>
        <p:spPr>
          <a:xfrm rot="1039608">
            <a:off x="5007659" y="1562041"/>
            <a:ext cx="1566512" cy="324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1200" b="1" err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Agriculture</a:t>
            </a:r>
            <a:endParaRPr lang="nb-NO" sz="1200" b="1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1EF2DCE-A307-FBAD-E714-3AB735DBFC6F}"/>
              </a:ext>
            </a:extLst>
          </p:cNvPr>
          <p:cNvSpPr txBox="1"/>
          <p:nvPr/>
        </p:nvSpPr>
        <p:spPr>
          <a:xfrm rot="3975446">
            <a:off x="5537541" y="1134725"/>
            <a:ext cx="1035182" cy="295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1050" b="1" err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Other</a:t>
            </a:r>
            <a:r>
              <a:rPr lang="nb-NO" sz="1050" b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sz="1050" b="1" err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sources</a:t>
            </a:r>
            <a:endParaRPr lang="nb-NO" sz="1050" b="1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1ED5805-DEE8-C436-2CBD-B4D6E3D95CB1}"/>
              </a:ext>
            </a:extLst>
          </p:cNvPr>
          <p:cNvSpPr txBox="1"/>
          <p:nvPr/>
        </p:nvSpPr>
        <p:spPr>
          <a:xfrm rot="4740172">
            <a:off x="5649529" y="1270440"/>
            <a:ext cx="1566512" cy="26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nb-NO" sz="900" b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Power </a:t>
            </a:r>
            <a:r>
              <a:rPr lang="nb-NO" sz="900" b="1" err="1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generation</a:t>
            </a:r>
            <a:endParaRPr lang="nb-NO" sz="900" b="1">
              <a:solidFill>
                <a:schemeClr val="bg1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19033F3-6B31-CDE0-992D-846F1E53591B}"/>
              </a:ext>
            </a:extLst>
          </p:cNvPr>
          <p:cNvSpPr txBox="1"/>
          <p:nvPr/>
        </p:nvSpPr>
        <p:spPr>
          <a:xfrm>
            <a:off x="6006284" y="2231297"/>
            <a:ext cx="1161392" cy="52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nb-NO" sz="1050" b="1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Total 49,3 million tonn</a:t>
            </a:r>
          </a:p>
        </p:txBody>
      </p:sp>
    </p:spTree>
    <p:extLst>
      <p:ext uri="{BB962C8B-B14F-4D97-AF65-F5344CB8AC3E}">
        <p14:creationId xmlns:p14="http://schemas.microsoft.com/office/powerpoint/2010/main" val="134073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6CA8D58-3118-953F-323E-2ED24E117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122" y="1999730"/>
            <a:ext cx="8371756" cy="700490"/>
          </a:xfrm>
        </p:spPr>
        <p:txBody>
          <a:bodyPr>
            <a:noAutofit/>
          </a:bodyPr>
          <a:lstStyle/>
          <a:p>
            <a:pPr algn="ctr"/>
            <a:r>
              <a:rPr lang="nb-NO" sz="4800"/>
              <a:t>Norwegian goal: </a:t>
            </a:r>
            <a:br>
              <a:rPr lang="nb-NO" sz="4800"/>
            </a:br>
            <a:r>
              <a:rPr lang="nb-NO" sz="4800"/>
              <a:t>All </a:t>
            </a:r>
            <a:r>
              <a:rPr lang="nb-NO" sz="4800" err="1"/>
              <a:t>new</a:t>
            </a:r>
            <a:r>
              <a:rPr lang="nb-NO" sz="4800"/>
              <a:t> cars and </a:t>
            </a:r>
            <a:r>
              <a:rPr lang="nb-NO" sz="4800" err="1"/>
              <a:t>small</a:t>
            </a:r>
            <a:r>
              <a:rPr lang="nb-NO" sz="4800"/>
              <a:t> trucks sold </a:t>
            </a:r>
            <a:r>
              <a:rPr lang="nb-NO" sz="4800" err="1"/>
              <a:t>are</a:t>
            </a:r>
            <a:r>
              <a:rPr lang="nb-NO" sz="4800"/>
              <a:t> zero </a:t>
            </a:r>
            <a:r>
              <a:rPr lang="nb-NO" sz="4800" err="1"/>
              <a:t>emission</a:t>
            </a:r>
            <a:r>
              <a:rPr lang="nb-NO" sz="4800"/>
              <a:t> by 2025</a:t>
            </a:r>
          </a:p>
        </p:txBody>
      </p:sp>
    </p:spTree>
    <p:extLst>
      <p:ext uri="{BB962C8B-B14F-4D97-AF65-F5344CB8AC3E}">
        <p14:creationId xmlns:p14="http://schemas.microsoft.com/office/powerpoint/2010/main" val="3585663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75D7E7-A13E-4C4D-9118-0BD7A5FB88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Market share new sales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7D84721-A49F-4B83-8C34-BB5497CC5302}"/>
              </a:ext>
            </a:extLst>
          </p:cNvPr>
          <p:cNvSpPr/>
          <p:nvPr/>
        </p:nvSpPr>
        <p:spPr>
          <a:xfrm>
            <a:off x="6773347" y="1277321"/>
            <a:ext cx="1229061" cy="2837481"/>
          </a:xfrm>
          <a:prstGeom prst="rect">
            <a:avLst/>
          </a:prstGeom>
          <a:solidFill>
            <a:srgbClr val="00B5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nb-NO" sz="44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FE5EE63D-497A-49A2-A342-E78D9530BF00}"/>
              </a:ext>
            </a:extLst>
          </p:cNvPr>
          <p:cNvGrpSpPr/>
          <p:nvPr/>
        </p:nvGrpSpPr>
        <p:grpSpPr>
          <a:xfrm>
            <a:off x="6719177" y="955964"/>
            <a:ext cx="1354157" cy="3221182"/>
            <a:chOff x="4876800" y="979147"/>
            <a:chExt cx="2438400" cy="4888252"/>
          </a:xfrm>
          <a:solidFill>
            <a:srgbClr val="73797C">
              <a:lumMod val="20000"/>
              <a:lumOff val="80000"/>
            </a:srgbClr>
          </a:solidFill>
        </p:grpSpPr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59CDD458-59F9-47BD-B427-A2ECD89C93CE}"/>
                </a:ext>
              </a:extLst>
            </p:cNvPr>
            <p:cNvSpPr/>
            <p:nvPr/>
          </p:nvSpPr>
          <p:spPr>
            <a:xfrm>
              <a:off x="5527043" y="979147"/>
              <a:ext cx="1137913" cy="487670"/>
            </a:xfrm>
            <a:custGeom>
              <a:avLst/>
              <a:gdLst>
                <a:gd name="connsiteX0" fmla="*/ 1056637 w 1137913"/>
                <a:gd name="connsiteY0" fmla="*/ 0 h 487670"/>
                <a:gd name="connsiteX1" fmla="*/ 81277 w 1137913"/>
                <a:gd name="connsiteY1" fmla="*/ 0 h 487670"/>
                <a:gd name="connsiteX2" fmla="*/ 0 w 1137913"/>
                <a:gd name="connsiteY2" fmla="*/ 81277 h 487670"/>
                <a:gd name="connsiteX3" fmla="*/ 0 w 1137913"/>
                <a:gd name="connsiteY3" fmla="*/ 406394 h 487670"/>
                <a:gd name="connsiteX4" fmla="*/ 81277 w 1137913"/>
                <a:gd name="connsiteY4" fmla="*/ 487671 h 487670"/>
                <a:gd name="connsiteX5" fmla="*/ 1056637 w 1137913"/>
                <a:gd name="connsiteY5" fmla="*/ 487671 h 487670"/>
                <a:gd name="connsiteX6" fmla="*/ 1137914 w 1137913"/>
                <a:gd name="connsiteY6" fmla="*/ 406394 h 487670"/>
                <a:gd name="connsiteX7" fmla="*/ 1137914 w 1137913"/>
                <a:gd name="connsiteY7" fmla="*/ 81277 h 487670"/>
                <a:gd name="connsiteX8" fmla="*/ 1056637 w 1137913"/>
                <a:gd name="connsiteY8" fmla="*/ 0 h 487670"/>
                <a:gd name="connsiteX9" fmla="*/ 975360 w 1137913"/>
                <a:gd name="connsiteY9" fmla="*/ 325117 h 487670"/>
                <a:gd name="connsiteX10" fmla="*/ 162563 w 1137913"/>
                <a:gd name="connsiteY10" fmla="*/ 325117 h 487670"/>
                <a:gd name="connsiteX11" fmla="*/ 162563 w 1137913"/>
                <a:gd name="connsiteY11" fmla="*/ 162563 h 487670"/>
                <a:gd name="connsiteX12" fmla="*/ 975360 w 1137913"/>
                <a:gd name="connsiteY12" fmla="*/ 162563 h 487670"/>
                <a:gd name="connsiteX13" fmla="*/ 975360 w 1137913"/>
                <a:gd name="connsiteY13" fmla="*/ 325117 h 48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7913" h="487670">
                  <a:moveTo>
                    <a:pt x="1056637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lnTo>
                    <a:pt x="0" y="406394"/>
                  </a:lnTo>
                  <a:cubicBezTo>
                    <a:pt x="0" y="451256"/>
                    <a:pt x="36414" y="487671"/>
                    <a:pt x="81277" y="487671"/>
                  </a:cubicBezTo>
                  <a:lnTo>
                    <a:pt x="1056637" y="487671"/>
                  </a:lnTo>
                  <a:cubicBezTo>
                    <a:pt x="1101500" y="487671"/>
                    <a:pt x="1137914" y="451256"/>
                    <a:pt x="1137914" y="406394"/>
                  </a:cubicBezTo>
                  <a:lnTo>
                    <a:pt x="1137914" y="81277"/>
                  </a:lnTo>
                  <a:cubicBezTo>
                    <a:pt x="1137914" y="36414"/>
                    <a:pt x="1101500" y="0"/>
                    <a:pt x="1056637" y="0"/>
                  </a:cubicBezTo>
                  <a:close/>
                  <a:moveTo>
                    <a:pt x="975360" y="325117"/>
                  </a:moveTo>
                  <a:lnTo>
                    <a:pt x="162563" y="325117"/>
                  </a:lnTo>
                  <a:lnTo>
                    <a:pt x="162563" y="162563"/>
                  </a:lnTo>
                  <a:lnTo>
                    <a:pt x="975360" y="162563"/>
                  </a:lnTo>
                  <a:lnTo>
                    <a:pt x="975360" y="325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>
                <a:defRPr/>
              </a:pPr>
              <a:endParaRPr lang="nb-NO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6FD12835-6EF9-4E07-8E55-2BB7035928CB}"/>
                </a:ext>
              </a:extLst>
            </p:cNvPr>
            <p:cNvSpPr/>
            <p:nvPr/>
          </p:nvSpPr>
          <p:spPr>
            <a:xfrm>
              <a:off x="4876800" y="1315716"/>
              <a:ext cx="2438400" cy="4551683"/>
            </a:xfrm>
            <a:custGeom>
              <a:avLst/>
              <a:gdLst>
                <a:gd name="connsiteX0" fmla="*/ 2127018 w 2438400"/>
                <a:gd name="connsiteY0" fmla="*/ 0 h 4551683"/>
                <a:gd name="connsiteX1" fmla="*/ 311382 w 2438400"/>
                <a:gd name="connsiteY1" fmla="*/ 0 h 4551683"/>
                <a:gd name="connsiteX2" fmla="*/ 0 w 2438400"/>
                <a:gd name="connsiteY2" fmla="*/ 311391 h 4551683"/>
                <a:gd name="connsiteX3" fmla="*/ 0 w 2438400"/>
                <a:gd name="connsiteY3" fmla="*/ 4240302 h 4551683"/>
                <a:gd name="connsiteX4" fmla="*/ 311382 w 2438400"/>
                <a:gd name="connsiteY4" fmla="*/ 4551683 h 4551683"/>
                <a:gd name="connsiteX5" fmla="*/ 2127018 w 2438400"/>
                <a:gd name="connsiteY5" fmla="*/ 4551683 h 4551683"/>
                <a:gd name="connsiteX6" fmla="*/ 2438400 w 2438400"/>
                <a:gd name="connsiteY6" fmla="*/ 4240302 h 4551683"/>
                <a:gd name="connsiteX7" fmla="*/ 2438400 w 2438400"/>
                <a:gd name="connsiteY7" fmla="*/ 311391 h 4551683"/>
                <a:gd name="connsiteX8" fmla="*/ 2127018 w 2438400"/>
                <a:gd name="connsiteY8" fmla="*/ 0 h 4551683"/>
                <a:gd name="connsiteX9" fmla="*/ 2275761 w 2438400"/>
                <a:gd name="connsiteY9" fmla="*/ 4240302 h 4551683"/>
                <a:gd name="connsiteX10" fmla="*/ 2126933 w 2438400"/>
                <a:gd name="connsiteY10" fmla="*/ 4389130 h 4551683"/>
                <a:gd name="connsiteX11" fmla="*/ 311306 w 2438400"/>
                <a:gd name="connsiteY11" fmla="*/ 4389130 h 4551683"/>
                <a:gd name="connsiteX12" fmla="*/ 162477 w 2438400"/>
                <a:gd name="connsiteY12" fmla="*/ 4240302 h 4551683"/>
                <a:gd name="connsiteX13" fmla="*/ 162477 w 2438400"/>
                <a:gd name="connsiteY13" fmla="*/ 311391 h 4551683"/>
                <a:gd name="connsiteX14" fmla="*/ 311306 w 2438400"/>
                <a:gd name="connsiteY14" fmla="*/ 162563 h 4551683"/>
                <a:gd name="connsiteX15" fmla="*/ 2126933 w 2438400"/>
                <a:gd name="connsiteY15" fmla="*/ 162563 h 4551683"/>
                <a:gd name="connsiteX16" fmla="*/ 2275761 w 2438400"/>
                <a:gd name="connsiteY16" fmla="*/ 311391 h 4551683"/>
                <a:gd name="connsiteX17" fmla="*/ 2275761 w 2438400"/>
                <a:gd name="connsiteY17" fmla="*/ 4240302 h 455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38400" h="4551683">
                  <a:moveTo>
                    <a:pt x="2127018" y="0"/>
                  </a:moveTo>
                  <a:lnTo>
                    <a:pt x="311382" y="0"/>
                  </a:lnTo>
                  <a:cubicBezTo>
                    <a:pt x="139637" y="0"/>
                    <a:pt x="0" y="139722"/>
                    <a:pt x="0" y="311391"/>
                  </a:cubicBezTo>
                  <a:lnTo>
                    <a:pt x="0" y="4240302"/>
                  </a:lnTo>
                  <a:cubicBezTo>
                    <a:pt x="0" y="4411961"/>
                    <a:pt x="139798" y="4551683"/>
                    <a:pt x="311382" y="4551683"/>
                  </a:cubicBezTo>
                  <a:lnTo>
                    <a:pt x="2127018" y="4551683"/>
                  </a:lnTo>
                  <a:cubicBezTo>
                    <a:pt x="2298678" y="4551683"/>
                    <a:pt x="2438400" y="4411961"/>
                    <a:pt x="2438400" y="4240302"/>
                  </a:cubicBezTo>
                  <a:lnTo>
                    <a:pt x="2438400" y="311391"/>
                  </a:lnTo>
                  <a:cubicBezTo>
                    <a:pt x="2438400" y="139722"/>
                    <a:pt x="2298678" y="0"/>
                    <a:pt x="2127018" y="0"/>
                  </a:cubicBezTo>
                  <a:close/>
                  <a:moveTo>
                    <a:pt x="2275761" y="4240302"/>
                  </a:moveTo>
                  <a:cubicBezTo>
                    <a:pt x="2275761" y="4322398"/>
                    <a:pt x="2209029" y="4389130"/>
                    <a:pt x="2126933" y="4389130"/>
                  </a:cubicBezTo>
                  <a:lnTo>
                    <a:pt x="311306" y="4389130"/>
                  </a:lnTo>
                  <a:cubicBezTo>
                    <a:pt x="229210" y="4389130"/>
                    <a:pt x="162477" y="4322398"/>
                    <a:pt x="162477" y="4240302"/>
                  </a:cubicBezTo>
                  <a:lnTo>
                    <a:pt x="162477" y="311391"/>
                  </a:lnTo>
                  <a:cubicBezTo>
                    <a:pt x="162477" y="229295"/>
                    <a:pt x="229286" y="162563"/>
                    <a:pt x="311306" y="162563"/>
                  </a:cubicBezTo>
                  <a:lnTo>
                    <a:pt x="2126933" y="162563"/>
                  </a:lnTo>
                  <a:cubicBezTo>
                    <a:pt x="2209029" y="162563"/>
                    <a:pt x="2275761" y="229295"/>
                    <a:pt x="2275761" y="311391"/>
                  </a:cubicBezTo>
                  <a:lnTo>
                    <a:pt x="2275761" y="42403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>
                <a:defRPr/>
              </a:pPr>
              <a:endParaRPr lang="nb-NO" sz="1350" ker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CEF45BDE-7F7A-46B9-9010-FE55B7BB4EEA}"/>
              </a:ext>
            </a:extLst>
          </p:cNvPr>
          <p:cNvSpPr/>
          <p:nvPr/>
        </p:nvSpPr>
        <p:spPr>
          <a:xfrm>
            <a:off x="6553386" y="1376371"/>
            <a:ext cx="1685737" cy="3093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r>
              <a:rPr lang="nb-NO" sz="2800" b="1" kern="0">
                <a:solidFill>
                  <a:schemeClr val="accent1"/>
                </a:solidFill>
                <a:latin typeface="Calibri"/>
              </a:rPr>
              <a:t>100%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CA9D81D-FED6-4164-943B-46E12365597E}"/>
              </a:ext>
            </a:extLst>
          </p:cNvPr>
          <p:cNvSpPr txBox="1"/>
          <p:nvPr/>
        </p:nvSpPr>
        <p:spPr>
          <a:xfrm>
            <a:off x="6136344" y="477033"/>
            <a:ext cx="2503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+mj-lt"/>
              </a:rPr>
              <a:t>Target for 2025:</a:t>
            </a:r>
            <a:endParaRPr lang="en-US" sz="440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419E501-3B8C-4654-AB4A-5CEB369E2C01}"/>
              </a:ext>
              <a:ext uri="{147F2762-F138-4A5C-976F-8EAC2B608ADB}">
                <a16:predDERef xmlns:a16="http://schemas.microsoft.com/office/drawing/2014/main" pred="{93D6B0A8-8B11-43F8-A064-7B48EA3F00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790860"/>
              </p:ext>
            </p:extLst>
          </p:nvPr>
        </p:nvGraphicFramePr>
        <p:xfrm>
          <a:off x="275116" y="1168565"/>
          <a:ext cx="6286650" cy="381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kstSylinder 9">
            <a:extLst>
              <a:ext uri="{FF2B5EF4-FFF2-40B4-BE49-F238E27FC236}">
                <a16:creationId xmlns:a16="http://schemas.microsoft.com/office/drawing/2014/main" id="{C9D56DF9-98CE-4D75-BB6E-707DD91D9A4A}"/>
              </a:ext>
            </a:extLst>
          </p:cNvPr>
          <p:cNvSpPr txBox="1"/>
          <p:nvPr/>
        </p:nvSpPr>
        <p:spPr>
          <a:xfrm>
            <a:off x="5697776" y="4897532"/>
            <a:ext cx="3446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83">
              <a:defRPr/>
            </a:pPr>
            <a:r>
              <a:rPr lang="nb-NO" sz="100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B0604020202020204" charset="0"/>
                <a:ea typeface="Roboto" panose="020B0604020202020204" charset="0"/>
              </a:rPr>
              <a:t>Source: OFV</a:t>
            </a:r>
          </a:p>
        </p:txBody>
      </p:sp>
    </p:spTree>
    <p:extLst>
      <p:ext uri="{BB962C8B-B14F-4D97-AF65-F5344CB8AC3E}">
        <p14:creationId xmlns:p14="http://schemas.microsoft.com/office/powerpoint/2010/main" val="22438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1" grpId="0"/>
      <p:bldGraphic spid="12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75D7E7-A13E-4C4D-9118-0BD7A5FB88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+mj-lt"/>
              </a:rPr>
              <a:t>620 000 EVs in Norway </a:t>
            </a:r>
            <a:r>
              <a:rPr lang="nb-NO" sz="1800">
                <a:latin typeface="+mj-lt"/>
                <a:ea typeface="Calibri" charset="0"/>
                <a:cs typeface="Calibri" charset="0"/>
              </a:rPr>
              <a:t>(+190 000 </a:t>
            </a:r>
            <a:r>
              <a:rPr lang="nb-NO" sz="1800" err="1">
                <a:latin typeface="+mj-lt"/>
                <a:ea typeface="Calibri" charset="0"/>
                <a:cs typeface="Calibri" charset="0"/>
              </a:rPr>
              <a:t>PHEVs</a:t>
            </a:r>
            <a:r>
              <a:rPr lang="nb-NO" sz="1800">
                <a:latin typeface="+mj-lt"/>
                <a:ea typeface="Calibri" charset="0"/>
                <a:cs typeface="Calibri" charset="0"/>
              </a:rPr>
              <a:t>)</a:t>
            </a:r>
            <a:endParaRPr lang="en-GB">
              <a:latin typeface="+mj-lt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AA9F616-34B2-4B87-8EF7-40389B25D83B}"/>
              </a:ext>
            </a:extLst>
          </p:cNvPr>
          <p:cNvSpPr txBox="1"/>
          <p:nvPr/>
        </p:nvSpPr>
        <p:spPr>
          <a:xfrm>
            <a:off x="5697775" y="4897531"/>
            <a:ext cx="3446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nb-NO" sz="100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ea typeface="Roboto" panose="020B0604020202020204" charset="0"/>
              </a:rPr>
              <a:t>Source: OFV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3D6B0A8-8B11-43F8-A064-7B48EA3F00E3}"/>
              </a:ext>
              <a:ext uri="{147F2762-F138-4A5C-976F-8EAC2B608ADB}">
                <a16:predDERef xmlns:a16="http://schemas.microsoft.com/office/drawing/2014/main" pred="{9182DD47-6FA4-436E-A887-00D4BC27F8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557981"/>
              </p:ext>
            </p:extLst>
          </p:nvPr>
        </p:nvGraphicFramePr>
        <p:xfrm>
          <a:off x="221022" y="1472767"/>
          <a:ext cx="8371757" cy="367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1">
            <a:extLst>
              <a:ext uri="{FF2B5EF4-FFF2-40B4-BE49-F238E27FC236}">
                <a16:creationId xmlns:a16="http://schemas.microsoft.com/office/drawing/2014/main" id="{26F4ABA0-5334-401E-BFFB-CDB1BB7A74DF}"/>
              </a:ext>
            </a:extLst>
          </p:cNvPr>
          <p:cNvSpPr txBox="1"/>
          <p:nvPr/>
        </p:nvSpPr>
        <p:spPr>
          <a:xfrm>
            <a:off x="3155974" y="1855086"/>
            <a:ext cx="2832051" cy="716664"/>
          </a:xfrm>
          <a:prstGeom prst="rect">
            <a:avLst/>
          </a:prstGeom>
          <a:solidFill>
            <a:schemeClr val="tx2">
              <a:lumMod val="25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21% EV fleet share</a:t>
            </a:r>
          </a:p>
          <a:p>
            <a:pPr algn="ctr"/>
            <a:r>
              <a:rPr lang="en-GB" sz="1800" b="1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7% PHEV fleet share</a:t>
            </a:r>
          </a:p>
        </p:txBody>
      </p:sp>
    </p:spTree>
    <p:extLst>
      <p:ext uri="{BB962C8B-B14F-4D97-AF65-F5344CB8AC3E}">
        <p14:creationId xmlns:p14="http://schemas.microsoft.com/office/powerpoint/2010/main" val="31477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F8D65F-3E78-4F11-A341-0990FFAF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How to spot an </a:t>
            </a:r>
            <a:r>
              <a:rPr lang="nb-NO" dirty="0" err="1"/>
              <a:t>electric</a:t>
            </a:r>
            <a:r>
              <a:rPr lang="nb-NO" dirty="0"/>
              <a:t> </a:t>
            </a:r>
            <a:r>
              <a:rPr lang="nb-NO" dirty="0" err="1"/>
              <a:t>car</a:t>
            </a:r>
            <a:r>
              <a:rPr lang="nb-NO"/>
              <a:t> in Norway </a:t>
            </a:r>
          </a:p>
        </p:txBody>
      </p:sp>
      <p:pic>
        <p:nvPicPr>
          <p:cNvPr id="1026" name="Picture 2" descr="Ingen beskrivelse er tilgjengelig.">
            <a:extLst>
              <a:ext uri="{FF2B5EF4-FFF2-40B4-BE49-F238E27FC236}">
                <a16:creationId xmlns:a16="http://schemas.microsoft.com/office/drawing/2014/main" id="{891F5E10-118F-4DBE-9EA1-265CC53C3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37388" r="5098" b="35248"/>
          <a:stretch/>
        </p:blipFill>
        <p:spPr bwMode="auto">
          <a:xfrm>
            <a:off x="115657" y="1536798"/>
            <a:ext cx="2893788" cy="116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gen beskrivelse er tilgjengelig.">
            <a:extLst>
              <a:ext uri="{FF2B5EF4-FFF2-40B4-BE49-F238E27FC236}">
                <a16:creationId xmlns:a16="http://schemas.microsoft.com/office/drawing/2014/main" id="{26BAFD37-497B-46B2-82CB-FDCBFBC4F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42493" r="16278" b="36116"/>
          <a:stretch/>
        </p:blipFill>
        <p:spPr bwMode="auto">
          <a:xfrm>
            <a:off x="3125104" y="1545568"/>
            <a:ext cx="2893789" cy="11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gen beskrivelse er tilgjengelig.">
            <a:extLst>
              <a:ext uri="{FF2B5EF4-FFF2-40B4-BE49-F238E27FC236}">
                <a16:creationId xmlns:a16="http://schemas.microsoft.com/office/drawing/2014/main" id="{E157001C-771C-4342-8681-9ECC539C0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19076" r="7732" b="33667"/>
          <a:stretch/>
        </p:blipFill>
        <p:spPr bwMode="auto">
          <a:xfrm>
            <a:off x="6157561" y="3270355"/>
            <a:ext cx="2884709" cy="116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gen beskrivelse er tilgjengelig.">
            <a:extLst>
              <a:ext uri="{FF2B5EF4-FFF2-40B4-BE49-F238E27FC236}">
                <a16:creationId xmlns:a16="http://schemas.microsoft.com/office/drawing/2014/main" id="{F9FA9C0B-A77A-412A-BCB7-D5E58921F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29268" r="14924" b="31563"/>
          <a:stretch/>
        </p:blipFill>
        <p:spPr bwMode="auto">
          <a:xfrm>
            <a:off x="6134552" y="1545569"/>
            <a:ext cx="2893789" cy="11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gen beskrivelse er tilgjengelig.">
            <a:extLst>
              <a:ext uri="{FF2B5EF4-FFF2-40B4-BE49-F238E27FC236}">
                <a16:creationId xmlns:a16="http://schemas.microsoft.com/office/drawing/2014/main" id="{0B413C64-A25F-4A6C-8982-C97A50E04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32623" r="4616" b="40013"/>
          <a:stretch/>
        </p:blipFill>
        <p:spPr bwMode="auto">
          <a:xfrm>
            <a:off x="92649" y="3270355"/>
            <a:ext cx="2893789" cy="116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gen beskrivelse er tilgjengelig.">
            <a:extLst>
              <a:ext uri="{FF2B5EF4-FFF2-40B4-BE49-F238E27FC236}">
                <a16:creationId xmlns:a16="http://schemas.microsoft.com/office/drawing/2014/main" id="{73FFFB37-F051-460A-BBA7-088E61044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40730" r="8742" b="34582"/>
          <a:stretch/>
        </p:blipFill>
        <p:spPr bwMode="auto">
          <a:xfrm>
            <a:off x="3125105" y="3279125"/>
            <a:ext cx="2893789" cy="11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32523"/>
      </p:ext>
    </p:extLst>
  </p:cSld>
  <p:clrMapOvr>
    <a:masterClrMapping/>
  </p:clrMapOvr>
</p:sld>
</file>

<file path=ppt/theme/theme1.xml><?xml version="1.0" encoding="utf-8"?>
<a:theme xmlns:a="http://schemas.openxmlformats.org/drawingml/2006/main" name="Elbilforeningen Powerpointmal">
  <a:themeElements>
    <a:clrScheme name="Norsk elbilforening temafarger 1">
      <a:dk1>
        <a:srgbClr val="004C9C"/>
      </a:dk1>
      <a:lt1>
        <a:srgbClr val="FFFFFF"/>
      </a:lt1>
      <a:dk2>
        <a:srgbClr val="000000"/>
      </a:dk2>
      <a:lt2>
        <a:srgbClr val="DFE0DF"/>
      </a:lt2>
      <a:accent1>
        <a:srgbClr val="004DA1"/>
      </a:accent1>
      <a:accent2>
        <a:srgbClr val="00BCE3"/>
      </a:accent2>
      <a:accent3>
        <a:srgbClr val="A2D2B6"/>
      </a:accent3>
      <a:accent4>
        <a:srgbClr val="138036"/>
      </a:accent4>
      <a:accent5>
        <a:srgbClr val="EC6723"/>
      </a:accent5>
      <a:accent6>
        <a:srgbClr val="913B77"/>
      </a:accent6>
      <a:hlink>
        <a:srgbClr val="EC6723"/>
      </a:hlink>
      <a:folHlink>
        <a:srgbClr val="1380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40000"/>
          </a:lnSpc>
          <a:defRPr sz="800" b="0" i="0" dirty="0">
            <a:solidFill>
              <a:srgbClr val="004D9D"/>
            </a:solidFill>
            <a:latin typeface="Roboto" panose="02000000000000000000" pitchFamily="2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sk elbilforeningen ppt-mal_ny" id="{9EBA5871-779F-7041-AA15-259E04664A19}" vid="{E8D52970-B2C0-F643-A52A-707992AD72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4F656CAE3D345AEC81F804C080EA3" ma:contentTypeVersion="14" ma:contentTypeDescription="Create a new document." ma:contentTypeScope="" ma:versionID="8241c84145480b3aa1e08b08ab5b0cbd">
  <xsd:schema xmlns:xsd="http://www.w3.org/2001/XMLSchema" xmlns:xs="http://www.w3.org/2001/XMLSchema" xmlns:p="http://schemas.microsoft.com/office/2006/metadata/properties" xmlns:ns2="6a8200bc-5ed9-439b-bb21-35364b3378dc" xmlns:ns3="33364cec-a69e-4b7b-b7b5-71fd8b99d7d4" targetNamespace="http://schemas.microsoft.com/office/2006/metadata/properties" ma:root="true" ma:fieldsID="b7f865e6f4454ad8488a21d7e1425a2c" ns2:_="" ns3:_="">
    <xsd:import namespace="6a8200bc-5ed9-439b-bb21-35364b3378dc"/>
    <xsd:import namespace="33364cec-a69e-4b7b-b7b5-71fd8b99d7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Kil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200bc-5ed9-439b-bb21-35364b3378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Kilde" ma:index="20" nillable="true" ma:displayName="Kilde" ma:description="Oppgi URL som dataene er hentet fra" ma:format="Dropdown" ma:internalName="Kilde">
      <xsd:simpleType>
        <xsd:restriction base="dms:Text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64cec-a69e-4b7b-b7b5-71fd8b99d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ilde xmlns="6a8200bc-5ed9-439b-bb21-35364b3378dc" xsi:nil="true"/>
    <SharedWithUsers xmlns="33364cec-a69e-4b7b-b7b5-71fd8b99d7d4">
      <UserInfo>
        <DisplayName>Christina Bu</DisplayName>
        <AccountId>19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941989-E9A1-4747-AA07-E2DE68FA422E}">
  <ds:schemaRefs>
    <ds:schemaRef ds:uri="33364cec-a69e-4b7b-b7b5-71fd8b99d7d4"/>
    <ds:schemaRef ds:uri="6a8200bc-5ed9-439b-bb21-35364b3378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8A72B20-F807-40C6-AD52-08816A0996F5}">
  <ds:schemaRefs>
    <ds:schemaRef ds:uri="33364cec-a69e-4b7b-b7b5-71fd8b99d7d4"/>
    <ds:schemaRef ds:uri="6a8200bc-5ed9-439b-bb21-35364b3378d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EAF56B-C6C1-488C-8DDA-7B710D6467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Elbilforeningen Powerpointmal</Template>
  <TotalTime>0</TotalTime>
  <Words>1270</Words>
  <Application>Microsoft Office PowerPoint</Application>
  <PresentationFormat>On-screen Show (16:9)</PresentationFormat>
  <Paragraphs>220</Paragraphs>
  <Slides>29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Elbilforeningen Powerpointmal</vt:lpstr>
      <vt:lpstr>How Norway killed the combustion car market</vt:lpstr>
      <vt:lpstr>Norwegian EV Association</vt:lpstr>
      <vt:lpstr>What we do</vt:lpstr>
      <vt:lpstr>Norway </vt:lpstr>
      <vt:lpstr>Norwegian CO2 Emissions</vt:lpstr>
      <vt:lpstr>Norwegian goal:  All new cars and small trucks sold are zero emission by 2025</vt:lpstr>
      <vt:lpstr>Market share new sales</vt:lpstr>
      <vt:lpstr>620 000 EVs in Norway (+190 000 PHEVs)</vt:lpstr>
      <vt:lpstr>How to spot an electric car in Norway </vt:lpstr>
      <vt:lpstr>Are we there yet?</vt:lpstr>
      <vt:lpstr>Car fleet by fuel type 2022</vt:lpstr>
      <vt:lpstr>Support is the key </vt:lpstr>
      <vt:lpstr>Purchase taxes</vt:lpstr>
      <vt:lpstr>Bonus Malus system – polluter pays</vt:lpstr>
      <vt:lpstr>From 2% to 10% market share</vt:lpstr>
      <vt:lpstr>The Norwegian EV driver survey at a glance</vt:lpstr>
      <vt:lpstr>Happy EV drivers</vt:lpstr>
      <vt:lpstr>PowerPoint Presentation</vt:lpstr>
      <vt:lpstr>How often do you charge at..</vt:lpstr>
      <vt:lpstr>Public funding</vt:lpstr>
      <vt:lpstr>Fast chargers and EVs</vt:lpstr>
      <vt:lpstr>Local and regional policies</vt:lpstr>
      <vt:lpstr>PowerPoint Presentation</vt:lpstr>
      <vt:lpstr>PowerPoint Presentation</vt:lpstr>
      <vt:lpstr>PowerPoint Presentation</vt:lpstr>
      <vt:lpstr>PowerPoint Presentation</vt:lpstr>
      <vt:lpstr>Room for improvements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June Tryggvason</dc:creator>
  <cp:lastModifiedBy>Petter Haugneland</cp:lastModifiedBy>
  <cp:revision>2</cp:revision>
  <dcterms:created xsi:type="dcterms:W3CDTF">2020-10-26T12:01:25Z</dcterms:created>
  <dcterms:modified xsi:type="dcterms:W3CDTF">2023-03-30T00:04:30Z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0x010100BC24F656CAE3D345AEC81F804C080EA3</vt:lpwstr>
  </property>
</Properties>
</file>