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7" r:id="rId4"/>
    <p:sldMasterId id="2147484009" r:id="rId5"/>
    <p:sldMasterId id="2147484021" r:id="rId6"/>
    <p:sldMasterId id="2147484033" r:id="rId7"/>
    <p:sldMasterId id="2147484045" r:id="rId8"/>
    <p:sldMasterId id="2147484062" r:id="rId9"/>
  </p:sldMasterIdLst>
  <p:notesMasterIdLst>
    <p:notesMasterId r:id="rId51"/>
  </p:notesMasterIdLst>
  <p:sldIdLst>
    <p:sldId id="1185" r:id="rId10"/>
    <p:sldId id="1188" r:id="rId11"/>
    <p:sldId id="376" r:id="rId12"/>
    <p:sldId id="553" r:id="rId13"/>
    <p:sldId id="353" r:id="rId14"/>
    <p:sldId id="1176" r:id="rId15"/>
    <p:sldId id="322" r:id="rId16"/>
    <p:sldId id="1138" r:id="rId17"/>
    <p:sldId id="1157" r:id="rId18"/>
    <p:sldId id="1168" r:id="rId19"/>
    <p:sldId id="1173" r:id="rId20"/>
    <p:sldId id="1169" r:id="rId21"/>
    <p:sldId id="1170" r:id="rId22"/>
    <p:sldId id="1147" r:id="rId23"/>
    <p:sldId id="1177" r:id="rId24"/>
    <p:sldId id="1165" r:id="rId25"/>
    <p:sldId id="1163" r:id="rId26"/>
    <p:sldId id="1164" r:id="rId27"/>
    <p:sldId id="1186" r:id="rId28"/>
    <p:sldId id="1166" r:id="rId29"/>
    <p:sldId id="1179" r:id="rId30"/>
    <p:sldId id="1182" r:id="rId31"/>
    <p:sldId id="1181" r:id="rId32"/>
    <p:sldId id="1184" r:id="rId33"/>
    <p:sldId id="1151" r:id="rId34"/>
    <p:sldId id="441" r:id="rId35"/>
    <p:sldId id="1167" r:id="rId36"/>
    <p:sldId id="1178" r:id="rId37"/>
    <p:sldId id="427" r:id="rId38"/>
    <p:sldId id="435" r:id="rId39"/>
    <p:sldId id="1189" r:id="rId40"/>
    <p:sldId id="1150" r:id="rId41"/>
    <p:sldId id="1144" r:id="rId42"/>
    <p:sldId id="1145" r:id="rId43"/>
    <p:sldId id="1156" r:id="rId44"/>
    <p:sldId id="399" r:id="rId45"/>
    <p:sldId id="405" r:id="rId46"/>
    <p:sldId id="1187" r:id="rId47"/>
    <p:sldId id="1172" r:id="rId48"/>
    <p:sldId id="384" r:id="rId49"/>
    <p:sldId id="1180"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Brauer" initials="MB" lastIdx="15" clrIdx="0">
    <p:extLst>
      <p:ext uri="{19B8F6BF-5375-455C-9EA6-DF929625EA0E}">
        <p15:presenceInfo xmlns:p15="http://schemas.microsoft.com/office/powerpoint/2012/main" userId="S-1-5-21-1432448116-3596794978-2099202681-7759" providerId="AD"/>
      </p:ext>
    </p:extLst>
  </p:cmAuthor>
  <p:cmAuthor id="2" name="Dan Lawson Crouse" initials="DLC" lastIdx="1" clrIdx="1">
    <p:extLst>
      <p:ext uri="{19B8F6BF-5375-455C-9EA6-DF929625EA0E}">
        <p15:presenceInfo xmlns:p15="http://schemas.microsoft.com/office/powerpoint/2012/main" userId="S::dcrouse@unb.ca::92a47fa6-5ad1-44fc-ba30-38f8d1257d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D09"/>
    <a:srgbClr val="E84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98"/>
    <p:restoredTop sz="80713" autoAdjust="0"/>
  </p:normalViewPr>
  <p:slideViewPr>
    <p:cSldViewPr snapToGrid="0" snapToObjects="1">
      <p:cViewPr varScale="1">
        <p:scale>
          <a:sx n="121" d="100"/>
          <a:sy n="121" d="100"/>
        </p:scale>
        <p:origin x="912" y="9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HEIFSVR00\HEIData\SHARED\SCIENCE\INVESTIGATOR%20STUDY%20FILES\RFA%2014-3%20Low%20exposure%20studies\Brauer\REVIEW%20-%20Phase%201%20report\Review%20Committee%20Discussion\Commentary\Brauer%20Commentary%20MAPLE%20figures%202&amp;3%20EvV.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HEIFSVR00\HEIData\SHARED\SCIENCE\INVESTIGATOR%20STUDY%20FILES\RFA%2014-3%20Low%20exposure%20studies\Brauer\REVIEW%20-%20Phase%201%20report\Review%20Committee%20Discussion\Commentary\Brauer%20Commentary%20MAPLE%20figures%202&amp;3%20EvV.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0335095846907"/>
          <c:y val="8.0654548600293793E-2"/>
          <c:w val="0.81760461854950028"/>
          <c:h val="0.88110121500050098"/>
        </c:manualLayout>
      </c:layout>
      <c:stockChart>
        <c:ser>
          <c:idx val="0"/>
          <c:order val="0"/>
          <c:spPr>
            <a:ln w="19050" cap="rnd">
              <a:noFill/>
              <a:round/>
            </a:ln>
            <a:effectLst/>
          </c:spPr>
          <c:marker>
            <c:symbol val="none"/>
          </c:marker>
          <c:cat>
            <c:strRef>
              <c:f>'Brauer Statement Figure'!$A$4:$A$8</c:f>
              <c:strCache>
                <c:ptCount val="5"/>
                <c:pt idx="0">
                  <c:v>1991</c:v>
                </c:pt>
                <c:pt idx="1">
                  <c:v>1996</c:v>
                </c:pt>
                <c:pt idx="2">
                  <c:v>2001</c:v>
                </c:pt>
                <c:pt idx="3">
                  <c:v>Pooled</c:v>
                </c:pt>
                <c:pt idx="4">
                  <c:v>CCHS</c:v>
                </c:pt>
              </c:strCache>
            </c:strRef>
          </c:cat>
          <c:val>
            <c:numRef>
              <c:f>'Brauer Statement Figure'!$B$4:$B$8</c:f>
              <c:numCache>
                <c:formatCode>General</c:formatCode>
                <c:ptCount val="5"/>
                <c:pt idx="0">
                  <c:v>1.0660000000000001</c:v>
                </c:pt>
                <c:pt idx="1">
                  <c:v>1.0589999999999999</c:v>
                </c:pt>
                <c:pt idx="2">
                  <c:v>1.1080000000000001</c:v>
                </c:pt>
                <c:pt idx="3">
                  <c:v>1.0649999999999999</c:v>
                </c:pt>
                <c:pt idx="4">
                  <c:v>1.18</c:v>
                </c:pt>
              </c:numCache>
            </c:numRef>
          </c:val>
          <c:smooth val="0"/>
          <c:extLst>
            <c:ext xmlns:c16="http://schemas.microsoft.com/office/drawing/2014/chart" uri="{C3380CC4-5D6E-409C-BE32-E72D297353CC}">
              <c16:uniqueId val="{00000000-44B9-46E4-B7BA-90015CE6BD24}"/>
            </c:ext>
          </c:extLst>
        </c:ser>
        <c:ser>
          <c:idx val="1"/>
          <c:order val="1"/>
          <c:spPr>
            <a:ln w="19050" cap="rnd">
              <a:noFill/>
              <a:round/>
            </a:ln>
            <a:effectLst/>
          </c:spPr>
          <c:marker>
            <c:symbol val="none"/>
          </c:marker>
          <c:cat>
            <c:strRef>
              <c:f>'Brauer Statement Figure'!$A$4:$A$8</c:f>
              <c:strCache>
                <c:ptCount val="5"/>
                <c:pt idx="0">
                  <c:v>1991</c:v>
                </c:pt>
                <c:pt idx="1">
                  <c:v>1996</c:v>
                </c:pt>
                <c:pt idx="2">
                  <c:v>2001</c:v>
                </c:pt>
                <c:pt idx="3">
                  <c:v>Pooled</c:v>
                </c:pt>
                <c:pt idx="4">
                  <c:v>CCHS</c:v>
                </c:pt>
              </c:strCache>
            </c:strRef>
          </c:cat>
          <c:val>
            <c:numRef>
              <c:f>'Brauer Statement Figure'!$C$4:$C$8</c:f>
              <c:numCache>
                <c:formatCode>General</c:formatCode>
                <c:ptCount val="5"/>
                <c:pt idx="0">
                  <c:v>1.016</c:v>
                </c:pt>
                <c:pt idx="1">
                  <c:v>1.024</c:v>
                </c:pt>
                <c:pt idx="2">
                  <c:v>1.06</c:v>
                </c:pt>
                <c:pt idx="3">
                  <c:v>1.0409999999999999</c:v>
                </c:pt>
                <c:pt idx="4">
                  <c:v>1.04</c:v>
                </c:pt>
              </c:numCache>
            </c:numRef>
          </c:val>
          <c:smooth val="0"/>
          <c:extLst>
            <c:ext xmlns:c16="http://schemas.microsoft.com/office/drawing/2014/chart" uri="{C3380CC4-5D6E-409C-BE32-E72D297353CC}">
              <c16:uniqueId val="{00000001-44B9-46E4-B7BA-90015CE6BD24}"/>
            </c:ext>
          </c:extLst>
        </c:ser>
        <c:ser>
          <c:idx val="2"/>
          <c:order val="2"/>
          <c:spPr>
            <a:ln w="19050" cap="rnd">
              <a:noFill/>
              <a:round/>
            </a:ln>
            <a:effectLst/>
          </c:spPr>
          <c:marker>
            <c:symbol val="diamond"/>
            <c:size val="5"/>
            <c:spPr>
              <a:solidFill>
                <a:schemeClr val="tx1"/>
              </a:solidFill>
              <a:ln w="9525">
                <a:solidFill>
                  <a:schemeClr val="tx1"/>
                </a:solidFill>
              </a:ln>
              <a:effectLst/>
            </c:spPr>
          </c:marker>
          <c:cat>
            <c:strRef>
              <c:f>'Brauer Statement Figure'!$A$4:$A$8</c:f>
              <c:strCache>
                <c:ptCount val="5"/>
                <c:pt idx="0">
                  <c:v>1991</c:v>
                </c:pt>
                <c:pt idx="1">
                  <c:v>1996</c:v>
                </c:pt>
                <c:pt idx="2">
                  <c:v>2001</c:v>
                </c:pt>
                <c:pt idx="3">
                  <c:v>Pooled</c:v>
                </c:pt>
                <c:pt idx="4">
                  <c:v>CCHS</c:v>
                </c:pt>
              </c:strCache>
            </c:strRef>
          </c:cat>
          <c:val>
            <c:numRef>
              <c:f>'Brauer Statement Figure'!$D$4:$D$8</c:f>
              <c:numCache>
                <c:formatCode>General</c:formatCode>
                <c:ptCount val="5"/>
                <c:pt idx="0">
                  <c:v>1.0409999999999999</c:v>
                </c:pt>
                <c:pt idx="1">
                  <c:v>1.0409999999999999</c:v>
                </c:pt>
                <c:pt idx="2">
                  <c:v>1.0840000000000001</c:v>
                </c:pt>
                <c:pt idx="3">
                  <c:v>1.0529999999999999</c:v>
                </c:pt>
                <c:pt idx="4">
                  <c:v>1.1100000000000001</c:v>
                </c:pt>
              </c:numCache>
            </c:numRef>
          </c:val>
          <c:smooth val="0"/>
          <c:extLst>
            <c:ext xmlns:c16="http://schemas.microsoft.com/office/drawing/2014/chart" uri="{C3380CC4-5D6E-409C-BE32-E72D297353CC}">
              <c16:uniqueId val="{00000002-44B9-46E4-B7BA-90015CE6BD24}"/>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300022736"/>
        <c:axId val="300016856"/>
      </c:stockChart>
      <c:catAx>
        <c:axId val="30002273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016856"/>
        <c:crosses val="autoZero"/>
        <c:auto val="1"/>
        <c:lblAlgn val="ctr"/>
        <c:lblOffset val="100"/>
        <c:noMultiLvlLbl val="0"/>
      </c:catAx>
      <c:valAx>
        <c:axId val="300016856"/>
        <c:scaling>
          <c:orientation val="minMax"/>
          <c:min val="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022736"/>
        <c:crosses val="autoZero"/>
        <c:crossBetween val="between"/>
        <c:majorUnit val="5.000000000000001E-2"/>
      </c:val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206273914555859E-2"/>
          <c:y val="0.14038730233347696"/>
          <c:w val="0.84722060344866534"/>
          <c:h val="0.8041730977657644"/>
        </c:manualLayout>
      </c:layout>
      <c:stockChart>
        <c:ser>
          <c:idx val="3"/>
          <c:order val="0"/>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commentary'!$C$6:$C$15</c:f>
              <c:numCache>
                <c:formatCode>General</c:formatCode>
                <c:ptCount val="10"/>
                <c:pt idx="0">
                  <c:v>1.0660000000000001</c:v>
                </c:pt>
                <c:pt idx="1">
                  <c:v>1.006</c:v>
                </c:pt>
                <c:pt idx="2">
                  <c:v>1.0589999999999999</c:v>
                </c:pt>
                <c:pt idx="3">
                  <c:v>1.0509999999999999</c:v>
                </c:pt>
                <c:pt idx="4">
                  <c:v>1.1080000000000001</c:v>
                </c:pt>
                <c:pt idx="5">
                  <c:v>1.1459999999999999</c:v>
                </c:pt>
                <c:pt idx="6">
                  <c:v>1.0649999999999999</c:v>
                </c:pt>
                <c:pt idx="7">
                  <c:v>1.056</c:v>
                </c:pt>
                <c:pt idx="8">
                  <c:v>1.18</c:v>
                </c:pt>
                <c:pt idx="9">
                  <c:v>1.21</c:v>
                </c:pt>
              </c:numCache>
            </c:numRef>
          </c:val>
          <c:smooth val="0"/>
          <c:extLst>
            <c:ext xmlns:c16="http://schemas.microsoft.com/office/drawing/2014/chart" uri="{C3380CC4-5D6E-409C-BE32-E72D297353CC}">
              <c16:uniqueId val="{00000000-D452-4BBD-A3B1-3E859368B2C5}"/>
            </c:ext>
          </c:extLst>
        </c:ser>
        <c:ser>
          <c:idx val="4"/>
          <c:order val="1"/>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commentary'!$D$6:$D$15</c:f>
              <c:numCache>
                <c:formatCode>General</c:formatCode>
                <c:ptCount val="10"/>
                <c:pt idx="0">
                  <c:v>1.016</c:v>
                </c:pt>
                <c:pt idx="1">
                  <c:v>0.95899999999999996</c:v>
                </c:pt>
                <c:pt idx="2">
                  <c:v>1.024</c:v>
                </c:pt>
                <c:pt idx="3">
                  <c:v>1.016</c:v>
                </c:pt>
                <c:pt idx="4">
                  <c:v>1.06</c:v>
                </c:pt>
                <c:pt idx="5">
                  <c:v>1.0960000000000001</c:v>
                </c:pt>
                <c:pt idx="6">
                  <c:v>1.0409999999999999</c:v>
                </c:pt>
                <c:pt idx="7">
                  <c:v>1.0309999999999999</c:v>
                </c:pt>
                <c:pt idx="8">
                  <c:v>1.04</c:v>
                </c:pt>
                <c:pt idx="9">
                  <c:v>1.06</c:v>
                </c:pt>
              </c:numCache>
            </c:numRef>
          </c:val>
          <c:smooth val="0"/>
          <c:extLst>
            <c:ext xmlns:c16="http://schemas.microsoft.com/office/drawing/2014/chart" uri="{C3380CC4-5D6E-409C-BE32-E72D297353CC}">
              <c16:uniqueId val="{00000001-D452-4BBD-A3B1-3E859368B2C5}"/>
            </c:ext>
          </c:extLst>
        </c:ser>
        <c:ser>
          <c:idx val="5"/>
          <c:order val="2"/>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commentary'!$E$6:$E$15</c:f>
              <c:numCache>
                <c:formatCode>General</c:formatCode>
                <c:ptCount val="10"/>
                <c:pt idx="0">
                  <c:v>1.0409999999999999</c:v>
                </c:pt>
                <c:pt idx="1">
                  <c:v>0.98199999999999998</c:v>
                </c:pt>
                <c:pt idx="2">
                  <c:v>1.0409999999999999</c:v>
                </c:pt>
                <c:pt idx="3">
                  <c:v>1.0329999999999999</c:v>
                </c:pt>
                <c:pt idx="4">
                  <c:v>1.0840000000000001</c:v>
                </c:pt>
                <c:pt idx="5">
                  <c:v>1.1200000000000001</c:v>
                </c:pt>
                <c:pt idx="6">
                  <c:v>1.0529999999999999</c:v>
                </c:pt>
                <c:pt idx="7">
                  <c:v>1.044</c:v>
                </c:pt>
                <c:pt idx="8">
                  <c:v>1.1100000000000001</c:v>
                </c:pt>
                <c:pt idx="9">
                  <c:v>1.1299999999999999</c:v>
                </c:pt>
              </c:numCache>
            </c:numRef>
          </c:val>
          <c:smooth val="0"/>
          <c:extLst>
            <c:ext xmlns:c16="http://schemas.microsoft.com/office/drawing/2014/chart" uri="{C3380CC4-5D6E-409C-BE32-E72D297353CC}">
              <c16:uniqueId val="{00000002-D452-4BBD-A3B1-3E859368B2C5}"/>
            </c:ext>
          </c:extLst>
        </c:ser>
        <c:ser>
          <c:idx val="0"/>
          <c:order val="3"/>
          <c:spPr>
            <a:ln w="19050" cap="rnd">
              <a:noFill/>
              <a:round/>
            </a:ln>
            <a:effectLst/>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commentary'!$C$6:$C$15</c:f>
              <c:numCache>
                <c:formatCode>General</c:formatCode>
                <c:ptCount val="10"/>
                <c:pt idx="0">
                  <c:v>1.0660000000000001</c:v>
                </c:pt>
                <c:pt idx="1">
                  <c:v>1.006</c:v>
                </c:pt>
                <c:pt idx="2">
                  <c:v>1.0589999999999999</c:v>
                </c:pt>
                <c:pt idx="3">
                  <c:v>1.0509999999999999</c:v>
                </c:pt>
                <c:pt idx="4">
                  <c:v>1.1080000000000001</c:v>
                </c:pt>
                <c:pt idx="5">
                  <c:v>1.1459999999999999</c:v>
                </c:pt>
                <c:pt idx="6">
                  <c:v>1.0649999999999999</c:v>
                </c:pt>
                <c:pt idx="7">
                  <c:v>1.056</c:v>
                </c:pt>
                <c:pt idx="8">
                  <c:v>1.18</c:v>
                </c:pt>
                <c:pt idx="9">
                  <c:v>1.21</c:v>
                </c:pt>
              </c:numCache>
            </c:numRef>
          </c:val>
          <c:smooth val="0"/>
          <c:extLst>
            <c:ext xmlns:c16="http://schemas.microsoft.com/office/drawing/2014/chart" uri="{C3380CC4-5D6E-409C-BE32-E72D297353CC}">
              <c16:uniqueId val="{00000003-D452-4BBD-A3B1-3E859368B2C5}"/>
            </c:ext>
          </c:extLst>
        </c:ser>
        <c:ser>
          <c:idx val="1"/>
          <c:order val="4"/>
          <c:spPr>
            <a:ln w="19050" cap="rnd">
              <a:noFill/>
              <a:round/>
            </a:ln>
            <a:effectLst/>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commentary'!$D$6:$D$15</c:f>
              <c:numCache>
                <c:formatCode>General</c:formatCode>
                <c:ptCount val="10"/>
                <c:pt idx="0">
                  <c:v>1.016</c:v>
                </c:pt>
                <c:pt idx="1">
                  <c:v>0.95899999999999996</c:v>
                </c:pt>
                <c:pt idx="2">
                  <c:v>1.024</c:v>
                </c:pt>
                <c:pt idx="3">
                  <c:v>1.016</c:v>
                </c:pt>
                <c:pt idx="4">
                  <c:v>1.06</c:v>
                </c:pt>
                <c:pt idx="5">
                  <c:v>1.0960000000000001</c:v>
                </c:pt>
                <c:pt idx="6">
                  <c:v>1.0409999999999999</c:v>
                </c:pt>
                <c:pt idx="7">
                  <c:v>1.0309999999999999</c:v>
                </c:pt>
                <c:pt idx="8">
                  <c:v>1.04</c:v>
                </c:pt>
                <c:pt idx="9">
                  <c:v>1.06</c:v>
                </c:pt>
              </c:numCache>
            </c:numRef>
          </c:val>
          <c:smooth val="0"/>
          <c:extLst>
            <c:ext xmlns:c16="http://schemas.microsoft.com/office/drawing/2014/chart" uri="{C3380CC4-5D6E-409C-BE32-E72D297353CC}">
              <c16:uniqueId val="{00000004-D452-4BBD-A3B1-3E859368B2C5}"/>
            </c:ext>
          </c:extLst>
        </c:ser>
        <c:ser>
          <c:idx val="2"/>
          <c:order val="5"/>
          <c:spPr>
            <a:ln w="19050" cap="rnd">
              <a:noFill/>
              <a:round/>
            </a:ln>
            <a:effectLst/>
          </c:spPr>
          <c:marker>
            <c:symbol val="diamond"/>
            <c:size val="10"/>
            <c:spPr>
              <a:solidFill>
                <a:schemeClr val="tx1"/>
              </a:solidFill>
              <a:ln w="9525">
                <a:solidFill>
                  <a:schemeClr val="tx1"/>
                </a:solidFill>
              </a:ln>
              <a:effectLst/>
            </c:spPr>
          </c:marker>
          <c:dPt>
            <c:idx val="1"/>
            <c:marker>
              <c:spPr>
                <a:solidFill>
                  <a:schemeClr val="accent4">
                    <a:lumMod val="60000"/>
                    <a:lumOff val="40000"/>
                  </a:schemeClr>
                </a:solidFill>
                <a:ln w="9525">
                  <a:solidFill>
                    <a:schemeClr val="tx1"/>
                  </a:solidFill>
                </a:ln>
                <a:effectLst/>
              </c:spPr>
            </c:marker>
            <c:bubble3D val="0"/>
            <c:extLst>
              <c:ext xmlns:c16="http://schemas.microsoft.com/office/drawing/2014/chart" uri="{C3380CC4-5D6E-409C-BE32-E72D297353CC}">
                <c16:uniqueId val="{00000005-D452-4BBD-A3B1-3E859368B2C5}"/>
              </c:ext>
            </c:extLst>
          </c:dPt>
          <c:dPt>
            <c:idx val="3"/>
            <c:marker>
              <c:spPr>
                <a:solidFill>
                  <a:schemeClr val="accent4"/>
                </a:solidFill>
                <a:ln w="9525">
                  <a:solidFill>
                    <a:schemeClr val="tx1"/>
                  </a:solidFill>
                </a:ln>
                <a:effectLst/>
              </c:spPr>
            </c:marker>
            <c:bubble3D val="0"/>
            <c:extLst>
              <c:ext xmlns:c16="http://schemas.microsoft.com/office/drawing/2014/chart" uri="{C3380CC4-5D6E-409C-BE32-E72D297353CC}">
                <c16:uniqueId val="{00000006-D452-4BBD-A3B1-3E859368B2C5}"/>
              </c:ext>
            </c:extLst>
          </c:dPt>
          <c:dPt>
            <c:idx val="5"/>
            <c:marker>
              <c:spPr>
                <a:solidFill>
                  <a:schemeClr val="accent4"/>
                </a:solidFill>
                <a:ln w="9525">
                  <a:solidFill>
                    <a:schemeClr val="tx1"/>
                  </a:solidFill>
                </a:ln>
                <a:effectLst/>
              </c:spPr>
            </c:marker>
            <c:bubble3D val="0"/>
            <c:extLst>
              <c:ext xmlns:c16="http://schemas.microsoft.com/office/drawing/2014/chart" uri="{C3380CC4-5D6E-409C-BE32-E72D297353CC}">
                <c16:uniqueId val="{00000007-D452-4BBD-A3B1-3E859368B2C5}"/>
              </c:ext>
            </c:extLst>
          </c:dPt>
          <c:dPt>
            <c:idx val="7"/>
            <c:marker>
              <c:spPr>
                <a:solidFill>
                  <a:schemeClr val="accent4"/>
                </a:solidFill>
                <a:ln w="9525">
                  <a:solidFill>
                    <a:schemeClr val="tx1"/>
                  </a:solidFill>
                </a:ln>
                <a:effectLst/>
              </c:spPr>
            </c:marker>
            <c:bubble3D val="0"/>
            <c:extLst>
              <c:ext xmlns:c16="http://schemas.microsoft.com/office/drawing/2014/chart" uri="{C3380CC4-5D6E-409C-BE32-E72D297353CC}">
                <c16:uniqueId val="{00000008-D452-4BBD-A3B1-3E859368B2C5}"/>
              </c:ext>
            </c:extLst>
          </c:dPt>
          <c:dPt>
            <c:idx val="9"/>
            <c:marker>
              <c:spPr>
                <a:solidFill>
                  <a:schemeClr val="accent4"/>
                </a:solidFill>
                <a:ln w="9525">
                  <a:solidFill>
                    <a:schemeClr val="tx1"/>
                  </a:solidFill>
                </a:ln>
                <a:effectLst/>
              </c:spPr>
            </c:marker>
            <c:bubble3D val="0"/>
            <c:extLst>
              <c:ext xmlns:c16="http://schemas.microsoft.com/office/drawing/2014/chart" uri="{C3380CC4-5D6E-409C-BE32-E72D297353CC}">
                <c16:uniqueId val="{00000009-D452-4BBD-A3B1-3E859368B2C5}"/>
              </c:ext>
            </c:extLst>
          </c:dPt>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commentary'!$E$6:$E$15</c:f>
              <c:numCache>
                <c:formatCode>General</c:formatCode>
                <c:ptCount val="10"/>
                <c:pt idx="0">
                  <c:v>1.0409999999999999</c:v>
                </c:pt>
                <c:pt idx="1">
                  <c:v>0.98199999999999998</c:v>
                </c:pt>
                <c:pt idx="2">
                  <c:v>1.0409999999999999</c:v>
                </c:pt>
                <c:pt idx="3">
                  <c:v>1.0329999999999999</c:v>
                </c:pt>
                <c:pt idx="4">
                  <c:v>1.0840000000000001</c:v>
                </c:pt>
                <c:pt idx="5">
                  <c:v>1.1200000000000001</c:v>
                </c:pt>
                <c:pt idx="6">
                  <c:v>1.0529999999999999</c:v>
                </c:pt>
                <c:pt idx="7">
                  <c:v>1.044</c:v>
                </c:pt>
                <c:pt idx="8">
                  <c:v>1.1100000000000001</c:v>
                </c:pt>
                <c:pt idx="9">
                  <c:v>1.1299999999999999</c:v>
                </c:pt>
              </c:numCache>
            </c:numRef>
          </c:val>
          <c:smooth val="0"/>
          <c:extLst>
            <c:ext xmlns:c16="http://schemas.microsoft.com/office/drawing/2014/chart" uri="{C3380CC4-5D6E-409C-BE32-E72D297353CC}">
              <c16:uniqueId val="{0000000A-D452-4BBD-A3B1-3E859368B2C5}"/>
            </c:ext>
          </c:extLst>
        </c:ser>
        <c:ser>
          <c:idx val="6"/>
          <c:order val="6"/>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commentary'!$C$6:$C$15</c:f>
              <c:numCache>
                <c:formatCode>General</c:formatCode>
                <c:ptCount val="10"/>
                <c:pt idx="0">
                  <c:v>1.0660000000000001</c:v>
                </c:pt>
                <c:pt idx="1">
                  <c:v>1.006</c:v>
                </c:pt>
                <c:pt idx="2">
                  <c:v>1.0589999999999999</c:v>
                </c:pt>
                <c:pt idx="3">
                  <c:v>1.0509999999999999</c:v>
                </c:pt>
                <c:pt idx="4">
                  <c:v>1.1080000000000001</c:v>
                </c:pt>
                <c:pt idx="5">
                  <c:v>1.1459999999999999</c:v>
                </c:pt>
                <c:pt idx="6">
                  <c:v>1.0649999999999999</c:v>
                </c:pt>
                <c:pt idx="7">
                  <c:v>1.056</c:v>
                </c:pt>
                <c:pt idx="8">
                  <c:v>1.18</c:v>
                </c:pt>
                <c:pt idx="9">
                  <c:v>1.21</c:v>
                </c:pt>
              </c:numCache>
            </c:numRef>
          </c:val>
          <c:smooth val="0"/>
          <c:extLst>
            <c:ext xmlns:c16="http://schemas.microsoft.com/office/drawing/2014/chart" uri="{C3380CC4-5D6E-409C-BE32-E72D297353CC}">
              <c16:uniqueId val="{0000000B-D452-4BBD-A3B1-3E859368B2C5}"/>
            </c:ext>
          </c:extLst>
        </c:ser>
        <c:ser>
          <c:idx val="7"/>
          <c:order val="7"/>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commentary'!$D$6:$D$15</c:f>
              <c:numCache>
                <c:formatCode>General</c:formatCode>
                <c:ptCount val="10"/>
                <c:pt idx="0">
                  <c:v>1.016</c:v>
                </c:pt>
                <c:pt idx="1">
                  <c:v>0.95899999999999996</c:v>
                </c:pt>
                <c:pt idx="2">
                  <c:v>1.024</c:v>
                </c:pt>
                <c:pt idx="3">
                  <c:v>1.016</c:v>
                </c:pt>
                <c:pt idx="4">
                  <c:v>1.06</c:v>
                </c:pt>
                <c:pt idx="5">
                  <c:v>1.0960000000000001</c:v>
                </c:pt>
                <c:pt idx="6">
                  <c:v>1.0409999999999999</c:v>
                </c:pt>
                <c:pt idx="7">
                  <c:v>1.0309999999999999</c:v>
                </c:pt>
                <c:pt idx="8">
                  <c:v>1.04</c:v>
                </c:pt>
                <c:pt idx="9">
                  <c:v>1.06</c:v>
                </c:pt>
              </c:numCache>
            </c:numRef>
          </c:val>
          <c:smooth val="0"/>
          <c:extLst>
            <c:ext xmlns:c16="http://schemas.microsoft.com/office/drawing/2014/chart" uri="{C3380CC4-5D6E-409C-BE32-E72D297353CC}">
              <c16:uniqueId val="{0000000C-D452-4BBD-A3B1-3E859368B2C5}"/>
            </c:ext>
          </c:extLst>
        </c:ser>
        <c:ser>
          <c:idx val="8"/>
          <c:order val="8"/>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commentary'!$E$6:$E$15</c:f>
              <c:numCache>
                <c:formatCode>General</c:formatCode>
                <c:ptCount val="10"/>
                <c:pt idx="0">
                  <c:v>1.0409999999999999</c:v>
                </c:pt>
                <c:pt idx="1">
                  <c:v>0.98199999999999998</c:v>
                </c:pt>
                <c:pt idx="2">
                  <c:v>1.0409999999999999</c:v>
                </c:pt>
                <c:pt idx="3">
                  <c:v>1.0329999999999999</c:v>
                </c:pt>
                <c:pt idx="4">
                  <c:v>1.0840000000000001</c:v>
                </c:pt>
                <c:pt idx="5">
                  <c:v>1.1200000000000001</c:v>
                </c:pt>
                <c:pt idx="6">
                  <c:v>1.0529999999999999</c:v>
                </c:pt>
                <c:pt idx="7">
                  <c:v>1.044</c:v>
                </c:pt>
                <c:pt idx="8">
                  <c:v>1.1100000000000001</c:v>
                </c:pt>
                <c:pt idx="9">
                  <c:v>1.1299999999999999</c:v>
                </c:pt>
              </c:numCache>
            </c:numRef>
          </c:val>
          <c:smooth val="0"/>
          <c:extLst>
            <c:ext xmlns:c16="http://schemas.microsoft.com/office/drawing/2014/chart" uri="{C3380CC4-5D6E-409C-BE32-E72D297353CC}">
              <c16:uniqueId val="{0000000D-D452-4BBD-A3B1-3E859368B2C5}"/>
            </c:ext>
          </c:extLst>
        </c:ser>
        <c:ser>
          <c:idx val="9"/>
          <c:order val="9"/>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commentary'!$C$6:$C$15</c:f>
              <c:numCache>
                <c:formatCode>General</c:formatCode>
                <c:ptCount val="10"/>
                <c:pt idx="0">
                  <c:v>1.0660000000000001</c:v>
                </c:pt>
                <c:pt idx="1">
                  <c:v>1.006</c:v>
                </c:pt>
                <c:pt idx="2">
                  <c:v>1.0589999999999999</c:v>
                </c:pt>
                <c:pt idx="3">
                  <c:v>1.0509999999999999</c:v>
                </c:pt>
                <c:pt idx="4">
                  <c:v>1.1080000000000001</c:v>
                </c:pt>
                <c:pt idx="5">
                  <c:v>1.1459999999999999</c:v>
                </c:pt>
                <c:pt idx="6">
                  <c:v>1.0649999999999999</c:v>
                </c:pt>
                <c:pt idx="7">
                  <c:v>1.056</c:v>
                </c:pt>
                <c:pt idx="8">
                  <c:v>1.18</c:v>
                </c:pt>
                <c:pt idx="9">
                  <c:v>1.21</c:v>
                </c:pt>
              </c:numCache>
            </c:numRef>
          </c:val>
          <c:smooth val="0"/>
          <c:extLst>
            <c:ext xmlns:c16="http://schemas.microsoft.com/office/drawing/2014/chart" uri="{C3380CC4-5D6E-409C-BE32-E72D297353CC}">
              <c16:uniqueId val="{0000000E-D452-4BBD-A3B1-3E859368B2C5}"/>
            </c:ext>
          </c:extLst>
        </c:ser>
        <c:ser>
          <c:idx val="10"/>
          <c:order val="10"/>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commentary'!$D$6:$D$15</c:f>
              <c:numCache>
                <c:formatCode>General</c:formatCode>
                <c:ptCount val="10"/>
                <c:pt idx="0">
                  <c:v>1.016</c:v>
                </c:pt>
                <c:pt idx="1">
                  <c:v>0.95899999999999996</c:v>
                </c:pt>
                <c:pt idx="2">
                  <c:v>1.024</c:v>
                </c:pt>
                <c:pt idx="3">
                  <c:v>1.016</c:v>
                </c:pt>
                <c:pt idx="4">
                  <c:v>1.06</c:v>
                </c:pt>
                <c:pt idx="5">
                  <c:v>1.0960000000000001</c:v>
                </c:pt>
                <c:pt idx="6">
                  <c:v>1.0409999999999999</c:v>
                </c:pt>
                <c:pt idx="7">
                  <c:v>1.0309999999999999</c:v>
                </c:pt>
                <c:pt idx="8">
                  <c:v>1.04</c:v>
                </c:pt>
                <c:pt idx="9">
                  <c:v>1.06</c:v>
                </c:pt>
              </c:numCache>
            </c:numRef>
          </c:val>
          <c:smooth val="0"/>
          <c:extLst>
            <c:ext xmlns:c16="http://schemas.microsoft.com/office/drawing/2014/chart" uri="{C3380CC4-5D6E-409C-BE32-E72D297353CC}">
              <c16:uniqueId val="{0000000F-D452-4BBD-A3B1-3E859368B2C5}"/>
            </c:ext>
          </c:extLst>
        </c:ser>
        <c:ser>
          <c:idx val="11"/>
          <c:order val="11"/>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commentary'!$E$6:$E$15</c:f>
              <c:numCache>
                <c:formatCode>General</c:formatCode>
                <c:ptCount val="10"/>
                <c:pt idx="0">
                  <c:v>1.0409999999999999</c:v>
                </c:pt>
                <c:pt idx="1">
                  <c:v>0.98199999999999998</c:v>
                </c:pt>
                <c:pt idx="2">
                  <c:v>1.0409999999999999</c:v>
                </c:pt>
                <c:pt idx="3">
                  <c:v>1.0329999999999999</c:v>
                </c:pt>
                <c:pt idx="4">
                  <c:v>1.0840000000000001</c:v>
                </c:pt>
                <c:pt idx="5">
                  <c:v>1.1200000000000001</c:v>
                </c:pt>
                <c:pt idx="6">
                  <c:v>1.0529999999999999</c:v>
                </c:pt>
                <c:pt idx="7">
                  <c:v>1.044</c:v>
                </c:pt>
                <c:pt idx="8">
                  <c:v>1.1100000000000001</c:v>
                </c:pt>
                <c:pt idx="9">
                  <c:v>1.1299999999999999</c:v>
                </c:pt>
              </c:numCache>
            </c:numRef>
          </c:val>
          <c:smooth val="0"/>
          <c:extLst>
            <c:ext xmlns:c16="http://schemas.microsoft.com/office/drawing/2014/chart" uri="{C3380CC4-5D6E-409C-BE32-E72D297353CC}">
              <c16:uniqueId val="{00000010-D452-4BBD-A3B1-3E859368B2C5}"/>
            </c:ext>
          </c:extLst>
        </c:ser>
        <c:ser>
          <c:idx val="12"/>
          <c:order val="12"/>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commentary'!$C$6:$C$15</c:f>
              <c:numCache>
                <c:formatCode>General</c:formatCode>
                <c:ptCount val="10"/>
                <c:pt idx="0">
                  <c:v>1.0660000000000001</c:v>
                </c:pt>
                <c:pt idx="1">
                  <c:v>1.006</c:v>
                </c:pt>
                <c:pt idx="2">
                  <c:v>1.0589999999999999</c:v>
                </c:pt>
                <c:pt idx="3">
                  <c:v>1.0509999999999999</c:v>
                </c:pt>
                <c:pt idx="4">
                  <c:v>1.1080000000000001</c:v>
                </c:pt>
                <c:pt idx="5">
                  <c:v>1.1459999999999999</c:v>
                </c:pt>
                <c:pt idx="6">
                  <c:v>1.0649999999999999</c:v>
                </c:pt>
                <c:pt idx="7">
                  <c:v>1.056</c:v>
                </c:pt>
                <c:pt idx="8">
                  <c:v>1.18</c:v>
                </c:pt>
                <c:pt idx="9">
                  <c:v>1.21</c:v>
                </c:pt>
              </c:numCache>
            </c:numRef>
          </c:val>
          <c:smooth val="0"/>
          <c:extLst>
            <c:ext xmlns:c16="http://schemas.microsoft.com/office/drawing/2014/chart" uri="{C3380CC4-5D6E-409C-BE32-E72D297353CC}">
              <c16:uniqueId val="{00000011-D452-4BBD-A3B1-3E859368B2C5}"/>
            </c:ext>
          </c:extLst>
        </c:ser>
        <c:ser>
          <c:idx val="13"/>
          <c:order val="13"/>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commentary'!$D$6:$D$15</c:f>
              <c:numCache>
                <c:formatCode>General</c:formatCode>
                <c:ptCount val="10"/>
                <c:pt idx="0">
                  <c:v>1.016</c:v>
                </c:pt>
                <c:pt idx="1">
                  <c:v>0.95899999999999996</c:v>
                </c:pt>
                <c:pt idx="2">
                  <c:v>1.024</c:v>
                </c:pt>
                <c:pt idx="3">
                  <c:v>1.016</c:v>
                </c:pt>
                <c:pt idx="4">
                  <c:v>1.06</c:v>
                </c:pt>
                <c:pt idx="5">
                  <c:v>1.0960000000000001</c:v>
                </c:pt>
                <c:pt idx="6">
                  <c:v>1.0409999999999999</c:v>
                </c:pt>
                <c:pt idx="7">
                  <c:v>1.0309999999999999</c:v>
                </c:pt>
                <c:pt idx="8">
                  <c:v>1.04</c:v>
                </c:pt>
                <c:pt idx="9">
                  <c:v>1.06</c:v>
                </c:pt>
              </c:numCache>
            </c:numRef>
          </c:val>
          <c:smooth val="0"/>
          <c:extLst>
            <c:ext xmlns:c16="http://schemas.microsoft.com/office/drawing/2014/chart" uri="{C3380CC4-5D6E-409C-BE32-E72D297353CC}">
              <c16:uniqueId val="{00000012-D452-4BBD-A3B1-3E859368B2C5}"/>
            </c:ext>
          </c:extLst>
        </c:ser>
        <c:ser>
          <c:idx val="14"/>
          <c:order val="14"/>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commentary'!$E$6:$E$15</c:f>
              <c:numCache>
                <c:formatCode>General</c:formatCode>
                <c:ptCount val="10"/>
                <c:pt idx="0">
                  <c:v>1.0409999999999999</c:v>
                </c:pt>
                <c:pt idx="1">
                  <c:v>0.98199999999999998</c:v>
                </c:pt>
                <c:pt idx="2">
                  <c:v>1.0409999999999999</c:v>
                </c:pt>
                <c:pt idx="3">
                  <c:v>1.0329999999999999</c:v>
                </c:pt>
                <c:pt idx="4">
                  <c:v>1.0840000000000001</c:v>
                </c:pt>
                <c:pt idx="5">
                  <c:v>1.1200000000000001</c:v>
                </c:pt>
                <c:pt idx="6">
                  <c:v>1.0529999999999999</c:v>
                </c:pt>
                <c:pt idx="7">
                  <c:v>1.044</c:v>
                </c:pt>
                <c:pt idx="8">
                  <c:v>1.1100000000000001</c:v>
                </c:pt>
                <c:pt idx="9">
                  <c:v>1.1299999999999999</c:v>
                </c:pt>
              </c:numCache>
            </c:numRef>
          </c:val>
          <c:smooth val="0"/>
          <c:extLst>
            <c:ext xmlns:c16="http://schemas.microsoft.com/office/drawing/2014/chart" uri="{C3380CC4-5D6E-409C-BE32-E72D297353CC}">
              <c16:uniqueId val="{00000013-D452-4BBD-A3B1-3E859368B2C5}"/>
            </c:ext>
          </c:extLst>
        </c:ser>
        <c:ser>
          <c:idx val="15"/>
          <c:order val="15"/>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commentary'!$C$6:$C$15</c:f>
              <c:numCache>
                <c:formatCode>General</c:formatCode>
                <c:ptCount val="10"/>
                <c:pt idx="0">
                  <c:v>1.0660000000000001</c:v>
                </c:pt>
                <c:pt idx="1">
                  <c:v>1.006</c:v>
                </c:pt>
                <c:pt idx="2">
                  <c:v>1.0589999999999999</c:v>
                </c:pt>
                <c:pt idx="3">
                  <c:v>1.0509999999999999</c:v>
                </c:pt>
                <c:pt idx="4">
                  <c:v>1.1080000000000001</c:v>
                </c:pt>
                <c:pt idx="5">
                  <c:v>1.1459999999999999</c:v>
                </c:pt>
                <c:pt idx="6">
                  <c:v>1.0649999999999999</c:v>
                </c:pt>
                <c:pt idx="7">
                  <c:v>1.056</c:v>
                </c:pt>
                <c:pt idx="8">
                  <c:v>1.18</c:v>
                </c:pt>
                <c:pt idx="9">
                  <c:v>1.21</c:v>
                </c:pt>
              </c:numCache>
            </c:numRef>
          </c:val>
          <c:smooth val="0"/>
          <c:extLst>
            <c:ext xmlns:c16="http://schemas.microsoft.com/office/drawing/2014/chart" uri="{C3380CC4-5D6E-409C-BE32-E72D297353CC}">
              <c16:uniqueId val="{00000014-D452-4BBD-A3B1-3E859368B2C5}"/>
            </c:ext>
          </c:extLst>
        </c:ser>
        <c:ser>
          <c:idx val="16"/>
          <c:order val="16"/>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commentary'!$D$6:$D$15</c:f>
              <c:numCache>
                <c:formatCode>General</c:formatCode>
                <c:ptCount val="10"/>
                <c:pt idx="0">
                  <c:v>1.016</c:v>
                </c:pt>
                <c:pt idx="1">
                  <c:v>0.95899999999999996</c:v>
                </c:pt>
                <c:pt idx="2">
                  <c:v>1.024</c:v>
                </c:pt>
                <c:pt idx="3">
                  <c:v>1.016</c:v>
                </c:pt>
                <c:pt idx="4">
                  <c:v>1.06</c:v>
                </c:pt>
                <c:pt idx="5">
                  <c:v>1.0960000000000001</c:v>
                </c:pt>
                <c:pt idx="6">
                  <c:v>1.0409999999999999</c:v>
                </c:pt>
                <c:pt idx="7">
                  <c:v>1.0309999999999999</c:v>
                </c:pt>
                <c:pt idx="8">
                  <c:v>1.04</c:v>
                </c:pt>
                <c:pt idx="9">
                  <c:v>1.06</c:v>
                </c:pt>
              </c:numCache>
            </c:numRef>
          </c:val>
          <c:smooth val="0"/>
          <c:extLst>
            <c:ext xmlns:c16="http://schemas.microsoft.com/office/drawing/2014/chart" uri="{C3380CC4-5D6E-409C-BE32-E72D297353CC}">
              <c16:uniqueId val="{00000015-D452-4BBD-A3B1-3E859368B2C5}"/>
            </c:ext>
          </c:extLst>
        </c:ser>
        <c:ser>
          <c:idx val="17"/>
          <c:order val="17"/>
          <c:spPr>
            <a:ln w="19050">
              <a:noFill/>
            </a:ln>
          </c:spPr>
          <c:marker>
            <c:symbol val="none"/>
          </c:marker>
          <c:cat>
            <c:multiLvlStrRef>
              <c:f>'Brauer table for commentary'!$A$6:$B$15</c:f>
              <c:multiLvlStrCache>
                <c:ptCount val="10"/>
                <c:lvl>
                  <c:pt idx="0">
                    <c:v>Full </c:v>
                  </c:pt>
                  <c:pt idx="1">
                    <c:v>DAG</c:v>
                  </c:pt>
                  <c:pt idx="2">
                    <c:v>Full </c:v>
                  </c:pt>
                  <c:pt idx="3">
                    <c:v>DAG</c:v>
                  </c:pt>
                  <c:pt idx="4">
                    <c:v>Full </c:v>
                  </c:pt>
                  <c:pt idx="5">
                    <c:v>DAG</c:v>
                  </c:pt>
                  <c:pt idx="6">
                    <c:v>Full </c:v>
                  </c:pt>
                  <c:pt idx="7">
                    <c:v>DAG</c:v>
                  </c:pt>
                  <c:pt idx="8">
                    <c:v>Full </c:v>
                  </c:pt>
                  <c:pt idx="9">
                    <c:v>DAG</c:v>
                  </c:pt>
                </c:lvl>
                <c:lvl>
                  <c:pt idx="0">
                    <c:v>1991</c:v>
                  </c:pt>
                  <c:pt idx="2">
                    <c:v>1996</c:v>
                  </c:pt>
                  <c:pt idx="4">
                    <c:v>2001</c:v>
                  </c:pt>
                  <c:pt idx="6">
                    <c:v>Pooled</c:v>
                  </c:pt>
                  <c:pt idx="8">
                    <c:v>CCHS</c:v>
                  </c:pt>
                </c:lvl>
              </c:multiLvlStrCache>
            </c:multiLvlStrRef>
          </c:cat>
          <c:val>
            <c:numRef>
              <c:f>'Brauer table for commentary'!$E$6:$E$15</c:f>
              <c:numCache>
                <c:formatCode>General</c:formatCode>
                <c:ptCount val="10"/>
                <c:pt idx="0">
                  <c:v>1.0409999999999999</c:v>
                </c:pt>
                <c:pt idx="1">
                  <c:v>0.98199999999999998</c:v>
                </c:pt>
                <c:pt idx="2">
                  <c:v>1.0409999999999999</c:v>
                </c:pt>
                <c:pt idx="3">
                  <c:v>1.0329999999999999</c:v>
                </c:pt>
                <c:pt idx="4">
                  <c:v>1.0840000000000001</c:v>
                </c:pt>
                <c:pt idx="5">
                  <c:v>1.1200000000000001</c:v>
                </c:pt>
                <c:pt idx="6">
                  <c:v>1.0529999999999999</c:v>
                </c:pt>
                <c:pt idx="7">
                  <c:v>1.044</c:v>
                </c:pt>
                <c:pt idx="8">
                  <c:v>1.1100000000000001</c:v>
                </c:pt>
                <c:pt idx="9">
                  <c:v>1.1299999999999999</c:v>
                </c:pt>
              </c:numCache>
            </c:numRef>
          </c:val>
          <c:smooth val="0"/>
          <c:extLst>
            <c:ext xmlns:c16="http://schemas.microsoft.com/office/drawing/2014/chart" uri="{C3380CC4-5D6E-409C-BE32-E72D297353CC}">
              <c16:uniqueId val="{00000016-D452-4BBD-A3B1-3E859368B2C5}"/>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304176120"/>
        <c:axId val="304176904"/>
      </c:stockChart>
      <c:catAx>
        <c:axId val="30417612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vert="horz"/>
          <a:lstStyle/>
          <a:p>
            <a:pPr>
              <a:defRPr sz="1100"/>
            </a:pPr>
            <a:endParaRPr lang="en-US"/>
          </a:p>
        </c:txPr>
        <c:crossAx val="304176904"/>
        <c:crosses val="autoZero"/>
        <c:auto val="1"/>
        <c:lblAlgn val="ctr"/>
        <c:lblOffset val="100"/>
        <c:noMultiLvlLbl val="0"/>
      </c:catAx>
      <c:valAx>
        <c:axId val="304176904"/>
        <c:scaling>
          <c:orientation val="minMax"/>
          <c:max val="1.3"/>
          <c:min val="0.9"/>
        </c:scaling>
        <c:delete val="0"/>
        <c:axPos val="l"/>
        <c:majorGridlines>
          <c:spPr>
            <a:ln w="9525" cap="flat" cmpd="sng" algn="ctr">
              <a:solidFill>
                <a:schemeClr val="tx1">
                  <a:lumMod val="15000"/>
                  <a:lumOff val="85000"/>
                </a:schemeClr>
              </a:solidFill>
              <a:round/>
            </a:ln>
            <a:effectLst/>
          </c:spPr>
        </c:majorGridlines>
        <c:title>
          <c:tx>
            <c:rich>
              <a:bodyPr/>
              <a:lstStyle/>
              <a:p>
                <a:pPr>
                  <a:defRPr sz="1100"/>
                </a:pPr>
                <a:r>
                  <a:rPr lang="en-US" sz="1100" b="0" i="0" baseline="0">
                    <a:effectLst/>
                  </a:rPr>
                  <a:t>Hazard Ratio (95% CI) per 10ug/m</a:t>
                </a:r>
                <a:r>
                  <a:rPr lang="en-US" sz="1100" b="0" i="0" baseline="30000">
                    <a:effectLst/>
                  </a:rPr>
                  <a:t>3</a:t>
                </a:r>
                <a:r>
                  <a:rPr lang="en-US" sz="1100" b="0" i="0" baseline="0">
                    <a:effectLst/>
                  </a:rPr>
                  <a:t> of PM</a:t>
                </a:r>
                <a:r>
                  <a:rPr lang="en-US" sz="1100" b="0" i="0" baseline="-25000">
                    <a:effectLst/>
                  </a:rPr>
                  <a:t>2.5</a:t>
                </a:r>
                <a:endParaRPr lang="en-US" sz="1100">
                  <a:effectLst/>
                </a:endParaRPr>
              </a:p>
            </c:rich>
          </c:tx>
          <c:layout>
            <c:manualLayout>
              <c:xMode val="edge"/>
              <c:yMode val="edge"/>
              <c:x val="4.9237218841620698E-3"/>
              <c:y val="0.24910852561340277"/>
            </c:manualLayout>
          </c:layout>
          <c:overlay val="0"/>
        </c:title>
        <c:numFmt formatCode="General" sourceLinked="1"/>
        <c:majorTickMark val="none"/>
        <c:minorTickMark val="none"/>
        <c:tickLblPos val="nextTo"/>
        <c:spPr>
          <a:noFill/>
          <a:effectLst/>
        </c:spPr>
        <c:txPr>
          <a:bodyPr rot="-60000000" vert="horz"/>
          <a:lstStyle/>
          <a:p>
            <a:pPr>
              <a:defRPr sz="1100"/>
            </a:pPr>
            <a:endParaRPr lang="en-US"/>
          </a:p>
        </c:txPr>
        <c:crossAx val="304176120"/>
        <c:crosses val="autoZero"/>
        <c:crossBetween val="between"/>
        <c:majorUnit val="0.1"/>
      </c:valAx>
    </c:plotArea>
    <c:plotVisOnly val="1"/>
    <c:dispBlanksAs val="gap"/>
    <c:showDLblsOverMax val="0"/>
    <c:extLst/>
  </c:chart>
  <c:txPr>
    <a:bodyPr/>
    <a:lstStyle/>
    <a:p>
      <a:pPr>
        <a:defRPr sz="1200">
          <a:solidFill>
            <a:schemeClr val="tx1"/>
          </a:solidFil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0335095846907"/>
          <c:y val="8.0654548600293793E-2"/>
          <c:w val="0.81760461854950028"/>
          <c:h val="0.88110121500050098"/>
        </c:manualLayout>
      </c:layout>
      <c:stockChart>
        <c:ser>
          <c:idx val="0"/>
          <c:order val="0"/>
          <c:spPr>
            <a:ln w="19050" cap="rnd">
              <a:noFill/>
              <a:round/>
            </a:ln>
            <a:effectLst/>
          </c:spPr>
          <c:marker>
            <c:symbol val="none"/>
          </c:marker>
          <c:cat>
            <c:strRef>
              <c:f>'Brauer Statement Figure'!$A$4:$A$8</c:f>
              <c:strCache>
                <c:ptCount val="5"/>
                <c:pt idx="0">
                  <c:v>1991</c:v>
                </c:pt>
                <c:pt idx="1">
                  <c:v>1996</c:v>
                </c:pt>
                <c:pt idx="2">
                  <c:v>2001</c:v>
                </c:pt>
                <c:pt idx="3">
                  <c:v>Pooled</c:v>
                </c:pt>
                <c:pt idx="4">
                  <c:v>CCHS</c:v>
                </c:pt>
              </c:strCache>
            </c:strRef>
          </c:cat>
          <c:val>
            <c:numRef>
              <c:f>'Brauer Statement Figure'!$B$4:$B$8</c:f>
              <c:numCache>
                <c:formatCode>General</c:formatCode>
                <c:ptCount val="5"/>
                <c:pt idx="0">
                  <c:v>1.0660000000000001</c:v>
                </c:pt>
                <c:pt idx="1">
                  <c:v>1.0589999999999999</c:v>
                </c:pt>
                <c:pt idx="2">
                  <c:v>1.1080000000000001</c:v>
                </c:pt>
                <c:pt idx="3">
                  <c:v>1.0649999999999999</c:v>
                </c:pt>
                <c:pt idx="4">
                  <c:v>1.18</c:v>
                </c:pt>
              </c:numCache>
            </c:numRef>
          </c:val>
          <c:smooth val="0"/>
          <c:extLst>
            <c:ext xmlns:c16="http://schemas.microsoft.com/office/drawing/2014/chart" uri="{C3380CC4-5D6E-409C-BE32-E72D297353CC}">
              <c16:uniqueId val="{00000000-44B9-46E4-B7BA-90015CE6BD24}"/>
            </c:ext>
          </c:extLst>
        </c:ser>
        <c:ser>
          <c:idx val="1"/>
          <c:order val="1"/>
          <c:spPr>
            <a:ln w="19050" cap="rnd">
              <a:noFill/>
              <a:round/>
            </a:ln>
            <a:effectLst/>
          </c:spPr>
          <c:marker>
            <c:symbol val="none"/>
          </c:marker>
          <c:cat>
            <c:strRef>
              <c:f>'Brauer Statement Figure'!$A$4:$A$8</c:f>
              <c:strCache>
                <c:ptCount val="5"/>
                <c:pt idx="0">
                  <c:v>1991</c:v>
                </c:pt>
                <c:pt idx="1">
                  <c:v>1996</c:v>
                </c:pt>
                <c:pt idx="2">
                  <c:v>2001</c:v>
                </c:pt>
                <c:pt idx="3">
                  <c:v>Pooled</c:v>
                </c:pt>
                <c:pt idx="4">
                  <c:v>CCHS</c:v>
                </c:pt>
              </c:strCache>
            </c:strRef>
          </c:cat>
          <c:val>
            <c:numRef>
              <c:f>'Brauer Statement Figure'!$C$4:$C$8</c:f>
              <c:numCache>
                <c:formatCode>General</c:formatCode>
                <c:ptCount val="5"/>
                <c:pt idx="0">
                  <c:v>1.016</c:v>
                </c:pt>
                <c:pt idx="1">
                  <c:v>1.024</c:v>
                </c:pt>
                <c:pt idx="2">
                  <c:v>1.06</c:v>
                </c:pt>
                <c:pt idx="3">
                  <c:v>1.0409999999999999</c:v>
                </c:pt>
                <c:pt idx="4">
                  <c:v>1.04</c:v>
                </c:pt>
              </c:numCache>
            </c:numRef>
          </c:val>
          <c:smooth val="0"/>
          <c:extLst>
            <c:ext xmlns:c16="http://schemas.microsoft.com/office/drawing/2014/chart" uri="{C3380CC4-5D6E-409C-BE32-E72D297353CC}">
              <c16:uniqueId val="{00000001-44B9-46E4-B7BA-90015CE6BD24}"/>
            </c:ext>
          </c:extLst>
        </c:ser>
        <c:ser>
          <c:idx val="2"/>
          <c:order val="2"/>
          <c:spPr>
            <a:ln w="19050" cap="rnd">
              <a:noFill/>
              <a:round/>
            </a:ln>
            <a:effectLst/>
          </c:spPr>
          <c:marker>
            <c:symbol val="diamond"/>
            <c:size val="5"/>
            <c:spPr>
              <a:solidFill>
                <a:schemeClr val="tx1"/>
              </a:solidFill>
              <a:ln w="9525">
                <a:solidFill>
                  <a:schemeClr val="tx1"/>
                </a:solidFill>
              </a:ln>
              <a:effectLst/>
            </c:spPr>
          </c:marker>
          <c:cat>
            <c:strRef>
              <c:f>'Brauer Statement Figure'!$A$4:$A$8</c:f>
              <c:strCache>
                <c:ptCount val="5"/>
                <c:pt idx="0">
                  <c:v>1991</c:v>
                </c:pt>
                <c:pt idx="1">
                  <c:v>1996</c:v>
                </c:pt>
                <c:pt idx="2">
                  <c:v>2001</c:v>
                </c:pt>
                <c:pt idx="3">
                  <c:v>Pooled</c:v>
                </c:pt>
                <c:pt idx="4">
                  <c:v>CCHS</c:v>
                </c:pt>
              </c:strCache>
            </c:strRef>
          </c:cat>
          <c:val>
            <c:numRef>
              <c:f>'Brauer Statement Figure'!$D$4:$D$8</c:f>
              <c:numCache>
                <c:formatCode>General</c:formatCode>
                <c:ptCount val="5"/>
                <c:pt idx="0">
                  <c:v>1.0409999999999999</c:v>
                </c:pt>
                <c:pt idx="1">
                  <c:v>1.0409999999999999</c:v>
                </c:pt>
                <c:pt idx="2">
                  <c:v>1.0840000000000001</c:v>
                </c:pt>
                <c:pt idx="3">
                  <c:v>1.0529999999999999</c:v>
                </c:pt>
                <c:pt idx="4">
                  <c:v>1.1100000000000001</c:v>
                </c:pt>
              </c:numCache>
            </c:numRef>
          </c:val>
          <c:smooth val="0"/>
          <c:extLst>
            <c:ext xmlns:c16="http://schemas.microsoft.com/office/drawing/2014/chart" uri="{C3380CC4-5D6E-409C-BE32-E72D297353CC}">
              <c16:uniqueId val="{00000002-44B9-46E4-B7BA-90015CE6BD24}"/>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300022736"/>
        <c:axId val="300016856"/>
      </c:stockChart>
      <c:catAx>
        <c:axId val="30002273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016856"/>
        <c:crosses val="autoZero"/>
        <c:auto val="1"/>
        <c:lblAlgn val="ctr"/>
        <c:lblOffset val="100"/>
        <c:noMultiLvlLbl val="0"/>
      </c:catAx>
      <c:valAx>
        <c:axId val="300016856"/>
        <c:scaling>
          <c:orientation val="minMax"/>
          <c:min val="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022736"/>
        <c:crosses val="autoZero"/>
        <c:crossBetween val="between"/>
        <c:majorUnit val="5.000000000000001E-2"/>
      </c:val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42.png"/></Relationships>
</file>

<file path=ppt/drawings/_rels/drawing3.xml.rels><?xml version="1.0" encoding="UTF-8" standalone="yes"?>
<Relationships xmlns="http://schemas.openxmlformats.org/package/2006/relationships"><Relationship Id="rId1" Type="http://schemas.openxmlformats.org/officeDocument/2006/relationships/image" Target="../media/image42.png"/></Relationships>
</file>

<file path=ppt/drawings/drawing1.xml><?xml version="1.0" encoding="utf-8"?>
<c:userShapes xmlns:c="http://schemas.openxmlformats.org/drawingml/2006/chart">
  <cdr:relSizeAnchor xmlns:cdr="http://schemas.openxmlformats.org/drawingml/2006/chartDrawing">
    <cdr:from>
      <cdr:x>0.01386</cdr:x>
      <cdr:y>0.24499</cdr:y>
    </cdr:from>
    <cdr:to>
      <cdr:x>0.07529</cdr:x>
      <cdr:y>0.85497</cdr:y>
    </cdr:to>
    <cdr:pic>
      <cdr:nvPicPr>
        <cdr:cNvPr id="16" name="chart">
          <a:extLst xmlns:a="http://schemas.openxmlformats.org/drawingml/2006/main">
            <a:ext uri="{FF2B5EF4-FFF2-40B4-BE49-F238E27FC236}">
              <a16:creationId xmlns:a16="http://schemas.microsoft.com/office/drawing/2014/main" id="{9A3366CD-D9D0-4A57-ABAB-001E0385B1D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6200000">
          <a:off x="-750814" y="1561111"/>
          <a:ext cx="1873561" cy="25628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0.66527</cdr:x>
      <cdr:y>0.84095</cdr:y>
    </cdr:from>
    <cdr:to>
      <cdr:x>0.91492</cdr:x>
      <cdr:y>0.94078</cdr:y>
    </cdr:to>
    <cdr:sp macro="" textlink="">
      <cdr:nvSpPr>
        <cdr:cNvPr id="2" name="TextBox 1">
          <a:extLst xmlns:a="http://schemas.openxmlformats.org/drawingml/2006/main">
            <a:ext uri="{FF2B5EF4-FFF2-40B4-BE49-F238E27FC236}">
              <a16:creationId xmlns:a16="http://schemas.microsoft.com/office/drawing/2014/main" id="{61E96C04-7C42-4364-BF9E-ECF7F6E1D1EC}"/>
            </a:ext>
          </a:extLst>
        </cdr:cNvPr>
        <cdr:cNvSpPr txBox="1"/>
      </cdr:nvSpPr>
      <cdr:spPr>
        <a:xfrm xmlns:a="http://schemas.openxmlformats.org/drawingml/2006/main">
          <a:off x="4543426" y="4733925"/>
          <a:ext cx="1704975" cy="561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0.69038</cdr:x>
      <cdr:y>0.82572</cdr:y>
    </cdr:from>
    <cdr:to>
      <cdr:x>0.87866</cdr:x>
      <cdr:y>0.93232</cdr:y>
    </cdr:to>
    <cdr:sp macro="" textlink="">
      <cdr:nvSpPr>
        <cdr:cNvPr id="3" name="TextBox 2">
          <a:extLst xmlns:a="http://schemas.openxmlformats.org/drawingml/2006/main">
            <a:ext uri="{FF2B5EF4-FFF2-40B4-BE49-F238E27FC236}">
              <a16:creationId xmlns:a16="http://schemas.microsoft.com/office/drawing/2014/main" id="{70B4A4FC-A2B9-43A1-9B9B-FDEE26B94B5B}"/>
            </a:ext>
          </a:extLst>
        </cdr:cNvPr>
        <cdr:cNvSpPr txBox="1"/>
      </cdr:nvSpPr>
      <cdr:spPr>
        <a:xfrm xmlns:a="http://schemas.openxmlformats.org/drawingml/2006/main">
          <a:off x="4714876" y="4648200"/>
          <a:ext cx="1285875" cy="600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0.66527</cdr:x>
      <cdr:y>0.84095</cdr:y>
    </cdr:from>
    <cdr:to>
      <cdr:x>0.91492</cdr:x>
      <cdr:y>0.94078</cdr:y>
    </cdr:to>
    <cdr:sp macro="" textlink="">
      <cdr:nvSpPr>
        <cdr:cNvPr id="4" name="TextBox 1">
          <a:extLst xmlns:a="http://schemas.openxmlformats.org/drawingml/2006/main">
            <a:ext uri="{FF2B5EF4-FFF2-40B4-BE49-F238E27FC236}">
              <a16:creationId xmlns:a16="http://schemas.microsoft.com/office/drawing/2014/main" id="{61E96C04-7C42-4364-BF9E-ECF7F6E1D1EC}"/>
            </a:ext>
          </a:extLst>
        </cdr:cNvPr>
        <cdr:cNvSpPr txBox="1"/>
      </cdr:nvSpPr>
      <cdr:spPr>
        <a:xfrm xmlns:a="http://schemas.openxmlformats.org/drawingml/2006/main">
          <a:off x="4543426" y="4733925"/>
          <a:ext cx="1704975" cy="561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0.66527</cdr:x>
      <cdr:y>0.84095</cdr:y>
    </cdr:from>
    <cdr:to>
      <cdr:x>0.91492</cdr:x>
      <cdr:y>0.94078</cdr:y>
    </cdr:to>
    <cdr:sp macro="" textlink="">
      <cdr:nvSpPr>
        <cdr:cNvPr id="5" name="TextBox 1">
          <a:extLst xmlns:a="http://schemas.openxmlformats.org/drawingml/2006/main">
            <a:ext uri="{FF2B5EF4-FFF2-40B4-BE49-F238E27FC236}">
              <a16:creationId xmlns:a16="http://schemas.microsoft.com/office/drawing/2014/main" id="{61E96C04-7C42-4364-BF9E-ECF7F6E1D1EC}"/>
            </a:ext>
          </a:extLst>
        </cdr:cNvPr>
        <cdr:cNvSpPr txBox="1"/>
      </cdr:nvSpPr>
      <cdr:spPr>
        <a:xfrm xmlns:a="http://schemas.openxmlformats.org/drawingml/2006/main">
          <a:off x="4543426" y="4733925"/>
          <a:ext cx="1704975" cy="561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0.84207</cdr:x>
      <cdr:y>0.85399</cdr:y>
    </cdr:from>
    <cdr:to>
      <cdr:x>1</cdr:x>
      <cdr:y>0.98507</cdr:y>
    </cdr:to>
    <cdr:sp macro="" textlink="">
      <cdr:nvSpPr>
        <cdr:cNvPr id="6" name="TextBox 5">
          <a:extLst xmlns:a="http://schemas.openxmlformats.org/drawingml/2006/main">
            <a:ext uri="{FF2B5EF4-FFF2-40B4-BE49-F238E27FC236}">
              <a16:creationId xmlns:a16="http://schemas.microsoft.com/office/drawing/2014/main" id="{EF133692-5350-4A46-B0D8-60A73CDA44A2}"/>
            </a:ext>
          </a:extLst>
        </cdr:cNvPr>
        <cdr:cNvSpPr txBox="1"/>
      </cdr:nvSpPr>
      <cdr:spPr>
        <a:xfrm xmlns:a="http://schemas.openxmlformats.org/drawingml/2006/main">
          <a:off x="4660030" y="3269958"/>
          <a:ext cx="873995" cy="5019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solidFill>
                <a:schemeClr val="tx1">
                  <a:lumMod val="50000"/>
                  <a:lumOff val="50000"/>
                </a:schemeClr>
              </a:solidFill>
            </a:rPr>
            <a:t>  Full model</a:t>
          </a:r>
        </a:p>
        <a:p xmlns:a="http://schemas.openxmlformats.org/drawingml/2006/main">
          <a:r>
            <a:rPr lang="en-US" sz="1000">
              <a:solidFill>
                <a:schemeClr val="tx1">
                  <a:lumMod val="50000"/>
                  <a:lumOff val="50000"/>
                </a:schemeClr>
              </a:solidFill>
            </a:rPr>
            <a:t>  DAG model</a:t>
          </a:r>
        </a:p>
      </cdr:txBody>
    </cdr:sp>
  </cdr:relSizeAnchor>
  <cdr:relSizeAnchor xmlns:cdr="http://schemas.openxmlformats.org/drawingml/2006/chartDrawing">
    <cdr:from>
      <cdr:x>0.83543</cdr:x>
      <cdr:y>0.87658</cdr:y>
    </cdr:from>
    <cdr:to>
      <cdr:x>0.85356</cdr:x>
      <cdr:y>0.90028</cdr:y>
    </cdr:to>
    <cdr:sp macro="" textlink="">
      <cdr:nvSpPr>
        <cdr:cNvPr id="7" name="Diamond 6">
          <a:extLst xmlns:a="http://schemas.openxmlformats.org/drawingml/2006/main">
            <a:ext uri="{FF2B5EF4-FFF2-40B4-BE49-F238E27FC236}">
              <a16:creationId xmlns:a16="http://schemas.microsoft.com/office/drawing/2014/main" id="{86B01026-FCF5-40EF-9B7A-C05B88FE23E2}"/>
            </a:ext>
          </a:extLst>
        </cdr:cNvPr>
        <cdr:cNvSpPr/>
      </cdr:nvSpPr>
      <cdr:spPr>
        <a:xfrm xmlns:a="http://schemas.openxmlformats.org/drawingml/2006/main">
          <a:off x="4623291" y="3356487"/>
          <a:ext cx="100331" cy="90711"/>
        </a:xfrm>
        <a:prstGeom xmlns:a="http://schemas.openxmlformats.org/drawingml/2006/main" prst="diamond">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0.83728</cdr:x>
      <cdr:y>0.91338</cdr:y>
    </cdr:from>
    <cdr:to>
      <cdr:x>0.85542</cdr:x>
      <cdr:y>0.93706</cdr:y>
    </cdr:to>
    <cdr:sp macro="" textlink="">
      <cdr:nvSpPr>
        <cdr:cNvPr id="10" name="Diamond 9">
          <a:extLst xmlns:a="http://schemas.openxmlformats.org/drawingml/2006/main">
            <a:ext uri="{FF2B5EF4-FFF2-40B4-BE49-F238E27FC236}">
              <a16:creationId xmlns:a16="http://schemas.microsoft.com/office/drawing/2014/main" id="{818E6F67-C336-4A82-A5BD-F95C31CEC6B3}"/>
            </a:ext>
          </a:extLst>
        </cdr:cNvPr>
        <cdr:cNvSpPr/>
      </cdr:nvSpPr>
      <cdr:spPr>
        <a:xfrm xmlns:a="http://schemas.openxmlformats.org/drawingml/2006/main">
          <a:off x="4202873" y="2827474"/>
          <a:ext cx="91058" cy="73305"/>
        </a:xfrm>
        <a:prstGeom xmlns:a="http://schemas.openxmlformats.org/drawingml/2006/main" prst="diamond">
          <a:avLst/>
        </a:prstGeom>
        <a:solidFill xmlns:a="http://schemas.openxmlformats.org/drawingml/2006/main">
          <a:schemeClr val="accent4"/>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0.01386</cdr:x>
      <cdr:y>0.24499</cdr:y>
    </cdr:from>
    <cdr:to>
      <cdr:x>0.07529</cdr:x>
      <cdr:y>0.85497</cdr:y>
    </cdr:to>
    <cdr:pic>
      <cdr:nvPicPr>
        <cdr:cNvPr id="16" name="chart">
          <a:extLst xmlns:a="http://schemas.openxmlformats.org/drawingml/2006/main">
            <a:ext uri="{FF2B5EF4-FFF2-40B4-BE49-F238E27FC236}">
              <a16:creationId xmlns:a16="http://schemas.microsoft.com/office/drawing/2014/main" id="{9A3366CD-D9D0-4A57-ABAB-001E0385B1D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6200000">
          <a:off x="-750814" y="1561111"/>
          <a:ext cx="1873561" cy="25628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859F-7260-4E8D-B313-F73906F8789B}"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5EFF4-4EB1-441B-AAF4-7CA312B1C842}" type="slidenum">
              <a:rPr lang="en-US" smtClean="0"/>
              <a:t>‹#›</a:t>
            </a:fld>
            <a:endParaRPr lang="en-US"/>
          </a:p>
        </p:txBody>
      </p:sp>
    </p:spTree>
    <p:extLst>
      <p:ext uri="{BB962C8B-B14F-4D97-AF65-F5344CB8AC3E}">
        <p14:creationId xmlns:p14="http://schemas.microsoft.com/office/powerpoint/2010/main" val="256390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it be? Mortality and Air Pollution at Low Exposures….Here, there and everywhere: Mortality and air pollution at low exposures</a:t>
            </a:r>
          </a:p>
          <a:p>
            <a:pPr lvl="0"/>
            <a:r>
              <a:rPr lang="en-CA" sz="1200" kern="1200" dirty="0">
                <a:solidFill>
                  <a:schemeClr val="tx1"/>
                </a:solidFill>
                <a:effectLst/>
                <a:latin typeface="+mn-lt"/>
                <a:ea typeface="+mn-ea"/>
                <a:cs typeface="+mn-cs"/>
              </a:rPr>
              <a:t>-&gt; include some info on NO2 (WHO AQ Guidelines)  - role of Canadian research; NO2 slides (Crouse et al)</a:t>
            </a:r>
          </a:p>
          <a:p>
            <a:pPr lvl="0"/>
            <a:r>
              <a:rPr lang="en-CA" sz="1200" kern="1200" dirty="0">
                <a:solidFill>
                  <a:schemeClr val="tx1"/>
                </a:solidFill>
                <a:effectLst/>
                <a:latin typeface="+mn-lt"/>
                <a:ea typeface="+mn-ea"/>
                <a:cs typeface="+mn-cs"/>
              </a:rPr>
              <a:t>Are there “thresholds” or “safe levels” of air pollution below which health effects do not occur? Does it depend on the pollutant?</a:t>
            </a:r>
            <a:endParaRPr lang="en-U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What is the basis for the updated WHO Air Quality Guidelines? Do they protect public health?</a:t>
            </a:r>
            <a:endParaRPr lang="en-U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Do reductions in air pollution provide health benefits even if pollution levels are already low?</a:t>
            </a:r>
            <a:endParaRPr lang="en-U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Will it be possible to eliminate air pollution exposure completely?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1</a:t>
            </a:fld>
            <a:endParaRPr lang="en-US"/>
          </a:p>
        </p:txBody>
      </p:sp>
    </p:spTree>
    <p:extLst>
      <p:ext uri="{BB962C8B-B14F-4D97-AF65-F5344CB8AC3E}">
        <p14:creationId xmlns:p14="http://schemas.microsoft.com/office/powerpoint/2010/main" val="81378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Density plots comparing estimated annual global mortality attributable to outdoor PM</a:t>
            </a:r>
            <a:r>
              <a:rPr lang="en-CA" sz="1200" kern="1200" baseline="-25000" dirty="0">
                <a:solidFill>
                  <a:schemeClr val="tx1"/>
                </a:solidFill>
                <a:effectLst/>
                <a:latin typeface="+mn-lt"/>
                <a:ea typeface="+mn-ea"/>
                <a:cs typeface="+mn-cs"/>
              </a:rPr>
              <a:t>2.5</a:t>
            </a:r>
            <a:r>
              <a:rPr lang="en-CA" sz="1200" kern="120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(A) </a:t>
            </a:r>
            <a:r>
              <a:rPr lang="en-CA" sz="1200" kern="1200" dirty="0">
                <a:solidFill>
                  <a:schemeClr val="tx1"/>
                </a:solidFill>
                <a:effectLst/>
                <a:latin typeface="+mn-lt"/>
                <a:ea typeface="+mn-ea"/>
                <a:cs typeface="+mn-cs"/>
              </a:rPr>
              <a:t>Distributions of attributable mortality per year predicted by the current global exposure-response function (RCF) and our new refined function incorporating the supra-linear relationship between PM</a:t>
            </a:r>
            <a:r>
              <a:rPr lang="en-CA" sz="1200" kern="1200" baseline="-25000" dirty="0">
                <a:solidFill>
                  <a:schemeClr val="tx1"/>
                </a:solidFill>
                <a:effectLst/>
                <a:latin typeface="+mn-lt"/>
                <a:ea typeface="+mn-ea"/>
                <a:cs typeface="+mn-cs"/>
              </a:rPr>
              <a:t>2.5</a:t>
            </a:r>
            <a:r>
              <a:rPr lang="en-CA" sz="1200" kern="1200" dirty="0">
                <a:solidFill>
                  <a:schemeClr val="tx1"/>
                </a:solidFill>
                <a:effectLst/>
                <a:latin typeface="+mn-lt"/>
                <a:ea typeface="+mn-ea"/>
                <a:cs typeface="+mn-cs"/>
              </a:rPr>
              <a:t> and mortality at low concentrations (</a:t>
            </a:r>
            <a:r>
              <a:rPr lang="en-CA" sz="1200" kern="1200" dirty="0" err="1">
                <a:solidFill>
                  <a:schemeClr val="tx1"/>
                </a:solidFill>
                <a:effectLst/>
                <a:latin typeface="+mn-lt"/>
                <a:ea typeface="+mn-ea"/>
                <a:cs typeface="+mn-cs"/>
              </a:rPr>
              <a:t>CanCHEC</a:t>
            </a:r>
            <a:r>
              <a:rPr lang="en-CA" sz="1200" kern="120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(B)</a:t>
            </a:r>
            <a:r>
              <a:rPr lang="en-CA" sz="1200" kern="1200" dirty="0">
                <a:solidFill>
                  <a:schemeClr val="tx1"/>
                </a:solidFill>
                <a:effectLst/>
                <a:latin typeface="+mn-lt"/>
                <a:ea typeface="+mn-ea"/>
                <a:cs typeface="+mn-cs"/>
              </a:rPr>
              <a:t> Distributions of attributable mortality per year predicted above (&gt; 12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g/m</a:t>
            </a:r>
            <a:r>
              <a:rPr lang="en-CA" sz="1200" kern="1200" baseline="30000" dirty="0">
                <a:solidFill>
                  <a:schemeClr val="tx1"/>
                </a:solidFill>
                <a:effectLst/>
                <a:latin typeface="+mn-lt"/>
                <a:ea typeface="+mn-ea"/>
                <a:cs typeface="+mn-cs"/>
              </a:rPr>
              <a:t>3 </a:t>
            </a:r>
            <a:r>
              <a:rPr lang="en-CA" sz="1200" kern="1200" dirty="0">
                <a:solidFill>
                  <a:schemeClr val="tx1"/>
                </a:solidFill>
                <a:effectLst/>
                <a:latin typeface="+mn-lt"/>
                <a:ea typeface="+mn-ea"/>
                <a:cs typeface="+mn-cs"/>
              </a:rPr>
              <a:t>(High PM</a:t>
            </a:r>
            <a:r>
              <a:rPr lang="en-CA" sz="1200" kern="1200" baseline="-25000" dirty="0">
                <a:solidFill>
                  <a:schemeClr val="tx1"/>
                </a:solidFill>
                <a:effectLst/>
                <a:latin typeface="+mn-lt"/>
                <a:ea typeface="+mn-ea"/>
                <a:cs typeface="+mn-cs"/>
              </a:rPr>
              <a:t>2.5</a:t>
            </a:r>
            <a:r>
              <a:rPr lang="en-CA" sz="1200" kern="1200" dirty="0">
                <a:solidFill>
                  <a:schemeClr val="tx1"/>
                </a:solidFill>
                <a:effectLst/>
                <a:latin typeface="+mn-lt"/>
                <a:ea typeface="+mn-ea"/>
                <a:cs typeface="+mn-cs"/>
              </a:rPr>
              <a:t>)) and below (</a:t>
            </a:r>
            <a:r>
              <a:rPr lang="en-CA" sz="1200" u="sng" kern="1200" dirty="0">
                <a:solidFill>
                  <a:schemeClr val="tx1"/>
                </a:solidFill>
                <a:effectLst/>
                <a:latin typeface="+mn-lt"/>
                <a:ea typeface="+mn-ea"/>
                <a:cs typeface="+mn-cs"/>
              </a:rPr>
              <a:t>&lt;</a:t>
            </a:r>
            <a:r>
              <a:rPr lang="en-CA" sz="1200" kern="1200" dirty="0">
                <a:solidFill>
                  <a:schemeClr val="tx1"/>
                </a:solidFill>
                <a:effectLst/>
                <a:latin typeface="+mn-lt"/>
                <a:ea typeface="+mn-ea"/>
                <a:cs typeface="+mn-cs"/>
              </a:rPr>
              <a:t> 12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g/m</a:t>
            </a:r>
            <a:r>
              <a:rPr lang="en-CA" sz="1200" kern="1200" baseline="30000" dirty="0">
                <a:solidFill>
                  <a:schemeClr val="tx1"/>
                </a:solidFill>
                <a:effectLst/>
                <a:latin typeface="+mn-lt"/>
                <a:ea typeface="+mn-ea"/>
                <a:cs typeface="+mn-cs"/>
              </a:rPr>
              <a:t>3 </a:t>
            </a:r>
            <a:r>
              <a:rPr lang="en-CA" sz="1200" kern="1200" dirty="0">
                <a:solidFill>
                  <a:schemeClr val="tx1"/>
                </a:solidFill>
                <a:effectLst/>
                <a:latin typeface="+mn-lt"/>
                <a:ea typeface="+mn-ea"/>
                <a:cs typeface="+mn-cs"/>
              </a:rPr>
              <a:t>(Low PM</a:t>
            </a:r>
            <a:r>
              <a:rPr lang="en-CA" sz="1200" kern="1200" baseline="-25000" dirty="0">
                <a:solidFill>
                  <a:schemeClr val="tx1"/>
                </a:solidFill>
                <a:effectLst/>
                <a:latin typeface="+mn-lt"/>
                <a:ea typeface="+mn-ea"/>
                <a:cs typeface="+mn-cs"/>
              </a:rPr>
              <a:t>2.5</a:t>
            </a:r>
            <a:r>
              <a:rPr lang="en-CA" sz="1200" kern="1200" dirty="0">
                <a:solidFill>
                  <a:schemeClr val="tx1"/>
                </a:solidFill>
                <a:effectLst/>
                <a:latin typeface="+mn-lt"/>
                <a:ea typeface="+mn-ea"/>
                <a:cs typeface="+mn-cs"/>
              </a:rPr>
              <a:t>)) the current US EPA standard by the RCF model and our new </a:t>
            </a:r>
            <a:r>
              <a:rPr lang="en-CA" sz="1200" kern="1200" dirty="0" err="1">
                <a:solidFill>
                  <a:schemeClr val="tx1"/>
                </a:solidFill>
                <a:effectLst/>
                <a:latin typeface="+mn-lt"/>
                <a:ea typeface="+mn-ea"/>
                <a:cs typeface="+mn-cs"/>
              </a:rPr>
              <a:t>CanCHEC</a:t>
            </a:r>
            <a:r>
              <a:rPr lang="en-CA" sz="1200" kern="1200" dirty="0">
                <a:solidFill>
                  <a:schemeClr val="tx1"/>
                </a:solidFill>
                <a:effectLst/>
                <a:latin typeface="+mn-lt"/>
                <a:ea typeface="+mn-ea"/>
                <a:cs typeface="+mn-cs"/>
              </a:rPr>
              <a:t> model.  Percent underestimation of attributable deaths by the RCF model is greater at lower PM</a:t>
            </a:r>
            <a:r>
              <a:rPr lang="en-CA" sz="1200" kern="1200" baseline="-25000" dirty="0">
                <a:solidFill>
                  <a:schemeClr val="tx1"/>
                </a:solidFill>
                <a:effectLst/>
                <a:latin typeface="+mn-lt"/>
                <a:ea typeface="+mn-ea"/>
                <a:cs typeface="+mn-cs"/>
              </a:rPr>
              <a:t>2.5</a:t>
            </a:r>
            <a:r>
              <a:rPr lang="en-CA" sz="1200" kern="1200" dirty="0">
                <a:solidFill>
                  <a:schemeClr val="tx1"/>
                </a:solidFill>
                <a:effectLst/>
                <a:latin typeface="+mn-lt"/>
                <a:ea typeface="+mn-ea"/>
                <a:cs typeface="+mn-cs"/>
              </a:rPr>
              <a:t> concentrations</a:t>
            </a:r>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22</a:t>
            </a:fld>
            <a:endParaRPr lang="en-US"/>
          </a:p>
        </p:txBody>
      </p:sp>
    </p:spTree>
    <p:extLst>
      <p:ext uri="{BB962C8B-B14F-4D97-AF65-F5344CB8AC3E}">
        <p14:creationId xmlns:p14="http://schemas.microsoft.com/office/powerpoint/2010/main" val="3179481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23</a:t>
            </a:fld>
            <a:endParaRPr lang="en-US"/>
          </a:p>
        </p:txBody>
      </p:sp>
    </p:spTree>
    <p:extLst>
      <p:ext uri="{BB962C8B-B14F-4D97-AF65-F5344CB8AC3E}">
        <p14:creationId xmlns:p14="http://schemas.microsoft.com/office/powerpoint/2010/main" val="145225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E77D3-AA89-4EAE-BB49-523A2513B9E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7474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1.225</a:t>
            </a:r>
          </a:p>
          <a:p>
            <a:r>
              <a:rPr lang="en-US" sz="1200" kern="1200" dirty="0">
                <a:solidFill>
                  <a:schemeClr val="tx1"/>
                </a:solidFill>
                <a:effectLst/>
                <a:latin typeface="+mn-lt"/>
                <a:ea typeface="+mn-ea"/>
                <a:cs typeface="+mn-cs"/>
              </a:rPr>
              <a:t>1.195</a:t>
            </a:r>
          </a:p>
          <a:p>
            <a:r>
              <a:rPr lang="en-US" sz="1200" kern="1200" dirty="0">
                <a:solidFill>
                  <a:schemeClr val="tx1"/>
                </a:solidFill>
                <a:effectLst/>
                <a:latin typeface="+mn-lt"/>
                <a:ea typeface="+mn-ea"/>
                <a:cs typeface="+mn-cs"/>
              </a:rPr>
              <a:t>1.255</a:t>
            </a:r>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28</a:t>
            </a:fld>
            <a:endParaRPr lang="en-US"/>
          </a:p>
        </p:txBody>
      </p:sp>
    </p:spTree>
    <p:extLst>
      <p:ext uri="{BB962C8B-B14F-4D97-AF65-F5344CB8AC3E}">
        <p14:creationId xmlns:p14="http://schemas.microsoft.com/office/powerpoint/2010/main" val="116769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DA1B64-D870-4B16-B38E-CCCE6678CFF7}" type="slidenum">
              <a:rPr lang="en-CA" smtClean="0"/>
              <a:t>29</a:t>
            </a:fld>
            <a:endParaRPr lang="en-CA"/>
          </a:p>
        </p:txBody>
      </p:sp>
    </p:spTree>
    <p:extLst>
      <p:ext uri="{BB962C8B-B14F-4D97-AF65-F5344CB8AC3E}">
        <p14:creationId xmlns:p14="http://schemas.microsoft.com/office/powerpoint/2010/main" val="253006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A4E77D3-AA89-4EAE-BB49-523A2513B9E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49260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34</a:t>
            </a:fld>
            <a:endParaRPr lang="en-US"/>
          </a:p>
        </p:txBody>
      </p:sp>
    </p:spTree>
    <p:extLst>
      <p:ext uri="{BB962C8B-B14F-4D97-AF65-F5344CB8AC3E}">
        <p14:creationId xmlns:p14="http://schemas.microsoft.com/office/powerpoint/2010/main" val="134220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including analysis of cause- specific mortality, analysis examining the sensitivity of PM2.5 associations to the inclusion of O3 or Ox in the models, and other factors such as regional variation. We present results for both the </a:t>
            </a:r>
            <a:r>
              <a:rPr lang="en-US" dirty="0" err="1"/>
              <a:t>mCCHS</a:t>
            </a:r>
            <a:r>
              <a:rPr lang="en-US" dirty="0"/>
              <a:t> cohort, where behavioral risk factors were measured, and for three separate </a:t>
            </a:r>
            <a:r>
              <a:rPr lang="en-US" dirty="0" err="1"/>
              <a:t>CanCHEC</a:t>
            </a:r>
            <a:r>
              <a:rPr lang="en-US" dirty="0"/>
              <a:t> cohorts. An important update from Phase 1 is the use of a Stacked </a:t>
            </a:r>
            <a:r>
              <a:rPr lang="en-US" dirty="0" err="1"/>
              <a:t>CanCHEC</a:t>
            </a:r>
            <a:r>
              <a:rPr lang="en-US" dirty="0"/>
              <a:t> cohort, where all participants from the three </a:t>
            </a:r>
            <a:r>
              <a:rPr lang="en-US" dirty="0" err="1"/>
              <a:t>CanCHEC</a:t>
            </a:r>
            <a:r>
              <a:rPr lang="en-US" dirty="0"/>
              <a:t> cycles were included together, and participants in repeated, subsequent cycles were excluded. The stacked cohort represented 7.1 million respondents followed over 128 million person- years, or about 20.2% of the population of Canada as of the 2016 census. We also updated our analyses using longer moving average exposures, as sensitivity analyses in Phase 1 indicated that a longer moving average (i.e., 10 years) provided stronger associations with mortality (Crouse et al. 2020). T</a:t>
            </a:r>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35</a:t>
            </a:fld>
            <a:endParaRPr lang="en-US"/>
          </a:p>
        </p:txBody>
      </p:sp>
    </p:spTree>
    <p:extLst>
      <p:ext uri="{BB962C8B-B14F-4D97-AF65-F5344CB8AC3E}">
        <p14:creationId xmlns:p14="http://schemas.microsoft.com/office/powerpoint/2010/main" val="3253785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add some supporting background for Ox reflecting PM</a:t>
            </a:r>
          </a:p>
          <a:p>
            <a:endParaRPr lang="en-US" dirty="0"/>
          </a:p>
        </p:txBody>
      </p:sp>
      <p:sp>
        <p:nvSpPr>
          <p:cNvPr id="4" name="Slide Number Placeholder 3"/>
          <p:cNvSpPr>
            <a:spLocks noGrp="1"/>
          </p:cNvSpPr>
          <p:nvPr>
            <p:ph type="sldNum" sz="quarter" idx="5"/>
          </p:nvPr>
        </p:nvSpPr>
        <p:spPr/>
        <p:txBody>
          <a:bodyPr/>
          <a:lstStyle/>
          <a:p>
            <a:fld id="{8375EFF4-4EB1-441B-AAF4-7CA312B1C842}" type="slidenum">
              <a:rPr lang="en-US" smtClean="0"/>
              <a:t>36</a:t>
            </a:fld>
            <a:endParaRPr lang="en-US"/>
          </a:p>
        </p:txBody>
      </p:sp>
    </p:spTree>
    <p:extLst>
      <p:ext uri="{BB962C8B-B14F-4D97-AF65-F5344CB8AC3E}">
        <p14:creationId xmlns:p14="http://schemas.microsoft.com/office/powerpoint/2010/main" val="2919472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37</a:t>
            </a:fld>
            <a:endParaRPr lang="en-US"/>
          </a:p>
        </p:txBody>
      </p:sp>
    </p:spTree>
    <p:extLst>
      <p:ext uri="{BB962C8B-B14F-4D97-AF65-F5344CB8AC3E}">
        <p14:creationId xmlns:p14="http://schemas.microsoft.com/office/powerpoint/2010/main" val="77309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03922" indent="0"/>
            <a:endParaRPr lang="en-GB" sz="1600" dirty="0">
              <a:latin typeface="+mn-lt"/>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D1676-3A15-4CEF-97EB-3857829A18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462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DA1B64-D870-4B16-B38E-CCCE6678CFF7}" type="slidenum">
              <a:rPr lang="en-CA" smtClean="0"/>
              <a:t>38</a:t>
            </a:fld>
            <a:endParaRPr lang="en-CA"/>
          </a:p>
        </p:txBody>
      </p:sp>
    </p:spTree>
    <p:extLst>
      <p:ext uri="{BB962C8B-B14F-4D97-AF65-F5344CB8AC3E}">
        <p14:creationId xmlns:p14="http://schemas.microsoft.com/office/powerpoint/2010/main" val="2940873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39</a:t>
            </a:fld>
            <a:endParaRPr lang="en-US"/>
          </a:p>
        </p:txBody>
      </p:sp>
    </p:spTree>
    <p:extLst>
      <p:ext uri="{BB962C8B-B14F-4D97-AF65-F5344CB8AC3E}">
        <p14:creationId xmlns:p14="http://schemas.microsoft.com/office/powerpoint/2010/main" val="850854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75EFF4-4EB1-441B-AAF4-7CA312B1C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15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5. Comparison of mean PM2.5 mass concentrations for 2000–2012 observed by in-situ ground-based monitors with (A) Phase 1 V4.NA.01 and (B) Phase 2 V4.NA.02-MAPLE satellite-derived PM2.5 estimates for all North American monitor locations. </a:t>
            </a:r>
            <a:r>
              <a:rPr lang="en-US" sz="1200" b="0" i="0" u="none" strike="noStrike" kern="1200" baseline="0" dirty="0">
                <a:solidFill>
                  <a:schemeClr val="tx1"/>
                </a:solidFill>
                <a:latin typeface="+mn-lt"/>
                <a:ea typeface="+mn-ea"/>
                <a:cs typeface="+mn-cs"/>
              </a:rPr>
              <a:t>Annotations include the root mean square difference (RMSD), line of best fit (</a:t>
            </a:r>
            <a:r>
              <a:rPr lang="en-US" sz="1200" b="0" i="1" u="none" strike="noStrike" kern="1200" baseline="0" dirty="0">
                <a:solidFill>
                  <a:schemeClr val="tx1"/>
                </a:solidFill>
                <a:latin typeface="+mn-lt"/>
                <a:ea typeface="+mn-ea"/>
                <a:cs typeface="+mn-cs"/>
              </a:rPr>
              <a:t>y</a:t>
            </a:r>
            <a:r>
              <a:rPr lang="en-US" sz="1200" b="0" i="0" u="none" strike="noStrike" kern="1200" baseline="0" dirty="0">
                <a:solidFill>
                  <a:schemeClr val="tx1"/>
                </a:solidFill>
                <a:latin typeface="+mn-lt"/>
                <a:ea typeface="+mn-ea"/>
                <a:cs typeface="+mn-cs"/>
              </a:rPr>
              <a:t>), coefficient of determination (</a:t>
            </a:r>
            <a:r>
              <a:rPr lang="en-US" sz="1200" b="0" i="1" u="none" strike="noStrike" kern="1200" baseline="0" dirty="0">
                <a:solidFill>
                  <a:schemeClr val="tx1"/>
                </a:solidFill>
                <a:latin typeface="+mn-lt"/>
                <a:ea typeface="+mn-ea"/>
                <a:cs typeface="+mn-cs"/>
              </a:rPr>
              <a:t>R</a:t>
            </a:r>
            <a:r>
              <a:rPr lang="en-US" sz="1200" b="0" i="0" u="none" strike="noStrike" kern="1200" baseline="0" dirty="0">
                <a:solidFill>
                  <a:schemeClr val="tx1"/>
                </a:solidFill>
                <a:latin typeface="+mn-lt"/>
                <a:ea typeface="+mn-ea"/>
                <a:cs typeface="+mn-cs"/>
              </a:rPr>
              <a:t>2) and the number of points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 See Figure 6 for Canadian locations only. </a:t>
            </a:r>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9</a:t>
            </a:fld>
            <a:endParaRPr lang="en-US"/>
          </a:p>
        </p:txBody>
      </p:sp>
    </p:spTree>
    <p:extLst>
      <p:ext uri="{BB962C8B-B14F-4D97-AF65-F5344CB8AC3E}">
        <p14:creationId xmlns:p14="http://schemas.microsoft.com/office/powerpoint/2010/main" val="409127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14</a:t>
            </a:fld>
            <a:endParaRPr lang="en-US"/>
          </a:p>
        </p:txBody>
      </p:sp>
    </p:spTree>
    <p:extLst>
      <p:ext uri="{BB962C8B-B14F-4D97-AF65-F5344CB8AC3E}">
        <p14:creationId xmlns:p14="http://schemas.microsoft.com/office/powerpoint/2010/main" val="221408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1.225</a:t>
            </a:r>
          </a:p>
          <a:p>
            <a:r>
              <a:rPr lang="en-US" sz="1200" kern="1200" dirty="0">
                <a:solidFill>
                  <a:schemeClr val="tx1"/>
                </a:solidFill>
                <a:effectLst/>
                <a:latin typeface="+mn-lt"/>
                <a:ea typeface="+mn-ea"/>
                <a:cs typeface="+mn-cs"/>
              </a:rPr>
              <a:t>1.195</a:t>
            </a:r>
          </a:p>
          <a:p>
            <a:r>
              <a:rPr lang="en-US" sz="1200" kern="1200" dirty="0">
                <a:solidFill>
                  <a:schemeClr val="tx1"/>
                </a:solidFill>
                <a:effectLst/>
                <a:latin typeface="+mn-lt"/>
                <a:ea typeface="+mn-ea"/>
                <a:cs typeface="+mn-cs"/>
              </a:rPr>
              <a:t>1.255</a:t>
            </a:r>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15</a:t>
            </a:fld>
            <a:endParaRPr lang="en-US"/>
          </a:p>
        </p:txBody>
      </p:sp>
    </p:spTree>
    <p:extLst>
      <p:ext uri="{BB962C8B-B14F-4D97-AF65-F5344CB8AC3E}">
        <p14:creationId xmlns:p14="http://schemas.microsoft.com/office/powerpoint/2010/main" val="221248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16</a:t>
            </a:fld>
            <a:endParaRPr lang="en-US"/>
          </a:p>
        </p:txBody>
      </p:sp>
    </p:spTree>
    <p:extLst>
      <p:ext uri="{BB962C8B-B14F-4D97-AF65-F5344CB8AC3E}">
        <p14:creationId xmlns:p14="http://schemas.microsoft.com/office/powerpoint/2010/main" val="205654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1.225</a:t>
            </a:r>
          </a:p>
          <a:p>
            <a:r>
              <a:rPr lang="en-US" sz="1200" kern="1200" dirty="0">
                <a:solidFill>
                  <a:schemeClr val="tx1"/>
                </a:solidFill>
                <a:effectLst/>
                <a:latin typeface="+mn-lt"/>
                <a:ea typeface="+mn-ea"/>
                <a:cs typeface="+mn-cs"/>
              </a:rPr>
              <a:t>1.195</a:t>
            </a:r>
          </a:p>
          <a:p>
            <a:r>
              <a:rPr lang="en-US" sz="1200" kern="1200" dirty="0">
                <a:solidFill>
                  <a:schemeClr val="tx1"/>
                </a:solidFill>
                <a:effectLst/>
                <a:latin typeface="+mn-lt"/>
                <a:ea typeface="+mn-ea"/>
                <a:cs typeface="+mn-cs"/>
              </a:rPr>
              <a:t>1.255</a:t>
            </a:r>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17</a:t>
            </a:fld>
            <a:endParaRPr lang="en-US"/>
          </a:p>
        </p:txBody>
      </p:sp>
    </p:spTree>
    <p:extLst>
      <p:ext uri="{BB962C8B-B14F-4D97-AF65-F5344CB8AC3E}">
        <p14:creationId xmlns:p14="http://schemas.microsoft.com/office/powerpoint/2010/main" val="85926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1.225</a:t>
            </a:r>
          </a:p>
          <a:p>
            <a:r>
              <a:rPr lang="en-US" sz="1200" kern="1200" dirty="0">
                <a:solidFill>
                  <a:schemeClr val="tx1"/>
                </a:solidFill>
                <a:effectLst/>
                <a:latin typeface="+mn-lt"/>
                <a:ea typeface="+mn-ea"/>
                <a:cs typeface="+mn-cs"/>
              </a:rPr>
              <a:t>1.195</a:t>
            </a:r>
          </a:p>
          <a:p>
            <a:r>
              <a:rPr lang="en-US" sz="1200" kern="1200" dirty="0">
                <a:solidFill>
                  <a:schemeClr val="tx1"/>
                </a:solidFill>
                <a:effectLst/>
                <a:latin typeface="+mn-lt"/>
                <a:ea typeface="+mn-ea"/>
                <a:cs typeface="+mn-cs"/>
              </a:rPr>
              <a:t>1.255</a:t>
            </a:r>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19</a:t>
            </a:fld>
            <a:endParaRPr lang="en-US"/>
          </a:p>
        </p:txBody>
      </p:sp>
    </p:spTree>
    <p:extLst>
      <p:ext uri="{BB962C8B-B14F-4D97-AF65-F5344CB8AC3E}">
        <p14:creationId xmlns:p14="http://schemas.microsoft.com/office/powerpoint/2010/main" val="114947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Healthcare access, population characteristics (age,</a:t>
            </a:r>
            <a:r>
              <a:rPr lang="en-US" baseline="0" dirty="0"/>
              <a:t> immigrant proportion, etc.)</a:t>
            </a:r>
            <a:endParaRPr lang="en-US" dirty="0"/>
          </a:p>
          <a:p>
            <a:endParaRPr lang="en-US" dirty="0"/>
          </a:p>
        </p:txBody>
      </p:sp>
      <p:sp>
        <p:nvSpPr>
          <p:cNvPr id="4" name="Slide Number Placeholder 3"/>
          <p:cNvSpPr>
            <a:spLocks noGrp="1"/>
          </p:cNvSpPr>
          <p:nvPr>
            <p:ph type="sldNum" sz="quarter" idx="10"/>
          </p:nvPr>
        </p:nvSpPr>
        <p:spPr/>
        <p:txBody>
          <a:bodyPr/>
          <a:lstStyle/>
          <a:p>
            <a:fld id="{8375EFF4-4EB1-441B-AAF4-7CA312B1C842}" type="slidenum">
              <a:rPr lang="en-US" smtClean="0"/>
              <a:t>20</a:t>
            </a:fld>
            <a:endParaRPr lang="en-US"/>
          </a:p>
        </p:txBody>
      </p:sp>
    </p:spTree>
    <p:extLst>
      <p:ext uri="{BB962C8B-B14F-4D97-AF65-F5344CB8AC3E}">
        <p14:creationId xmlns:p14="http://schemas.microsoft.com/office/powerpoint/2010/main" val="33731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87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02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0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CA"/>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7195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28305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3375"/>
            </a:lvl1pPr>
          </a:lstStyle>
          <a:p>
            <a:r>
              <a:rPr lang="en-US"/>
              <a:t>Click to edit Master title style</a:t>
            </a:r>
            <a:endParaRPr lang="en-CA"/>
          </a:p>
        </p:txBody>
      </p:sp>
      <p:sp>
        <p:nvSpPr>
          <p:cNvPr id="3" name="Text Placeholder 2"/>
          <p:cNvSpPr>
            <a:spLocks noGrp="1"/>
          </p:cNvSpPr>
          <p:nvPr>
            <p:ph type="body" idx="1"/>
          </p:nvPr>
        </p:nvSpPr>
        <p:spPr>
          <a:xfrm>
            <a:off x="623888" y="3442105"/>
            <a:ext cx="7886700" cy="1125140"/>
          </a:xfrm>
        </p:spPr>
        <p:txBody>
          <a:bodyPr/>
          <a:lstStyle>
            <a:lvl1pPr marL="0" indent="0">
              <a:buNone/>
              <a:defRPr sz="1350">
                <a:solidFill>
                  <a:schemeClr val="tx1">
                    <a:tint val="75000"/>
                  </a:schemeClr>
                </a:solidFill>
              </a:defRPr>
            </a:lvl1pPr>
            <a:lvl2pPr marL="257163" indent="0">
              <a:buNone/>
              <a:defRPr sz="1125">
                <a:solidFill>
                  <a:schemeClr val="tx1">
                    <a:tint val="75000"/>
                  </a:schemeClr>
                </a:solidFill>
              </a:defRPr>
            </a:lvl2pPr>
            <a:lvl3pPr marL="514325" indent="0">
              <a:buNone/>
              <a:defRPr sz="1013">
                <a:solidFill>
                  <a:schemeClr val="tx1">
                    <a:tint val="75000"/>
                  </a:schemeClr>
                </a:solidFill>
              </a:defRPr>
            </a:lvl3pPr>
            <a:lvl4pPr marL="771487" indent="0">
              <a:buNone/>
              <a:defRPr sz="900">
                <a:solidFill>
                  <a:schemeClr val="tx1">
                    <a:tint val="75000"/>
                  </a:schemeClr>
                </a:solidFill>
              </a:defRPr>
            </a:lvl4pPr>
            <a:lvl5pPr marL="1028649" indent="0">
              <a:buNone/>
              <a:defRPr sz="900">
                <a:solidFill>
                  <a:schemeClr val="tx1">
                    <a:tint val="75000"/>
                  </a:schemeClr>
                </a:solidFill>
              </a:defRPr>
            </a:lvl5pPr>
            <a:lvl6pPr marL="1285811" indent="0">
              <a:buNone/>
              <a:defRPr sz="900">
                <a:solidFill>
                  <a:schemeClr val="tx1">
                    <a:tint val="75000"/>
                  </a:schemeClr>
                </a:solidFill>
              </a:defRPr>
            </a:lvl6pPr>
            <a:lvl7pPr marL="1542973" indent="0">
              <a:buNone/>
              <a:defRPr sz="900">
                <a:solidFill>
                  <a:schemeClr val="tx1">
                    <a:tint val="75000"/>
                  </a:schemeClr>
                </a:solidFill>
              </a:defRPr>
            </a:lvl7pPr>
            <a:lvl8pPr marL="1800135" indent="0">
              <a:buNone/>
              <a:defRPr sz="900">
                <a:solidFill>
                  <a:schemeClr val="tx1">
                    <a:tint val="75000"/>
                  </a:schemeClr>
                </a:solidFill>
              </a:defRPr>
            </a:lvl8pPr>
            <a:lvl9pPr marL="205729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6799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7775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350" b="1"/>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05420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0486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5186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Content Placeholder 2"/>
          <p:cNvSpPr>
            <a:spLocks noGrp="1"/>
          </p:cNvSpPr>
          <p:nvPr>
            <p:ph idx="1"/>
          </p:nvPr>
        </p:nvSpPr>
        <p:spPr>
          <a:xfrm>
            <a:off x="3887391" y="740576"/>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63" indent="0">
              <a:buNone/>
              <a:defRPr sz="788"/>
            </a:lvl2pPr>
            <a:lvl3pPr marL="514325" indent="0">
              <a:buNone/>
              <a:defRPr sz="675"/>
            </a:lvl3pPr>
            <a:lvl4pPr marL="771487" indent="0">
              <a:buNone/>
              <a:defRPr sz="563"/>
            </a:lvl4pPr>
            <a:lvl5pPr marL="1028649" indent="0">
              <a:buNone/>
              <a:defRPr sz="563"/>
            </a:lvl5pPr>
            <a:lvl6pPr marL="1285811" indent="0">
              <a:buNone/>
              <a:defRPr sz="563"/>
            </a:lvl6pPr>
            <a:lvl7pPr marL="1542973" indent="0">
              <a:buNone/>
              <a:defRPr sz="563"/>
            </a:lvl7pPr>
            <a:lvl8pPr marL="1800135" indent="0">
              <a:buNone/>
              <a:defRPr sz="563"/>
            </a:lvl8pPr>
            <a:lvl9pPr marL="205729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2913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416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Picture Placeholder 2"/>
          <p:cNvSpPr>
            <a:spLocks noGrp="1"/>
          </p:cNvSpPr>
          <p:nvPr>
            <p:ph type="pic" idx="1"/>
          </p:nvPr>
        </p:nvSpPr>
        <p:spPr>
          <a:xfrm>
            <a:off x="3887391" y="740576"/>
            <a:ext cx="4629150" cy="3655219"/>
          </a:xfrm>
        </p:spPr>
        <p:txBody>
          <a:bodyPr/>
          <a:lstStyle>
            <a:lvl1pPr marL="0" indent="0">
              <a:buNone/>
              <a:defRPr sz="1800"/>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63" indent="0">
              <a:buNone/>
              <a:defRPr sz="788"/>
            </a:lvl2pPr>
            <a:lvl3pPr marL="514325" indent="0">
              <a:buNone/>
              <a:defRPr sz="675"/>
            </a:lvl3pPr>
            <a:lvl4pPr marL="771487" indent="0">
              <a:buNone/>
              <a:defRPr sz="563"/>
            </a:lvl4pPr>
            <a:lvl5pPr marL="1028649" indent="0">
              <a:buNone/>
              <a:defRPr sz="563"/>
            </a:lvl5pPr>
            <a:lvl6pPr marL="1285811" indent="0">
              <a:buNone/>
              <a:defRPr sz="563"/>
            </a:lvl6pPr>
            <a:lvl7pPr marL="1542973" indent="0">
              <a:buNone/>
              <a:defRPr sz="563"/>
            </a:lvl7pPr>
            <a:lvl8pPr marL="1800135" indent="0">
              <a:buNone/>
              <a:defRPr sz="563"/>
            </a:lvl8pPr>
            <a:lvl9pPr marL="205729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73359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43836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17378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273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96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392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94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497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3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635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043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85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90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D4D6C-DB13-4AE1-A019-A9E8E19B6C55}" type="datetimeFigureOut">
              <a:rPr lang="en-US" smtClean="0">
                <a:solidFill>
                  <a:prstClr val="black">
                    <a:tint val="75000"/>
                  </a:prstClr>
                </a:solidFill>
              </a:rPr>
              <a:pPr/>
              <a:t>3/29/2023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97742-F2A7-4FA7-B769-45552CE007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194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CA"/>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30819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9308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3375"/>
            </a:lvl1pPr>
          </a:lstStyle>
          <a:p>
            <a:r>
              <a:rPr lang="en-US"/>
              <a:t>Click to edit Master title style</a:t>
            </a:r>
            <a:endParaRPr lang="en-CA"/>
          </a:p>
        </p:txBody>
      </p:sp>
      <p:sp>
        <p:nvSpPr>
          <p:cNvPr id="3" name="Text Placeholder 2"/>
          <p:cNvSpPr>
            <a:spLocks noGrp="1"/>
          </p:cNvSpPr>
          <p:nvPr>
            <p:ph type="body" idx="1"/>
          </p:nvPr>
        </p:nvSpPr>
        <p:spPr>
          <a:xfrm>
            <a:off x="623888" y="3442105"/>
            <a:ext cx="7886700" cy="1125140"/>
          </a:xfrm>
        </p:spPr>
        <p:txBody>
          <a:bodyPr/>
          <a:lstStyle>
            <a:lvl1pPr marL="0" indent="0">
              <a:buNone/>
              <a:defRPr sz="1350">
                <a:solidFill>
                  <a:schemeClr val="tx1">
                    <a:tint val="75000"/>
                  </a:schemeClr>
                </a:solidFill>
              </a:defRPr>
            </a:lvl1pPr>
            <a:lvl2pPr marL="257163" indent="0">
              <a:buNone/>
              <a:defRPr sz="1125">
                <a:solidFill>
                  <a:schemeClr val="tx1">
                    <a:tint val="75000"/>
                  </a:schemeClr>
                </a:solidFill>
              </a:defRPr>
            </a:lvl2pPr>
            <a:lvl3pPr marL="514325" indent="0">
              <a:buNone/>
              <a:defRPr sz="1013">
                <a:solidFill>
                  <a:schemeClr val="tx1">
                    <a:tint val="75000"/>
                  </a:schemeClr>
                </a:solidFill>
              </a:defRPr>
            </a:lvl3pPr>
            <a:lvl4pPr marL="771487" indent="0">
              <a:buNone/>
              <a:defRPr sz="900">
                <a:solidFill>
                  <a:schemeClr val="tx1">
                    <a:tint val="75000"/>
                  </a:schemeClr>
                </a:solidFill>
              </a:defRPr>
            </a:lvl4pPr>
            <a:lvl5pPr marL="1028649" indent="0">
              <a:buNone/>
              <a:defRPr sz="900">
                <a:solidFill>
                  <a:schemeClr val="tx1">
                    <a:tint val="75000"/>
                  </a:schemeClr>
                </a:solidFill>
              </a:defRPr>
            </a:lvl5pPr>
            <a:lvl6pPr marL="1285811" indent="0">
              <a:buNone/>
              <a:defRPr sz="900">
                <a:solidFill>
                  <a:schemeClr val="tx1">
                    <a:tint val="75000"/>
                  </a:schemeClr>
                </a:solidFill>
              </a:defRPr>
            </a:lvl6pPr>
            <a:lvl7pPr marL="1542973" indent="0">
              <a:buNone/>
              <a:defRPr sz="900">
                <a:solidFill>
                  <a:schemeClr val="tx1">
                    <a:tint val="75000"/>
                  </a:schemeClr>
                </a:solidFill>
              </a:defRPr>
            </a:lvl7pPr>
            <a:lvl8pPr marL="1800135" indent="0">
              <a:buNone/>
              <a:defRPr sz="900">
                <a:solidFill>
                  <a:schemeClr val="tx1">
                    <a:tint val="75000"/>
                  </a:schemeClr>
                </a:solidFill>
              </a:defRPr>
            </a:lvl8pPr>
            <a:lvl9pPr marL="205729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67335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2554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350" b="1"/>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6789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43808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978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99526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Content Placeholder 2"/>
          <p:cNvSpPr>
            <a:spLocks noGrp="1"/>
          </p:cNvSpPr>
          <p:nvPr>
            <p:ph idx="1"/>
          </p:nvPr>
        </p:nvSpPr>
        <p:spPr>
          <a:xfrm>
            <a:off x="3887391" y="740576"/>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63" indent="0">
              <a:buNone/>
              <a:defRPr sz="788"/>
            </a:lvl2pPr>
            <a:lvl3pPr marL="514325" indent="0">
              <a:buNone/>
              <a:defRPr sz="675"/>
            </a:lvl3pPr>
            <a:lvl4pPr marL="771487" indent="0">
              <a:buNone/>
              <a:defRPr sz="563"/>
            </a:lvl4pPr>
            <a:lvl5pPr marL="1028649" indent="0">
              <a:buNone/>
              <a:defRPr sz="563"/>
            </a:lvl5pPr>
            <a:lvl6pPr marL="1285811" indent="0">
              <a:buNone/>
              <a:defRPr sz="563"/>
            </a:lvl6pPr>
            <a:lvl7pPr marL="1542973" indent="0">
              <a:buNone/>
              <a:defRPr sz="563"/>
            </a:lvl7pPr>
            <a:lvl8pPr marL="1800135" indent="0">
              <a:buNone/>
              <a:defRPr sz="563"/>
            </a:lvl8pPr>
            <a:lvl9pPr marL="205729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90373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Picture Placeholder 2"/>
          <p:cNvSpPr>
            <a:spLocks noGrp="1"/>
          </p:cNvSpPr>
          <p:nvPr>
            <p:ph type="pic" idx="1"/>
          </p:nvPr>
        </p:nvSpPr>
        <p:spPr>
          <a:xfrm>
            <a:off x="3887391" y="740576"/>
            <a:ext cx="4629150" cy="3655219"/>
          </a:xfrm>
        </p:spPr>
        <p:txBody>
          <a:bodyPr/>
          <a:lstStyle>
            <a:lvl1pPr marL="0" indent="0">
              <a:buNone/>
              <a:defRPr sz="1800"/>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63" indent="0">
              <a:buNone/>
              <a:defRPr sz="788"/>
            </a:lvl2pPr>
            <a:lvl3pPr marL="514325" indent="0">
              <a:buNone/>
              <a:defRPr sz="675"/>
            </a:lvl3pPr>
            <a:lvl4pPr marL="771487" indent="0">
              <a:buNone/>
              <a:defRPr sz="563"/>
            </a:lvl4pPr>
            <a:lvl5pPr marL="1028649" indent="0">
              <a:buNone/>
              <a:defRPr sz="563"/>
            </a:lvl5pPr>
            <a:lvl6pPr marL="1285811" indent="0">
              <a:buNone/>
              <a:defRPr sz="563"/>
            </a:lvl6pPr>
            <a:lvl7pPr marL="1542973" indent="0">
              <a:buNone/>
              <a:defRPr sz="563"/>
            </a:lvl7pPr>
            <a:lvl8pPr marL="1800135" indent="0">
              <a:buNone/>
              <a:defRPr sz="563"/>
            </a:lvl8pPr>
            <a:lvl9pPr marL="205729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62958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5714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D7AECB0-B66F-4837-A395-A0541D854648}" type="datetimeFigureOut">
              <a:rPr lang="en-CA" smtClean="0">
                <a:solidFill>
                  <a:prstClr val="black">
                    <a:tint val="75000"/>
                  </a:prstClr>
                </a:solidFill>
              </a:rPr>
              <a:pPr/>
              <a:t>2023-03-29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3CBC563-9BB1-4D91-8418-6A23C4B1579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53030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1980000" anchor="ctr">
            <a:normAutofit/>
          </a:bodyPr>
          <a:lstStyle>
            <a:lvl1pPr algn="ctr">
              <a:defRPr sz="105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3361503"/>
            <a:ext cx="9143999" cy="1241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to edit Master subtitle style</a:t>
            </a:r>
          </a:p>
        </p:txBody>
      </p:sp>
      <p:sp>
        <p:nvSpPr>
          <p:cNvPr id="2" name="Title 1"/>
          <p:cNvSpPr>
            <a:spLocks noGrp="1"/>
          </p:cNvSpPr>
          <p:nvPr>
            <p:ph type="ctrTitle" hasCustomPrompt="1"/>
          </p:nvPr>
        </p:nvSpPr>
        <p:spPr bwMode="gray">
          <a:xfrm>
            <a:off x="0" y="363888"/>
            <a:ext cx="5508000" cy="839369"/>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360000" y="4880254"/>
            <a:ext cx="4478700" cy="185738"/>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7121935" y="4373953"/>
            <a:ext cx="1646444" cy="185738"/>
          </a:xfrm>
        </p:spPr>
        <p:txBody>
          <a:bodyPr rIns="0" anchor="ctr">
            <a:noAutofit/>
          </a:bodyPr>
          <a:lstStyle>
            <a:lvl1pPr algn="ctr">
              <a:defRPr sz="12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www.euro.who.int</a:t>
            </a:r>
          </a:p>
        </p:txBody>
      </p:sp>
      <p:sp>
        <p:nvSpPr>
          <p:cNvPr id="62" name="Text Placeholder 35"/>
          <p:cNvSpPr>
            <a:spLocks noGrp="1"/>
          </p:cNvSpPr>
          <p:nvPr>
            <p:ph type="body" sz="quarter" idx="15" hasCustomPrompt="1"/>
          </p:nvPr>
        </p:nvSpPr>
        <p:spPr bwMode="gray">
          <a:xfrm>
            <a:off x="359999" y="4080641"/>
            <a:ext cx="8408379" cy="216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86564" y="357010"/>
            <a:ext cx="2381815" cy="841178"/>
          </a:xfrm>
          <a:prstGeom prst="rect">
            <a:avLst/>
          </a:prstGeom>
        </p:spPr>
      </p:pic>
    </p:spTree>
    <p:extLst>
      <p:ext uri="{BB962C8B-B14F-4D97-AF65-F5344CB8AC3E}">
        <p14:creationId xmlns:p14="http://schemas.microsoft.com/office/powerpoint/2010/main" val="192444477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360000" y="1350000"/>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29/03/2023</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359999" y="269999"/>
            <a:ext cx="6120000" cy="54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644962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359999" y="1350000"/>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4675773" y="1350000"/>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29/03/2023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127458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29/03/2023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359999"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4675773" y="1620000"/>
            <a:ext cx="4104000" cy="290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360000" y="1350000"/>
            <a:ext cx="4104001" cy="189009"/>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4675774" y="1350000"/>
            <a:ext cx="410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2911446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29/03/2023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359999" y="16200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4675773" y="16200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360000" y="1350000"/>
            <a:ext cx="4104001" cy="189009"/>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4675774" y="1350000"/>
            <a:ext cx="410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359999" y="32859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4675773" y="3285900"/>
            <a:ext cx="4104000" cy="1242000"/>
          </a:xfrm>
        </p:spPr>
        <p:txBody>
          <a:bodyPr>
            <a:noAutofit/>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360000" y="3029643"/>
            <a:ext cx="4104001" cy="189009"/>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4675774" y="3029643"/>
            <a:ext cx="410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82183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661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29/03/2023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359999" y="1620000"/>
            <a:ext cx="2664000" cy="2907900"/>
          </a:xfrm>
        </p:spPr>
        <p:txBody>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359999" y="1350000"/>
            <a:ext cx="266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3237886" y="1620000"/>
            <a:ext cx="2664000" cy="2907900"/>
          </a:xfrm>
        </p:spPr>
        <p:txBody>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3237886" y="1350000"/>
            <a:ext cx="266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6115773" y="1620000"/>
            <a:ext cx="2664000" cy="2907900"/>
          </a:xfrm>
        </p:spPr>
        <p:txBody>
          <a:bodyPr/>
          <a:lstStyle>
            <a:lvl1pPr>
              <a:defRPr sz="1050"/>
            </a:lvl1pPr>
            <a:lvl2pPr>
              <a:defRPr sz="1050"/>
            </a:lvl2pPr>
            <a:lvl3pPr>
              <a:defRPr sz="1050"/>
            </a:lvl3pPr>
            <a:lvl4pPr>
              <a:defRPr sz="1050"/>
            </a:lvl4pPr>
            <a:lvl5pPr>
              <a:defRPr sz="105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6115773" y="1350000"/>
            <a:ext cx="2664000" cy="189009"/>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946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4675773" y="1350000"/>
            <a:ext cx="4104000"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359999" y="1350000"/>
            <a:ext cx="4104000" cy="31779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29/03/2023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31870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4675773" y="1350000"/>
            <a:ext cx="4104000" cy="31779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359999" y="1350000"/>
            <a:ext cx="4104000" cy="31779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29/03/2023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44977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359999" y="1350000"/>
            <a:ext cx="8419773" cy="31779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29/03/2023</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07075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29/03/2023</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360000" y="4720239"/>
            <a:ext cx="8419774" cy="156434"/>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360000" y="1350000"/>
            <a:ext cx="8419774" cy="31779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637054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9144000" cy="51435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350000"/>
            <a:ext cx="3209925" cy="1237085"/>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29/03/2023</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1474" y="288037"/>
            <a:ext cx="1481206" cy="521165"/>
          </a:xfrm>
          <a:prstGeom prst="rect">
            <a:avLst/>
          </a:prstGeom>
        </p:spPr>
      </p:pic>
    </p:spTree>
    <p:extLst>
      <p:ext uri="{BB962C8B-B14F-4D97-AF65-F5344CB8AC3E}">
        <p14:creationId xmlns:p14="http://schemas.microsoft.com/office/powerpoint/2010/main" val="1395435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29/03/2023</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endParaRPr lang="en-GB" dirty="0"/>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359999" y="269999"/>
            <a:ext cx="6120000" cy="540000"/>
          </a:xfrm>
        </p:spPr>
        <p:txBody>
          <a:bodyPr/>
          <a:lstStyle/>
          <a:p>
            <a:r>
              <a:rPr lang="en-GB" noProof="0"/>
              <a:t>Click to edit Master title style</a:t>
            </a:r>
          </a:p>
        </p:txBody>
      </p:sp>
      <p:sp>
        <p:nvSpPr>
          <p:cNvPr id="28" name="Rectangle 27"/>
          <p:cNvSpPr/>
          <p:nvPr userDrawn="1"/>
        </p:nvSpPr>
        <p:spPr bwMode="gray">
          <a:xfrm>
            <a:off x="360001" y="1350002"/>
            <a:ext cx="4775881" cy="1068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solidFill>
                <a:schemeClr val="tx1"/>
              </a:solidFill>
            </a:endParaRPr>
          </a:p>
        </p:txBody>
      </p:sp>
      <p:sp>
        <p:nvSpPr>
          <p:cNvPr id="4" name="Text Placeholder 3"/>
          <p:cNvSpPr>
            <a:spLocks noGrp="1"/>
          </p:cNvSpPr>
          <p:nvPr>
            <p:ph type="body" sz="quarter" idx="33" hasCustomPrompt="1"/>
          </p:nvPr>
        </p:nvSpPr>
        <p:spPr>
          <a:xfrm>
            <a:off x="359999" y="1607762"/>
            <a:ext cx="741363" cy="297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280578" y="1607762"/>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5574552" y="1607762"/>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359999" y="2158446"/>
            <a:ext cx="741363" cy="297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158446"/>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2" y="2158446"/>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59999" y="2709130"/>
            <a:ext cx="741363" cy="297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2709130"/>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2" y="2709130"/>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59999" y="3259814"/>
            <a:ext cx="741363" cy="297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3259814"/>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2" y="3259814"/>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59999" y="3810497"/>
            <a:ext cx="741363" cy="297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3810497"/>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2" y="3810497"/>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59999" y="4361183"/>
            <a:ext cx="741363" cy="297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4361183"/>
            <a:ext cx="385530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2" y="4361183"/>
            <a:ext cx="3205222" cy="297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40495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29/03/2023</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360000"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360364" y="891003"/>
            <a:ext cx="6120000" cy="216694"/>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639057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5143500"/>
          </a:xfrm>
          <a:solidFill>
            <a:schemeClr val="bg1"/>
          </a:solidFill>
        </p:spPr>
        <p:txBody>
          <a:bodyPr bIns="1980000" anchor="ctr">
            <a:normAutofit/>
          </a:bodyP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360000" y="4880254"/>
            <a:ext cx="4478700" cy="185738"/>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363888"/>
            <a:ext cx="5508000" cy="839369"/>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3361500"/>
            <a:ext cx="9143999" cy="1242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GB" noProof="0" dirty="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86564" y="357010"/>
            <a:ext cx="2381815" cy="841178"/>
          </a:xfrm>
          <a:prstGeom prst="rect">
            <a:avLst/>
          </a:prstGeom>
        </p:spPr>
      </p:pic>
      <p:sp>
        <p:nvSpPr>
          <p:cNvPr id="37" name="Text Placeholder 35"/>
          <p:cNvSpPr>
            <a:spLocks noGrp="1"/>
          </p:cNvSpPr>
          <p:nvPr>
            <p:ph type="body" sz="quarter" idx="16" hasCustomPrompt="1"/>
          </p:nvPr>
        </p:nvSpPr>
        <p:spPr bwMode="gray">
          <a:xfrm>
            <a:off x="7121935" y="4880254"/>
            <a:ext cx="1646444" cy="185738"/>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www.euro.who.int</a:t>
            </a:r>
          </a:p>
        </p:txBody>
      </p:sp>
    </p:spTree>
    <p:extLst>
      <p:ext uri="{BB962C8B-B14F-4D97-AF65-F5344CB8AC3E}">
        <p14:creationId xmlns:p14="http://schemas.microsoft.com/office/powerpoint/2010/main" val="1321722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Footer Placeholder 8"/>
          <p:cNvSpPr>
            <a:spLocks noGrp="1"/>
          </p:cNvSpPr>
          <p:nvPr>
            <p:ph type="ftr" sz="quarter" idx="3"/>
          </p:nvPr>
        </p:nvSpPr>
        <p:spPr>
          <a:xfrm>
            <a:off x="457200" y="4868914"/>
            <a:ext cx="5562600" cy="223117"/>
          </a:xfrm>
          <a:prstGeom prst="rect">
            <a:avLst/>
          </a:prstGeom>
        </p:spPr>
        <p:txBody>
          <a:bodyPr/>
          <a:lstStyle>
            <a:lvl1pPr>
              <a:defRPr sz="1100">
                <a:solidFill>
                  <a:schemeClr val="bg1">
                    <a:lumMod val="75000"/>
                  </a:schemeClr>
                </a:solidFill>
              </a:defRPr>
            </a:lvl1pPr>
          </a:lstStyle>
          <a:p>
            <a:r>
              <a:rPr lang="en-GB" dirty="0"/>
              <a:t>WHO Bonn Environment and Health School, 2019</a:t>
            </a:r>
            <a:endParaRPr lang="en-US" dirty="0"/>
          </a:p>
        </p:txBody>
      </p:sp>
      <p:sp>
        <p:nvSpPr>
          <p:cNvPr id="8" name="Slide Number Placeholder 9"/>
          <p:cNvSpPr>
            <a:spLocks noGrp="1"/>
          </p:cNvSpPr>
          <p:nvPr>
            <p:ph type="sldNum" sz="quarter" idx="4"/>
          </p:nvPr>
        </p:nvSpPr>
        <p:spPr>
          <a:xfrm>
            <a:off x="6553200" y="4868914"/>
            <a:ext cx="2133600" cy="223117"/>
          </a:xfrm>
          <a:prstGeom prst="rect">
            <a:avLst/>
          </a:prstGeom>
        </p:spPr>
        <p:txBody>
          <a:bodyPr/>
          <a:lstStyle>
            <a:lvl1pPr>
              <a:defRPr sz="1100">
                <a:solidFill>
                  <a:schemeClr val="bg1">
                    <a:lumMod val="75000"/>
                  </a:schemeClr>
                </a:solidFill>
              </a:defRPr>
            </a:lvl1pPr>
          </a:lstStyle>
          <a:p>
            <a:pPr algn="r"/>
            <a:fld id="{08CC12AE-189F-46E6-94BB-12FB54E35028}" type="slidenum">
              <a:rPr lang="en-US" smtClean="0"/>
              <a:pPr algn="r"/>
              <a:t>‹#›</a:t>
            </a:fld>
            <a:endParaRPr lang="en-US" dirty="0"/>
          </a:p>
        </p:txBody>
      </p:sp>
    </p:spTree>
    <p:extLst>
      <p:ext uri="{BB962C8B-B14F-4D97-AF65-F5344CB8AC3E}">
        <p14:creationId xmlns:p14="http://schemas.microsoft.com/office/powerpoint/2010/main" val="333799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78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91681" y="170658"/>
            <a:ext cx="8425440" cy="490354"/>
          </a:xfrm>
        </p:spPr>
        <p:txBody>
          <a:bodyPr>
            <a:noAutofit/>
          </a:bodyPr>
          <a:lstStyle>
            <a:lvl1pPr algn="l">
              <a:defRPr sz="2722">
                <a:solidFill>
                  <a:srgbClr val="0070C0"/>
                </a:solidFill>
              </a:defRPr>
            </a:lvl1pPr>
          </a:lstStyle>
          <a:p>
            <a:pPr lvl="0"/>
            <a:r>
              <a:rPr lang="en-US" dirty="0"/>
              <a:t>Slide title</a:t>
            </a:r>
            <a:endParaRPr lang="en-GB" dirty="0"/>
          </a:p>
        </p:txBody>
      </p:sp>
      <p:sp>
        <p:nvSpPr>
          <p:cNvPr id="6" name="Content Placeholder 5"/>
          <p:cNvSpPr>
            <a:spLocks noGrp="1"/>
          </p:cNvSpPr>
          <p:nvPr>
            <p:ph sz="quarter" idx="11" hasCustomPrompt="1"/>
          </p:nvPr>
        </p:nvSpPr>
        <p:spPr>
          <a:xfrm>
            <a:off x="391681" y="807926"/>
            <a:ext cx="8425440" cy="3527650"/>
          </a:xfrm>
        </p:spPr>
        <p:txBody>
          <a:bodyPr/>
          <a:lstStyle>
            <a:lvl1pPr>
              <a:defRPr/>
            </a:lvl1pPr>
            <a:lvl2pPr>
              <a:defRPr/>
            </a:lvl2pPr>
          </a:lstStyle>
          <a:p>
            <a:pPr lvl="0"/>
            <a:r>
              <a:rPr lang="en-US" dirty="0"/>
              <a:t>Slide content</a:t>
            </a:r>
            <a:endParaRPr lang="en-GB" dirty="0"/>
          </a:p>
        </p:txBody>
      </p:sp>
    </p:spTree>
    <p:extLst>
      <p:ext uri="{BB962C8B-B14F-4D97-AF65-F5344CB8AC3E}">
        <p14:creationId xmlns:p14="http://schemas.microsoft.com/office/powerpoint/2010/main" val="1650761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B61D-5368-4C02-9CF3-8F40A0DA32C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CDA820-BD45-43EC-B3F5-E59BB1C00F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F2FBC0-A82C-4FB5-93B4-66A35188F510}"/>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5" name="Footer Placeholder 4">
            <a:extLst>
              <a:ext uri="{FF2B5EF4-FFF2-40B4-BE49-F238E27FC236}">
                <a16:creationId xmlns:a16="http://schemas.microsoft.com/office/drawing/2014/main" id="{A5055E28-B36C-40C3-ACFA-07F2D6F47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A99CE-48C2-4B09-BC3D-CB8FBF10FBA7}"/>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922557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91C6-1614-4C31-96E0-187525318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22A2C-982F-46A2-8757-91851F6583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C5B98-1643-4E8A-B1EE-F2639F96255F}"/>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5" name="Footer Placeholder 4">
            <a:extLst>
              <a:ext uri="{FF2B5EF4-FFF2-40B4-BE49-F238E27FC236}">
                <a16:creationId xmlns:a16="http://schemas.microsoft.com/office/drawing/2014/main" id="{C025B107-43A9-4F7B-AAE5-7AEC0C92F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31B40-4BD6-4F71-B08A-6199B6B3DCCA}"/>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2120865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3037-0CB2-44D5-B99C-50623E83737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A588B8B-4F9A-4824-8920-A4CB7627F9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9DB4B8-6D18-49AD-BEF2-6094565F9D80}"/>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5" name="Footer Placeholder 4">
            <a:extLst>
              <a:ext uri="{FF2B5EF4-FFF2-40B4-BE49-F238E27FC236}">
                <a16:creationId xmlns:a16="http://schemas.microsoft.com/office/drawing/2014/main" id="{1DE5BE0B-617F-400A-8729-7348063DE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0FC6B-2BC9-404D-AB44-9269D8C638F8}"/>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40891928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BF9D-04EC-4D6E-9057-2DF681411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3B2A0-3CF2-4E64-AD5A-3200F87DCA9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65E837-2ACF-4C96-BEEB-035B542A126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76911-6E74-4C9F-8FB6-DB28625ED7D7}"/>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6" name="Footer Placeholder 5">
            <a:extLst>
              <a:ext uri="{FF2B5EF4-FFF2-40B4-BE49-F238E27FC236}">
                <a16:creationId xmlns:a16="http://schemas.microsoft.com/office/drawing/2014/main" id="{FFF3C8E0-0FB8-428A-B6D7-495BA8C03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9C76B-89F1-4FD3-8521-36EA7366C0DD}"/>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1442269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5990-F04F-46FA-9208-CA58051147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18BEE-B508-47B3-A559-2769F3BC23F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0421141-B1D3-4ABA-A71E-8CA127E757D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1ED8A7-9E4A-45C6-A377-FEA29796228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7DEF4BE-3114-4178-A58D-F20D4ECE49BB}"/>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5503A5-A5B0-44E2-A7AE-4B0825632BE7}"/>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8" name="Footer Placeholder 7">
            <a:extLst>
              <a:ext uri="{FF2B5EF4-FFF2-40B4-BE49-F238E27FC236}">
                <a16:creationId xmlns:a16="http://schemas.microsoft.com/office/drawing/2014/main" id="{5C23BE5D-69AC-4978-A82A-69A330BEA4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9FB4A-15D5-412D-BF71-996C2DC21C91}"/>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15998711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6F71-D8CA-425D-9DBD-EBDC080CFF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950D2-8392-42A8-BB1D-C4E71D4B59F4}"/>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4" name="Footer Placeholder 3">
            <a:extLst>
              <a:ext uri="{FF2B5EF4-FFF2-40B4-BE49-F238E27FC236}">
                <a16:creationId xmlns:a16="http://schemas.microsoft.com/office/drawing/2014/main" id="{7D2CCD84-C80D-4E9A-B1EA-F6B823323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18DB7-38FF-4A76-B292-7451C09A96E4}"/>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2793911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5C191-DDC6-4004-9E0F-EBBA422464DB}"/>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3" name="Footer Placeholder 2">
            <a:extLst>
              <a:ext uri="{FF2B5EF4-FFF2-40B4-BE49-F238E27FC236}">
                <a16:creationId xmlns:a16="http://schemas.microsoft.com/office/drawing/2014/main" id="{047D05A7-4B73-4E31-A667-EA016E1806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106E84-D1D6-429F-ACBE-08041B317602}"/>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1417735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E6F8-BDF4-42DF-A2FD-8BB2BFC5A69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08FD82-85A4-4F9E-94CB-97B673890F0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C1587-BAD2-42E5-BC3A-3258413646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E7F0A17-6335-4585-811A-1068205722DA}"/>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6" name="Footer Placeholder 5">
            <a:extLst>
              <a:ext uri="{FF2B5EF4-FFF2-40B4-BE49-F238E27FC236}">
                <a16:creationId xmlns:a16="http://schemas.microsoft.com/office/drawing/2014/main" id="{214A8FC2-E8CD-494E-B865-F23A6A396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D08BE-7D7A-4ABF-B7BC-EF2242D837F3}"/>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1999536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87B-2350-440A-82BB-43B8E740EEC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E36E05-FC7D-4870-AACC-56CAC9D8445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B4E1671-D4E5-43C2-95C2-6EC13BCA824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DC9C808-5AF3-4CC3-9099-E625B82CBD42}"/>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6" name="Footer Placeholder 5">
            <a:extLst>
              <a:ext uri="{FF2B5EF4-FFF2-40B4-BE49-F238E27FC236}">
                <a16:creationId xmlns:a16="http://schemas.microsoft.com/office/drawing/2014/main" id="{BDF09D84-4A5D-4C4D-A9E7-4CA960FA3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583C1-C0AA-45B0-8736-A5FABE2A90B4}"/>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93783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087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C8E7-ADD4-4268-8753-60410D753A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53A0C7-F2E2-4588-9E61-8346058888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6DF12-8ADE-4936-884A-A5822CE92F2C}"/>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5" name="Footer Placeholder 4">
            <a:extLst>
              <a:ext uri="{FF2B5EF4-FFF2-40B4-BE49-F238E27FC236}">
                <a16:creationId xmlns:a16="http://schemas.microsoft.com/office/drawing/2014/main" id="{B58B27C3-4FF0-4EE4-9220-8FE75C9C6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76CBC-F12D-4AFF-B40A-911CE9E53611}"/>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1572109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AC0CE-E7F2-4F1B-B7B8-F41620EDD87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7283FC-BCFE-4BE9-9610-91B011079434}"/>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6F26F-4776-49D7-97E4-E4C0243CCCBD}"/>
              </a:ext>
            </a:extLst>
          </p:cNvPr>
          <p:cNvSpPr>
            <a:spLocks noGrp="1"/>
          </p:cNvSpPr>
          <p:nvPr>
            <p:ph type="dt" sz="half" idx="10"/>
          </p:nvPr>
        </p:nvSpPr>
        <p:spPr/>
        <p:txBody>
          <a:bodyPr/>
          <a:lstStyle/>
          <a:p>
            <a:fld id="{BF8E3B2C-2CA6-49B3-B5CD-039D7990827C}" type="datetimeFigureOut">
              <a:rPr lang="en-US" smtClean="0"/>
              <a:t>3/29/2023</a:t>
            </a:fld>
            <a:endParaRPr lang="en-US"/>
          </a:p>
        </p:txBody>
      </p:sp>
      <p:sp>
        <p:nvSpPr>
          <p:cNvPr id="5" name="Footer Placeholder 4">
            <a:extLst>
              <a:ext uri="{FF2B5EF4-FFF2-40B4-BE49-F238E27FC236}">
                <a16:creationId xmlns:a16="http://schemas.microsoft.com/office/drawing/2014/main" id="{6553491A-0485-485F-B8C6-64CBF9278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9EF85-5D87-4280-B00D-3228A989717B}"/>
              </a:ext>
            </a:extLst>
          </p:cNvPr>
          <p:cNvSpPr>
            <a:spLocks noGrp="1"/>
          </p:cNvSpPr>
          <p:nvPr>
            <p:ph type="sldNum" sz="quarter" idx="12"/>
          </p:nvPr>
        </p:nvSpPr>
        <p:spPr/>
        <p:txBody>
          <a:bodyPr/>
          <a:lstStyle/>
          <a:p>
            <a:fld id="{3628B4E9-F3BF-408E-AC1E-B1775D8A4BA0}" type="slidenum">
              <a:rPr lang="en-US" smtClean="0"/>
              <a:t>‹#›</a:t>
            </a:fld>
            <a:endParaRPr lang="en-US"/>
          </a:p>
        </p:txBody>
      </p:sp>
    </p:spTree>
    <p:extLst>
      <p:ext uri="{BB962C8B-B14F-4D97-AF65-F5344CB8AC3E}">
        <p14:creationId xmlns:p14="http://schemas.microsoft.com/office/powerpoint/2010/main" val="4233159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91681" y="170658"/>
            <a:ext cx="8425440" cy="490354"/>
          </a:xfrm>
        </p:spPr>
        <p:txBody>
          <a:bodyPr>
            <a:noAutofit/>
          </a:bodyPr>
          <a:lstStyle>
            <a:lvl1pPr algn="l">
              <a:defRPr sz="2722">
                <a:solidFill>
                  <a:srgbClr val="0070C0"/>
                </a:solidFill>
              </a:defRPr>
            </a:lvl1pPr>
          </a:lstStyle>
          <a:p>
            <a:pPr lvl="0"/>
            <a:r>
              <a:rPr lang="en-US" dirty="0"/>
              <a:t>Slide title</a:t>
            </a:r>
            <a:endParaRPr lang="en-GB" dirty="0"/>
          </a:p>
        </p:txBody>
      </p:sp>
      <p:sp>
        <p:nvSpPr>
          <p:cNvPr id="6" name="Content Placeholder 5"/>
          <p:cNvSpPr>
            <a:spLocks noGrp="1"/>
          </p:cNvSpPr>
          <p:nvPr>
            <p:ph sz="quarter" idx="11" hasCustomPrompt="1"/>
          </p:nvPr>
        </p:nvSpPr>
        <p:spPr>
          <a:xfrm>
            <a:off x="391681" y="807926"/>
            <a:ext cx="8425440" cy="3527650"/>
          </a:xfrm>
        </p:spPr>
        <p:txBody>
          <a:bodyPr/>
          <a:lstStyle>
            <a:lvl1pPr>
              <a:defRPr/>
            </a:lvl1pPr>
            <a:lvl2pPr>
              <a:defRPr/>
            </a:lvl2pPr>
          </a:lstStyle>
          <a:p>
            <a:pPr lvl="0"/>
            <a:r>
              <a:rPr lang="en-US" dirty="0"/>
              <a:t>Slide content</a:t>
            </a:r>
            <a:endParaRPr lang="en-GB" dirty="0"/>
          </a:p>
        </p:txBody>
      </p:sp>
    </p:spTree>
    <p:extLst>
      <p:ext uri="{BB962C8B-B14F-4D97-AF65-F5344CB8AC3E}">
        <p14:creationId xmlns:p14="http://schemas.microsoft.com/office/powerpoint/2010/main" val="87532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53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3189EA-F135-41E6-B747-3120D09F06EB}" type="datetimeFigureOut">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63760-61D9-45FA-A35C-C91BA0A46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95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83189EA-F135-41E6-B747-3120D09F06EB}" type="datetimeFigureOut">
              <a:rPr lang="en-US" smtClean="0">
                <a:solidFill>
                  <a:prstClr val="black">
                    <a:tint val="75000"/>
                  </a:prstClr>
                </a:solidFill>
              </a:rPr>
              <a:pPr defTabSz="685800"/>
              <a:t>3/29/2023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863760-61D9-45FA-A35C-C91BA0A4681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55912024"/>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4767270"/>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fld id="{AD7AECB0-B66F-4837-A395-A0541D854648}" type="datetimeFigureOut">
              <a:rPr lang="en-CA" smtClean="0">
                <a:solidFill>
                  <a:prstClr val="black">
                    <a:tint val="75000"/>
                  </a:prstClr>
                </a:solidFill>
              </a:rPr>
              <a:pPr defTabSz="685800"/>
              <a:t>2023-03-29</a:t>
            </a:fld>
            <a:endParaRPr lang="en-CA">
              <a:solidFill>
                <a:prstClr val="black">
                  <a:tint val="75000"/>
                </a:prstClr>
              </a:solidFill>
            </a:endParaRPr>
          </a:p>
        </p:txBody>
      </p:sp>
      <p:sp>
        <p:nvSpPr>
          <p:cNvPr id="5" name="Footer Placeholder 4"/>
          <p:cNvSpPr>
            <a:spLocks noGrp="1"/>
          </p:cNvSpPr>
          <p:nvPr>
            <p:ph type="ftr" sz="quarter" idx="3"/>
          </p:nvPr>
        </p:nvSpPr>
        <p:spPr>
          <a:xfrm>
            <a:off x="3028950" y="4767270"/>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endParaRPr lang="en-CA">
              <a:solidFill>
                <a:prstClr val="black">
                  <a:tint val="75000"/>
                </a:prstClr>
              </a:solidFill>
            </a:endParaRPr>
          </a:p>
        </p:txBody>
      </p:sp>
      <p:sp>
        <p:nvSpPr>
          <p:cNvPr id="6" name="Slide Number Placeholder 5"/>
          <p:cNvSpPr>
            <a:spLocks noGrp="1"/>
          </p:cNvSpPr>
          <p:nvPr>
            <p:ph type="sldNum" sz="quarter" idx="4"/>
          </p:nvPr>
        </p:nvSpPr>
        <p:spPr>
          <a:xfrm>
            <a:off x="6457950" y="4767270"/>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13CBC563-9BB1-4D91-8418-6A23C4B1579C}" type="slidenum">
              <a:rPr lang="en-CA" smtClean="0">
                <a:solidFill>
                  <a:prstClr val="black">
                    <a:tint val="75000"/>
                  </a:prstClr>
                </a:solidFill>
              </a:rPr>
              <a:pPr defTabSz="685800"/>
              <a:t>‹#›</a:t>
            </a:fld>
            <a:endParaRPr lang="en-CA">
              <a:solidFill>
                <a:prstClr val="black">
                  <a:tint val="75000"/>
                </a:prstClr>
              </a:solidFill>
            </a:endParaRPr>
          </a:p>
        </p:txBody>
      </p:sp>
    </p:spTree>
    <p:extLst>
      <p:ext uri="{BB962C8B-B14F-4D97-AF65-F5344CB8AC3E}">
        <p14:creationId xmlns:p14="http://schemas.microsoft.com/office/powerpoint/2010/main" val="418321371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514325"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44" indent="-128582" algn="l" defTabSz="514325"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5" indent="-128582" algn="l" defTabSz="514325"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31"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92"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79"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25" rtl="0" eaLnBrk="1" latinLnBrk="0" hangingPunct="1">
        <a:defRPr sz="1013" kern="1200">
          <a:solidFill>
            <a:schemeClr val="tx1"/>
          </a:solidFill>
          <a:latin typeface="+mn-lt"/>
          <a:ea typeface="+mn-ea"/>
          <a:cs typeface="+mn-cs"/>
        </a:defRPr>
      </a:lvl1pPr>
      <a:lvl2pPr marL="257163"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3"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8" algn="l" defTabSz="51432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38CD4D6C-DB13-4AE1-A019-A9E8E19B6C55}" type="datetimeFigureOut">
              <a:rPr lang="en-US" smtClean="0">
                <a:solidFill>
                  <a:prstClr val="black">
                    <a:tint val="75000"/>
                  </a:prstClr>
                </a:solidFill>
              </a:rPr>
              <a:pPr defTabSz="685800"/>
              <a:t>3/29/2023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4D697742-F2A7-4FA7-B769-45552CE0075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1793790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4767270"/>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fld id="{AD7AECB0-B66F-4837-A395-A0541D854648}" type="datetimeFigureOut">
              <a:rPr lang="en-CA" smtClean="0">
                <a:solidFill>
                  <a:prstClr val="black">
                    <a:tint val="75000"/>
                  </a:prstClr>
                </a:solidFill>
              </a:rPr>
              <a:pPr defTabSz="685800"/>
              <a:t>2023-03-29</a:t>
            </a:fld>
            <a:endParaRPr lang="en-CA">
              <a:solidFill>
                <a:prstClr val="black">
                  <a:tint val="75000"/>
                </a:prstClr>
              </a:solidFill>
            </a:endParaRPr>
          </a:p>
        </p:txBody>
      </p:sp>
      <p:sp>
        <p:nvSpPr>
          <p:cNvPr id="5" name="Footer Placeholder 4"/>
          <p:cNvSpPr>
            <a:spLocks noGrp="1"/>
          </p:cNvSpPr>
          <p:nvPr>
            <p:ph type="ftr" sz="quarter" idx="3"/>
          </p:nvPr>
        </p:nvSpPr>
        <p:spPr>
          <a:xfrm>
            <a:off x="3028950" y="4767270"/>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endParaRPr lang="en-CA">
              <a:solidFill>
                <a:prstClr val="black">
                  <a:tint val="75000"/>
                </a:prstClr>
              </a:solidFill>
            </a:endParaRPr>
          </a:p>
        </p:txBody>
      </p:sp>
      <p:sp>
        <p:nvSpPr>
          <p:cNvPr id="6" name="Slide Number Placeholder 5"/>
          <p:cNvSpPr>
            <a:spLocks noGrp="1"/>
          </p:cNvSpPr>
          <p:nvPr>
            <p:ph type="sldNum" sz="quarter" idx="4"/>
          </p:nvPr>
        </p:nvSpPr>
        <p:spPr>
          <a:xfrm>
            <a:off x="6457950" y="4767270"/>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13CBC563-9BB1-4D91-8418-6A23C4B1579C}" type="slidenum">
              <a:rPr lang="en-CA" smtClean="0">
                <a:solidFill>
                  <a:prstClr val="black">
                    <a:tint val="75000"/>
                  </a:prstClr>
                </a:solidFill>
              </a:rPr>
              <a:pPr defTabSz="685800"/>
              <a:t>‹#›</a:t>
            </a:fld>
            <a:endParaRPr lang="en-CA">
              <a:solidFill>
                <a:prstClr val="black">
                  <a:tint val="75000"/>
                </a:prstClr>
              </a:solidFill>
            </a:endParaRPr>
          </a:p>
        </p:txBody>
      </p:sp>
    </p:spTree>
    <p:extLst>
      <p:ext uri="{BB962C8B-B14F-4D97-AF65-F5344CB8AC3E}">
        <p14:creationId xmlns:p14="http://schemas.microsoft.com/office/powerpoint/2010/main" val="236480585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defTabSz="514325"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44" indent="-128582" algn="l" defTabSz="514325"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5" indent="-128582" algn="l" defTabSz="514325"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31"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92"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79"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25" rtl="0" eaLnBrk="1" latinLnBrk="0" hangingPunct="1">
        <a:defRPr sz="1013" kern="1200">
          <a:solidFill>
            <a:schemeClr val="tx1"/>
          </a:solidFill>
          <a:latin typeface="+mn-lt"/>
          <a:ea typeface="+mn-ea"/>
          <a:cs typeface="+mn-cs"/>
        </a:defRPr>
      </a:lvl1pPr>
      <a:lvl2pPr marL="257163"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3"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8" algn="l" defTabSz="51432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359999" y="269999"/>
            <a:ext cx="6120000" cy="54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360000" y="1350000"/>
            <a:ext cx="8424001" cy="31779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360000" y="4935441"/>
            <a:ext cx="592501" cy="135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fld id="{CB2A9C5F-569E-41BE-B5E5-7CBFE1B687B2}" type="datetime1">
              <a:rPr lang="en-GB" smtClean="0"/>
              <a:pPr/>
              <a:t>29/03/2023</a:t>
            </a:fld>
            <a:endParaRPr lang="en-GB"/>
          </a:p>
        </p:txBody>
      </p:sp>
      <p:sp>
        <p:nvSpPr>
          <p:cNvPr id="5" name="Footer Placeholder 4"/>
          <p:cNvSpPr>
            <a:spLocks noGrp="1"/>
          </p:cNvSpPr>
          <p:nvPr>
            <p:ph type="ftr" sz="quarter" idx="3"/>
          </p:nvPr>
        </p:nvSpPr>
        <p:spPr bwMode="invGray">
          <a:xfrm>
            <a:off x="1044744" y="4935441"/>
            <a:ext cx="1698456" cy="135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8562325" y="4935441"/>
            <a:ext cx="217448" cy="135000"/>
          </a:xfrm>
          <a:prstGeom prst="rect">
            <a:avLst/>
          </a:prstGeom>
        </p:spPr>
        <p:txBody>
          <a:bodyPr vert="horz" lIns="0" tIns="0" rIns="0" bIns="0" rtlCol="0" anchor="t"/>
          <a:lstStyle>
            <a:lvl1pPr algn="r">
              <a:defRPr sz="6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7301701" y="1596140"/>
            <a:ext cx="1482300" cy="521100"/>
          </a:xfrm>
          <a:prstGeom prst="rect">
            <a:avLst/>
          </a:prstGeom>
          <a:blipFill dpi="0" rotWithShape="1">
            <a:blip r:embed="rId1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7223136" y="284619"/>
            <a:ext cx="1481206" cy="521165"/>
          </a:xfrm>
          <a:prstGeom prst="rect">
            <a:avLst/>
          </a:prstGeom>
        </p:spPr>
      </p:pic>
    </p:spTree>
    <p:extLst>
      <p:ext uri="{BB962C8B-B14F-4D97-AF65-F5344CB8AC3E}">
        <p14:creationId xmlns:p14="http://schemas.microsoft.com/office/powerpoint/2010/main" val="2627520816"/>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Lst>
  <p:hf hd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6C881C-E986-415A-83F9-38B170A105C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9896F-B77E-4C33-A81F-3821FD46821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033F1-E304-4EC8-842B-B5C4B744F2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8E3B2C-2CA6-49B3-B5CD-039D7990827C}" type="datetimeFigureOut">
              <a:rPr lang="en-US" smtClean="0"/>
              <a:t>3/29/2023</a:t>
            </a:fld>
            <a:endParaRPr lang="en-US"/>
          </a:p>
        </p:txBody>
      </p:sp>
      <p:sp>
        <p:nvSpPr>
          <p:cNvPr id="5" name="Footer Placeholder 4">
            <a:extLst>
              <a:ext uri="{FF2B5EF4-FFF2-40B4-BE49-F238E27FC236}">
                <a16:creationId xmlns:a16="http://schemas.microsoft.com/office/drawing/2014/main" id="{4B4F2FC0-002C-4AF7-93E9-14BF226D260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BDA092-3275-4923-83EB-887E3BE183D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28B4E9-F3BF-408E-AC1E-B1775D8A4BA0}" type="slidenum">
              <a:rPr lang="en-US" smtClean="0"/>
              <a:t>‹#›</a:t>
            </a:fld>
            <a:endParaRPr lang="en-US"/>
          </a:p>
        </p:txBody>
      </p:sp>
    </p:spTree>
    <p:extLst>
      <p:ext uri="{BB962C8B-B14F-4D97-AF65-F5344CB8AC3E}">
        <p14:creationId xmlns:p14="http://schemas.microsoft.com/office/powerpoint/2010/main" val="40545610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emf"/><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240.png"/><Relationship Id="rId4" Type="http://schemas.openxmlformats.org/officeDocument/2006/relationships/image" Target="../media/image23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49.jp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7.jpeg"/><Relationship Id="rId11" Type="http://schemas.openxmlformats.org/officeDocument/2006/relationships/image" Target="../media/image6.png"/><Relationship Id="rId5" Type="http://schemas.openxmlformats.org/officeDocument/2006/relationships/image" Target="../media/image16.jpeg"/><Relationship Id="rId10" Type="http://schemas.openxmlformats.org/officeDocument/2006/relationships/image" Target="../media/image21.emf"/><Relationship Id="rId4" Type="http://schemas.openxmlformats.org/officeDocument/2006/relationships/image" Target="../media/image15.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79513" y="74732"/>
            <a:ext cx="7423012" cy="17907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2D050"/>
                </a:solidFill>
              </a:rPr>
              <a:t>How Low Can You Go? </a:t>
            </a:r>
          </a:p>
          <a:p>
            <a:pPr algn="ctr"/>
            <a:r>
              <a:rPr lang="en-US" b="1" dirty="0">
                <a:solidFill>
                  <a:srgbClr val="92D050"/>
                </a:solidFill>
              </a:rPr>
              <a:t>Mortality and Air Pollution at Low Exposures</a:t>
            </a:r>
          </a:p>
          <a:p>
            <a:pPr algn="ctr"/>
            <a:endParaRPr lang="en-CA" sz="3300" dirty="0">
              <a:solidFill>
                <a:prstClr val="black"/>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708" y="1963"/>
            <a:ext cx="1720988" cy="2101041"/>
          </a:xfrm>
          <a:prstGeom prst="rect">
            <a:avLst/>
          </a:prstGeom>
        </p:spPr>
      </p:pic>
      <p:sp>
        <p:nvSpPr>
          <p:cNvPr id="3" name="Content Placeholder 2"/>
          <p:cNvSpPr>
            <a:spLocks noGrp="1"/>
          </p:cNvSpPr>
          <p:nvPr>
            <p:ph idx="1"/>
          </p:nvPr>
        </p:nvSpPr>
        <p:spPr>
          <a:xfrm>
            <a:off x="-131062" y="1655539"/>
            <a:ext cx="7886700" cy="3263504"/>
          </a:xfrm>
        </p:spPr>
        <p:txBody>
          <a:bodyPr>
            <a:normAutofit/>
          </a:bodyPr>
          <a:lstStyle/>
          <a:p>
            <a:pPr marL="0" indent="0" algn="ctr">
              <a:buNone/>
            </a:pPr>
            <a:endParaRPr lang="en-US" sz="2800" dirty="0"/>
          </a:p>
          <a:p>
            <a:pPr marL="0" indent="0" algn="ctr">
              <a:buNone/>
            </a:pPr>
            <a:r>
              <a:rPr lang="en-US" sz="3200" dirty="0"/>
              <a:t>Michael Brauer on behalf of the MAPLE Team</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37758"/>
            <a:ext cx="3332171" cy="698701"/>
          </a:xfrm>
          <a:prstGeom prst="rect">
            <a:avLst/>
          </a:prstGeom>
          <a:solidFill>
            <a:schemeClr val="bg1">
              <a:alpha val="54000"/>
            </a:schemeClr>
          </a:solidFill>
        </p:spPr>
      </p:pic>
      <p:sp>
        <p:nvSpPr>
          <p:cNvPr id="9" name="TextBox 8"/>
          <p:cNvSpPr txBox="1"/>
          <p:nvPr/>
        </p:nvSpPr>
        <p:spPr>
          <a:xfrm>
            <a:off x="-79513" y="4078297"/>
            <a:ext cx="3819956" cy="369332"/>
          </a:xfrm>
          <a:prstGeom prst="rect">
            <a:avLst/>
          </a:prstGeom>
          <a:solidFill>
            <a:schemeClr val="bg1">
              <a:alpha val="48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School of Population and Public Health</a:t>
            </a:r>
          </a:p>
        </p:txBody>
      </p:sp>
      <p:sp>
        <p:nvSpPr>
          <p:cNvPr id="4" name="TextBox 3"/>
          <p:cNvSpPr txBox="1"/>
          <p:nvPr/>
        </p:nvSpPr>
        <p:spPr>
          <a:xfrm>
            <a:off x="0" y="4919043"/>
            <a:ext cx="9144000" cy="276999"/>
          </a:xfrm>
          <a:prstGeom prst="rect">
            <a:avLst/>
          </a:prstGeom>
          <a:noFill/>
        </p:spPr>
        <p:txBody>
          <a:bodyPr wrap="square" rtlCol="0">
            <a:spAutoFit/>
          </a:bodyPr>
          <a:lstStyle/>
          <a:p>
            <a:pPr algn="r"/>
            <a:r>
              <a:rPr lang="en-US" sz="1200" b="1" i="1" dirty="0">
                <a:solidFill>
                  <a:schemeClr val="bg1"/>
                </a:solidFill>
              </a:rPr>
              <a:t> BCLF Workshop: March 30, 2023</a:t>
            </a:r>
            <a:endParaRPr lang="en-US" sz="1400" i="1" dirty="0">
              <a:solidFill>
                <a:schemeClr val="bg1"/>
              </a:solidFill>
            </a:endParaRPr>
          </a:p>
        </p:txBody>
      </p:sp>
    </p:spTree>
    <p:extLst>
      <p:ext uri="{BB962C8B-B14F-4D97-AF65-F5344CB8AC3E}">
        <p14:creationId xmlns:p14="http://schemas.microsoft.com/office/powerpoint/2010/main" val="153375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0" y="548640"/>
            <a:ext cx="3904090" cy="2289976"/>
          </a:xfrm>
          <a:prstGeom prst="rect">
            <a:avLst/>
          </a:prstGeom>
          <a:noFill/>
          <a:ln>
            <a:noFill/>
          </a:ln>
        </p:spPr>
      </p:pic>
      <p:sp>
        <p:nvSpPr>
          <p:cNvPr id="9" name="TextBox 8">
            <a:extLst>
              <a:ext uri="{FF2B5EF4-FFF2-40B4-BE49-F238E27FC236}">
                <a16:creationId xmlns:a16="http://schemas.microsoft.com/office/drawing/2014/main" id="{7A407A93-BE81-2B41-8C1D-B3B972D6F7C1}"/>
              </a:ext>
            </a:extLst>
          </p:cNvPr>
          <p:cNvSpPr txBox="1"/>
          <p:nvPr/>
        </p:nvSpPr>
        <p:spPr>
          <a:xfrm>
            <a:off x="7378486" y="4874028"/>
            <a:ext cx="1765514" cy="276999"/>
          </a:xfrm>
          <a:prstGeom prst="rect">
            <a:avLst/>
          </a:prstGeom>
          <a:noFill/>
        </p:spPr>
        <p:txBody>
          <a:bodyPr wrap="square" rtlCol="0">
            <a:spAutoFit/>
          </a:bodyPr>
          <a:lstStyle/>
          <a:p>
            <a:r>
              <a:rPr lang="en-GB" sz="1200" i="1" dirty="0"/>
              <a:t>Meng et al., ES&amp;T 2019</a:t>
            </a:r>
          </a:p>
        </p:txBody>
      </p:sp>
      <p:pic>
        <p:nvPicPr>
          <p:cNvPr id="4" name="Picture 3" descr="A close up of a map&#10;&#10;Description automatically generated">
            <a:extLst>
              <a:ext uri="{FF2B5EF4-FFF2-40B4-BE49-F238E27FC236}">
                <a16:creationId xmlns:a16="http://schemas.microsoft.com/office/drawing/2014/main" id="{2991C9AD-F4B4-3541-BB02-B68EF0AD615C}"/>
              </a:ext>
            </a:extLst>
          </p:cNvPr>
          <p:cNvPicPr>
            <a:picLocks noChangeAspect="1"/>
          </p:cNvPicPr>
          <p:nvPr/>
        </p:nvPicPr>
        <p:blipFill rotWithShape="1">
          <a:blip r:embed="rId3"/>
          <a:srcRect l="3624" r="7922"/>
          <a:stretch/>
        </p:blipFill>
        <p:spPr>
          <a:xfrm>
            <a:off x="119271" y="2949934"/>
            <a:ext cx="3463210" cy="2193566"/>
          </a:xfrm>
          <a:prstGeom prst="rect">
            <a:avLst/>
          </a:prstGeom>
        </p:spPr>
      </p:pic>
      <p:grpSp>
        <p:nvGrpSpPr>
          <p:cNvPr id="12" name="Group 11">
            <a:extLst>
              <a:ext uri="{FF2B5EF4-FFF2-40B4-BE49-F238E27FC236}">
                <a16:creationId xmlns:a16="http://schemas.microsoft.com/office/drawing/2014/main" id="{C1E0EB2F-B4E2-5A48-B0E4-B1E0F44B717B}"/>
              </a:ext>
            </a:extLst>
          </p:cNvPr>
          <p:cNvGrpSpPr/>
          <p:nvPr/>
        </p:nvGrpSpPr>
        <p:grpSpPr>
          <a:xfrm>
            <a:off x="3623106" y="835322"/>
            <a:ext cx="5457024" cy="2525124"/>
            <a:chOff x="3274541" y="1199326"/>
            <a:chExt cx="5685357" cy="2525124"/>
          </a:xfrm>
        </p:grpSpPr>
        <p:sp>
          <p:nvSpPr>
            <p:cNvPr id="6" name="Freeform 5">
              <a:extLst>
                <a:ext uri="{FF2B5EF4-FFF2-40B4-BE49-F238E27FC236}">
                  <a16:creationId xmlns:a16="http://schemas.microsoft.com/office/drawing/2014/main" id="{89A85371-ED16-1F44-90F7-E4C1FD34694E}"/>
                </a:ext>
              </a:extLst>
            </p:cNvPr>
            <p:cNvSpPr/>
            <p:nvPr/>
          </p:nvSpPr>
          <p:spPr>
            <a:xfrm>
              <a:off x="3274541" y="1199326"/>
              <a:ext cx="4832554" cy="757537"/>
            </a:xfrm>
            <a:custGeom>
              <a:avLst/>
              <a:gdLst>
                <a:gd name="connsiteX0" fmla="*/ 0 w 4832554"/>
                <a:gd name="connsiteY0" fmla="*/ 75754 h 757537"/>
                <a:gd name="connsiteX1" fmla="*/ 75754 w 4832554"/>
                <a:gd name="connsiteY1" fmla="*/ 0 h 757537"/>
                <a:gd name="connsiteX2" fmla="*/ 4756800 w 4832554"/>
                <a:gd name="connsiteY2" fmla="*/ 0 h 757537"/>
                <a:gd name="connsiteX3" fmla="*/ 4832554 w 4832554"/>
                <a:gd name="connsiteY3" fmla="*/ 75754 h 757537"/>
                <a:gd name="connsiteX4" fmla="*/ 4832554 w 4832554"/>
                <a:gd name="connsiteY4" fmla="*/ 681783 h 757537"/>
                <a:gd name="connsiteX5" fmla="*/ 4756800 w 4832554"/>
                <a:gd name="connsiteY5" fmla="*/ 757537 h 757537"/>
                <a:gd name="connsiteX6" fmla="*/ 75754 w 4832554"/>
                <a:gd name="connsiteY6" fmla="*/ 757537 h 757537"/>
                <a:gd name="connsiteX7" fmla="*/ 0 w 4832554"/>
                <a:gd name="connsiteY7" fmla="*/ 681783 h 757537"/>
                <a:gd name="connsiteX8" fmla="*/ 0 w 4832554"/>
                <a:gd name="connsiteY8" fmla="*/ 75754 h 7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2554" h="757537">
                  <a:moveTo>
                    <a:pt x="0" y="75754"/>
                  </a:moveTo>
                  <a:cubicBezTo>
                    <a:pt x="0" y="33916"/>
                    <a:pt x="33916" y="0"/>
                    <a:pt x="75754" y="0"/>
                  </a:cubicBezTo>
                  <a:lnTo>
                    <a:pt x="4756800" y="0"/>
                  </a:lnTo>
                  <a:cubicBezTo>
                    <a:pt x="4798638" y="0"/>
                    <a:pt x="4832554" y="33916"/>
                    <a:pt x="4832554" y="75754"/>
                  </a:cubicBezTo>
                  <a:lnTo>
                    <a:pt x="4832554" y="681783"/>
                  </a:lnTo>
                  <a:cubicBezTo>
                    <a:pt x="4832554" y="723621"/>
                    <a:pt x="4798638" y="757537"/>
                    <a:pt x="4756800" y="757537"/>
                  </a:cubicBezTo>
                  <a:lnTo>
                    <a:pt x="75754" y="757537"/>
                  </a:lnTo>
                  <a:cubicBezTo>
                    <a:pt x="33916" y="757537"/>
                    <a:pt x="0" y="723621"/>
                    <a:pt x="0" y="681783"/>
                  </a:cubicBezTo>
                  <a:lnTo>
                    <a:pt x="0" y="75754"/>
                  </a:lnTo>
                  <a:close/>
                </a:path>
              </a:pathLst>
            </a:custGeom>
            <a:solidFill>
              <a:srgbClr val="C00000"/>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72000" tIns="75528" rIns="72000" bIns="75528" numCol="1" spcCol="1270" anchor="ctr" anchorCtr="0">
              <a:noAutofit/>
            </a:bodyPr>
            <a:lstStyle/>
            <a:p>
              <a:pPr marL="0" lvl="0" indent="0" algn="l" defTabSz="622300">
                <a:lnSpc>
                  <a:spcPct val="90000"/>
                </a:lnSpc>
                <a:spcBef>
                  <a:spcPct val="0"/>
                </a:spcBef>
                <a:spcAft>
                  <a:spcPct val="35000"/>
                </a:spcAft>
                <a:buNone/>
              </a:pPr>
              <a:r>
                <a:rPr lang="en-CA" sz="1200" kern="1200" dirty="0" err="1">
                  <a:solidFill>
                    <a:schemeClr val="tx1"/>
                  </a:solidFill>
                </a:rPr>
                <a:t>Backcasting</a:t>
              </a:r>
              <a:r>
                <a:rPr lang="en-CA" sz="1200" kern="1200" dirty="0">
                  <a:solidFill>
                    <a:schemeClr val="tx1"/>
                  </a:solidFill>
                </a:rPr>
                <a:t> with historical ground-based measurements of PM</a:t>
              </a:r>
              <a:r>
                <a:rPr lang="en-CA" sz="1200" kern="1200" baseline="-25000" dirty="0">
                  <a:solidFill>
                    <a:schemeClr val="tx1"/>
                  </a:solidFill>
                </a:rPr>
                <a:t>2.5</a:t>
              </a:r>
              <a:r>
                <a:rPr lang="en-CA" sz="1200" kern="1200" dirty="0">
                  <a:solidFill>
                    <a:schemeClr val="tx1"/>
                  </a:solidFill>
                </a:rPr>
                <a:t>, PM</a:t>
              </a:r>
              <a:r>
                <a:rPr lang="en-CA" sz="1200" kern="1200" baseline="-25000" dirty="0">
                  <a:solidFill>
                    <a:schemeClr val="tx1"/>
                  </a:solidFill>
                </a:rPr>
                <a:t>10</a:t>
              </a:r>
              <a:r>
                <a:rPr lang="en-CA" sz="1200" kern="1200" dirty="0">
                  <a:solidFill>
                    <a:schemeClr val="tx1"/>
                  </a:solidFill>
                </a:rPr>
                <a:t>, and TSP, remote sensing, chemical transport model, and elevation data</a:t>
              </a:r>
              <a:endParaRPr lang="en-US" sz="1200" kern="1200" dirty="0">
                <a:solidFill>
                  <a:schemeClr val="tx1"/>
                </a:solidFill>
              </a:endParaRPr>
            </a:p>
          </p:txBody>
        </p:sp>
        <p:sp>
          <p:nvSpPr>
            <p:cNvPr id="7" name="Freeform 6">
              <a:extLst>
                <a:ext uri="{FF2B5EF4-FFF2-40B4-BE49-F238E27FC236}">
                  <a16:creationId xmlns:a16="http://schemas.microsoft.com/office/drawing/2014/main" id="{7297C349-E68B-AB47-A4FA-1B9CC00B69BA}"/>
                </a:ext>
              </a:extLst>
            </p:cNvPr>
            <p:cNvSpPr/>
            <p:nvPr/>
          </p:nvSpPr>
          <p:spPr>
            <a:xfrm>
              <a:off x="3700942" y="2083119"/>
              <a:ext cx="4832554" cy="757537"/>
            </a:xfrm>
            <a:custGeom>
              <a:avLst/>
              <a:gdLst>
                <a:gd name="connsiteX0" fmla="*/ 0 w 4832554"/>
                <a:gd name="connsiteY0" fmla="*/ 75754 h 757537"/>
                <a:gd name="connsiteX1" fmla="*/ 75754 w 4832554"/>
                <a:gd name="connsiteY1" fmla="*/ 0 h 757537"/>
                <a:gd name="connsiteX2" fmla="*/ 4756800 w 4832554"/>
                <a:gd name="connsiteY2" fmla="*/ 0 h 757537"/>
                <a:gd name="connsiteX3" fmla="*/ 4832554 w 4832554"/>
                <a:gd name="connsiteY3" fmla="*/ 75754 h 757537"/>
                <a:gd name="connsiteX4" fmla="*/ 4832554 w 4832554"/>
                <a:gd name="connsiteY4" fmla="*/ 681783 h 757537"/>
                <a:gd name="connsiteX5" fmla="*/ 4756800 w 4832554"/>
                <a:gd name="connsiteY5" fmla="*/ 757537 h 757537"/>
                <a:gd name="connsiteX6" fmla="*/ 75754 w 4832554"/>
                <a:gd name="connsiteY6" fmla="*/ 757537 h 757537"/>
                <a:gd name="connsiteX7" fmla="*/ 0 w 4832554"/>
                <a:gd name="connsiteY7" fmla="*/ 681783 h 757537"/>
                <a:gd name="connsiteX8" fmla="*/ 0 w 4832554"/>
                <a:gd name="connsiteY8" fmla="*/ 75754 h 7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2554" h="757537">
                  <a:moveTo>
                    <a:pt x="0" y="75754"/>
                  </a:moveTo>
                  <a:cubicBezTo>
                    <a:pt x="0" y="33916"/>
                    <a:pt x="33916" y="0"/>
                    <a:pt x="75754" y="0"/>
                  </a:cubicBezTo>
                  <a:lnTo>
                    <a:pt x="4756800" y="0"/>
                  </a:lnTo>
                  <a:cubicBezTo>
                    <a:pt x="4798638" y="0"/>
                    <a:pt x="4832554" y="33916"/>
                    <a:pt x="4832554" y="75754"/>
                  </a:cubicBezTo>
                  <a:lnTo>
                    <a:pt x="4832554" y="681783"/>
                  </a:lnTo>
                  <a:cubicBezTo>
                    <a:pt x="4832554" y="723621"/>
                    <a:pt x="4798638" y="757537"/>
                    <a:pt x="4756800" y="757537"/>
                  </a:cubicBezTo>
                  <a:lnTo>
                    <a:pt x="75754" y="757537"/>
                  </a:lnTo>
                  <a:cubicBezTo>
                    <a:pt x="33916" y="757537"/>
                    <a:pt x="0" y="723621"/>
                    <a:pt x="0" y="681783"/>
                  </a:cubicBezTo>
                  <a:lnTo>
                    <a:pt x="0" y="75754"/>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72000" tIns="75528" rIns="72000" bIns="75528" numCol="1" spcCol="1270" anchor="ctr" anchorCtr="0">
              <a:noAutofit/>
            </a:bodyPr>
            <a:lstStyle/>
            <a:p>
              <a:pPr marL="0" lvl="0" indent="0" algn="l" defTabSz="622300">
                <a:lnSpc>
                  <a:spcPct val="90000"/>
                </a:lnSpc>
                <a:spcBef>
                  <a:spcPct val="0"/>
                </a:spcBef>
                <a:spcAft>
                  <a:spcPct val="35000"/>
                </a:spcAft>
                <a:buNone/>
              </a:pPr>
              <a:r>
                <a:rPr lang="en-CA" sz="1200" kern="1200" dirty="0">
                  <a:solidFill>
                    <a:schemeClr val="tx1"/>
                  </a:solidFill>
                </a:rPr>
                <a:t>Captures temporal &amp; spatial changes in concentrations over time</a:t>
              </a:r>
              <a:endParaRPr lang="en-US" sz="1200" kern="1200" dirty="0">
                <a:solidFill>
                  <a:schemeClr val="tx1"/>
                </a:solidFill>
              </a:endParaRPr>
            </a:p>
          </p:txBody>
        </p:sp>
        <p:sp>
          <p:nvSpPr>
            <p:cNvPr id="8" name="Freeform 7">
              <a:extLst>
                <a:ext uri="{FF2B5EF4-FFF2-40B4-BE49-F238E27FC236}">
                  <a16:creationId xmlns:a16="http://schemas.microsoft.com/office/drawing/2014/main" id="{71A0F522-7129-A145-B41D-C7CF32FFADC8}"/>
                </a:ext>
              </a:extLst>
            </p:cNvPr>
            <p:cNvSpPr/>
            <p:nvPr/>
          </p:nvSpPr>
          <p:spPr>
            <a:xfrm>
              <a:off x="4127344" y="2966913"/>
              <a:ext cx="4832554" cy="757537"/>
            </a:xfrm>
            <a:custGeom>
              <a:avLst/>
              <a:gdLst>
                <a:gd name="connsiteX0" fmla="*/ 0 w 4832554"/>
                <a:gd name="connsiteY0" fmla="*/ 75754 h 757537"/>
                <a:gd name="connsiteX1" fmla="*/ 75754 w 4832554"/>
                <a:gd name="connsiteY1" fmla="*/ 0 h 757537"/>
                <a:gd name="connsiteX2" fmla="*/ 4756800 w 4832554"/>
                <a:gd name="connsiteY2" fmla="*/ 0 h 757537"/>
                <a:gd name="connsiteX3" fmla="*/ 4832554 w 4832554"/>
                <a:gd name="connsiteY3" fmla="*/ 75754 h 757537"/>
                <a:gd name="connsiteX4" fmla="*/ 4832554 w 4832554"/>
                <a:gd name="connsiteY4" fmla="*/ 681783 h 757537"/>
                <a:gd name="connsiteX5" fmla="*/ 4756800 w 4832554"/>
                <a:gd name="connsiteY5" fmla="*/ 757537 h 757537"/>
                <a:gd name="connsiteX6" fmla="*/ 75754 w 4832554"/>
                <a:gd name="connsiteY6" fmla="*/ 757537 h 757537"/>
                <a:gd name="connsiteX7" fmla="*/ 0 w 4832554"/>
                <a:gd name="connsiteY7" fmla="*/ 681783 h 757537"/>
                <a:gd name="connsiteX8" fmla="*/ 0 w 4832554"/>
                <a:gd name="connsiteY8" fmla="*/ 75754 h 7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2554" h="757537">
                  <a:moveTo>
                    <a:pt x="0" y="75754"/>
                  </a:moveTo>
                  <a:cubicBezTo>
                    <a:pt x="0" y="33916"/>
                    <a:pt x="33916" y="0"/>
                    <a:pt x="75754" y="0"/>
                  </a:cubicBezTo>
                  <a:lnTo>
                    <a:pt x="4756800" y="0"/>
                  </a:lnTo>
                  <a:cubicBezTo>
                    <a:pt x="4798638" y="0"/>
                    <a:pt x="4832554" y="33916"/>
                    <a:pt x="4832554" y="75754"/>
                  </a:cubicBezTo>
                  <a:lnTo>
                    <a:pt x="4832554" y="681783"/>
                  </a:lnTo>
                  <a:cubicBezTo>
                    <a:pt x="4832554" y="723621"/>
                    <a:pt x="4798638" y="757537"/>
                    <a:pt x="4756800" y="757537"/>
                  </a:cubicBezTo>
                  <a:lnTo>
                    <a:pt x="75754" y="757537"/>
                  </a:lnTo>
                  <a:cubicBezTo>
                    <a:pt x="33916" y="757537"/>
                    <a:pt x="0" y="723621"/>
                    <a:pt x="0" y="681783"/>
                  </a:cubicBezTo>
                  <a:lnTo>
                    <a:pt x="0" y="75754"/>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72000" tIns="75528" rIns="72000" bIns="75528" numCol="1" spcCol="1270" anchor="ctr" anchorCtr="0">
              <a:noAutofit/>
            </a:bodyPr>
            <a:lstStyle/>
            <a:p>
              <a:pPr marL="0" lvl="0" indent="0" algn="l" defTabSz="622300">
                <a:lnSpc>
                  <a:spcPct val="90000"/>
                </a:lnSpc>
                <a:spcBef>
                  <a:spcPct val="0"/>
                </a:spcBef>
                <a:spcAft>
                  <a:spcPct val="35000"/>
                </a:spcAft>
                <a:buNone/>
              </a:pPr>
              <a:r>
                <a:rPr lang="en-GB" sz="1200" kern="1200" dirty="0">
                  <a:solidFill>
                    <a:schemeClr val="tx1"/>
                  </a:solidFill>
                </a:rPr>
                <a:t>Estimates from nearest grid cell assigned to residential postal codes</a:t>
              </a:r>
              <a:endParaRPr lang="en-US" sz="1200" kern="1200" dirty="0">
                <a:solidFill>
                  <a:schemeClr val="tx1"/>
                </a:solidFill>
              </a:endParaRPr>
            </a:p>
          </p:txBody>
        </p:sp>
        <p:sp>
          <p:nvSpPr>
            <p:cNvPr id="10" name="Freeform 9">
              <a:extLst>
                <a:ext uri="{FF2B5EF4-FFF2-40B4-BE49-F238E27FC236}">
                  <a16:creationId xmlns:a16="http://schemas.microsoft.com/office/drawing/2014/main" id="{EB592F8F-8130-6642-A36F-4931870425A8}"/>
                </a:ext>
              </a:extLst>
            </p:cNvPr>
            <p:cNvSpPr/>
            <p:nvPr/>
          </p:nvSpPr>
          <p:spPr>
            <a:xfrm>
              <a:off x="7614695" y="1773791"/>
              <a:ext cx="492399" cy="492399"/>
            </a:xfrm>
            <a:custGeom>
              <a:avLst/>
              <a:gdLst>
                <a:gd name="connsiteX0" fmla="*/ 0 w 492399"/>
                <a:gd name="connsiteY0" fmla="*/ 270819 h 492399"/>
                <a:gd name="connsiteX1" fmla="*/ 110790 w 492399"/>
                <a:gd name="connsiteY1" fmla="*/ 270819 h 492399"/>
                <a:gd name="connsiteX2" fmla="*/ 110790 w 492399"/>
                <a:gd name="connsiteY2" fmla="*/ 0 h 492399"/>
                <a:gd name="connsiteX3" fmla="*/ 381609 w 492399"/>
                <a:gd name="connsiteY3" fmla="*/ 0 h 492399"/>
                <a:gd name="connsiteX4" fmla="*/ 381609 w 492399"/>
                <a:gd name="connsiteY4" fmla="*/ 270819 h 492399"/>
                <a:gd name="connsiteX5" fmla="*/ 492399 w 492399"/>
                <a:gd name="connsiteY5" fmla="*/ 270819 h 492399"/>
                <a:gd name="connsiteX6" fmla="*/ 246200 w 492399"/>
                <a:gd name="connsiteY6" fmla="*/ 492399 h 492399"/>
                <a:gd name="connsiteX7" fmla="*/ 0 w 492399"/>
                <a:gd name="connsiteY7" fmla="*/ 270819 h 49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399" h="492399">
                  <a:moveTo>
                    <a:pt x="0" y="270819"/>
                  </a:moveTo>
                  <a:lnTo>
                    <a:pt x="110790" y="270819"/>
                  </a:lnTo>
                  <a:lnTo>
                    <a:pt x="110790" y="0"/>
                  </a:lnTo>
                  <a:lnTo>
                    <a:pt x="381609" y="0"/>
                  </a:lnTo>
                  <a:lnTo>
                    <a:pt x="381609" y="270819"/>
                  </a:lnTo>
                  <a:lnTo>
                    <a:pt x="492399" y="270819"/>
                  </a:lnTo>
                  <a:lnTo>
                    <a:pt x="246200" y="492399"/>
                  </a:lnTo>
                  <a:lnTo>
                    <a:pt x="0" y="270819"/>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0000" tIns="29210" rIns="140000" bIns="151079" numCol="1" spcCol="1270" anchor="ctr" anchorCtr="0">
              <a:noAutofit/>
            </a:bodyPr>
            <a:lstStyle/>
            <a:p>
              <a:pPr marL="0" lvl="0" indent="0" algn="ctr" defTabSz="1022350">
                <a:lnSpc>
                  <a:spcPct val="90000"/>
                </a:lnSpc>
                <a:spcBef>
                  <a:spcPct val="0"/>
                </a:spcBef>
                <a:spcAft>
                  <a:spcPct val="35000"/>
                </a:spcAft>
                <a:buNone/>
              </a:pPr>
              <a:endParaRPr lang="en-US" sz="1200" kern="1200" dirty="0"/>
            </a:p>
          </p:txBody>
        </p:sp>
        <p:sp>
          <p:nvSpPr>
            <p:cNvPr id="11" name="Freeform 10">
              <a:extLst>
                <a:ext uri="{FF2B5EF4-FFF2-40B4-BE49-F238E27FC236}">
                  <a16:creationId xmlns:a16="http://schemas.microsoft.com/office/drawing/2014/main" id="{39BFE53F-9F8A-2244-9CE0-02C514981F6F}"/>
                </a:ext>
              </a:extLst>
            </p:cNvPr>
            <p:cNvSpPr/>
            <p:nvPr/>
          </p:nvSpPr>
          <p:spPr>
            <a:xfrm>
              <a:off x="8041097" y="2652535"/>
              <a:ext cx="492399" cy="492399"/>
            </a:xfrm>
            <a:custGeom>
              <a:avLst/>
              <a:gdLst>
                <a:gd name="connsiteX0" fmla="*/ 0 w 492399"/>
                <a:gd name="connsiteY0" fmla="*/ 270819 h 492399"/>
                <a:gd name="connsiteX1" fmla="*/ 110790 w 492399"/>
                <a:gd name="connsiteY1" fmla="*/ 270819 h 492399"/>
                <a:gd name="connsiteX2" fmla="*/ 110790 w 492399"/>
                <a:gd name="connsiteY2" fmla="*/ 0 h 492399"/>
                <a:gd name="connsiteX3" fmla="*/ 381609 w 492399"/>
                <a:gd name="connsiteY3" fmla="*/ 0 h 492399"/>
                <a:gd name="connsiteX4" fmla="*/ 381609 w 492399"/>
                <a:gd name="connsiteY4" fmla="*/ 270819 h 492399"/>
                <a:gd name="connsiteX5" fmla="*/ 492399 w 492399"/>
                <a:gd name="connsiteY5" fmla="*/ 270819 h 492399"/>
                <a:gd name="connsiteX6" fmla="*/ 246200 w 492399"/>
                <a:gd name="connsiteY6" fmla="*/ 492399 h 492399"/>
                <a:gd name="connsiteX7" fmla="*/ 0 w 492399"/>
                <a:gd name="connsiteY7" fmla="*/ 270819 h 49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399" h="492399">
                  <a:moveTo>
                    <a:pt x="0" y="270819"/>
                  </a:moveTo>
                  <a:lnTo>
                    <a:pt x="110790" y="270819"/>
                  </a:lnTo>
                  <a:lnTo>
                    <a:pt x="110790" y="0"/>
                  </a:lnTo>
                  <a:lnTo>
                    <a:pt x="381609" y="0"/>
                  </a:lnTo>
                  <a:lnTo>
                    <a:pt x="381609" y="270819"/>
                  </a:lnTo>
                  <a:lnTo>
                    <a:pt x="492399" y="270819"/>
                  </a:lnTo>
                  <a:lnTo>
                    <a:pt x="246200" y="492399"/>
                  </a:lnTo>
                  <a:lnTo>
                    <a:pt x="0" y="270819"/>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0000" tIns="29210" rIns="140000" bIns="151079" numCol="1" spcCol="1270" anchor="ctr" anchorCtr="0">
              <a:noAutofit/>
            </a:bodyPr>
            <a:lstStyle/>
            <a:p>
              <a:pPr marL="0" lvl="0" indent="0" algn="ctr" defTabSz="1022350">
                <a:lnSpc>
                  <a:spcPct val="90000"/>
                </a:lnSpc>
                <a:spcBef>
                  <a:spcPct val="0"/>
                </a:spcBef>
                <a:spcAft>
                  <a:spcPct val="35000"/>
                </a:spcAft>
                <a:buNone/>
              </a:pPr>
              <a:endParaRPr lang="en-US" sz="1200" kern="1200" dirty="0"/>
            </a:p>
          </p:txBody>
        </p:sp>
      </p:grpSp>
      <p:sp>
        <p:nvSpPr>
          <p:cNvPr id="14"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dirty="0">
                <a:solidFill>
                  <a:srgbClr val="FF0000"/>
                </a:solidFill>
              </a:rPr>
              <a:t>Exposure </a:t>
            </a:r>
            <a:r>
              <a:rPr lang="en-CA" sz="3000" dirty="0" err="1">
                <a:solidFill>
                  <a:srgbClr val="FF0000"/>
                </a:solidFill>
              </a:rPr>
              <a:t>backcasting</a:t>
            </a:r>
            <a:r>
              <a:rPr lang="en-CA" sz="3000" dirty="0">
                <a:solidFill>
                  <a:srgbClr val="FF0000"/>
                </a:solidFill>
              </a:rPr>
              <a:t> (1981 – 1997)</a:t>
            </a:r>
          </a:p>
        </p:txBody>
      </p:sp>
      <p:pic>
        <p:nvPicPr>
          <p:cNvPr id="15" name="Picture 14" descr="A close up of a computer&#10;&#10;Description automatically generated">
            <a:extLst>
              <a:ext uri="{FF2B5EF4-FFF2-40B4-BE49-F238E27FC236}">
                <a16:creationId xmlns:a16="http://schemas.microsoft.com/office/drawing/2014/main" id="{22A0F607-233B-1A4E-8842-6C53431995AA}"/>
              </a:ext>
            </a:extLst>
          </p:cNvPr>
          <p:cNvPicPr>
            <a:picLocks noChangeAspect="1"/>
          </p:cNvPicPr>
          <p:nvPr/>
        </p:nvPicPr>
        <p:blipFill>
          <a:blip r:embed="rId4"/>
          <a:stretch>
            <a:fillRect/>
          </a:stretch>
        </p:blipFill>
        <p:spPr>
          <a:xfrm>
            <a:off x="5609932" y="3394643"/>
            <a:ext cx="1986719" cy="1534741"/>
          </a:xfrm>
          <a:prstGeom prst="rect">
            <a:avLst/>
          </a:prstGeom>
        </p:spPr>
      </p:pic>
      <p:sp>
        <p:nvSpPr>
          <p:cNvPr id="16" name="TextBox 15">
            <a:extLst>
              <a:ext uri="{FF2B5EF4-FFF2-40B4-BE49-F238E27FC236}">
                <a16:creationId xmlns:a16="http://schemas.microsoft.com/office/drawing/2014/main" id="{4104CD43-E589-414C-8139-09DBFCFA7A79}"/>
              </a:ext>
            </a:extLst>
          </p:cNvPr>
          <p:cNvSpPr txBox="1"/>
          <p:nvPr/>
        </p:nvSpPr>
        <p:spPr>
          <a:xfrm rot="19830392">
            <a:off x="6209338" y="3936395"/>
            <a:ext cx="888385" cy="369332"/>
          </a:xfrm>
          <a:prstGeom prst="rect">
            <a:avLst/>
          </a:prstGeom>
          <a:noFill/>
        </p:spPr>
        <p:txBody>
          <a:bodyPr wrap="none" rtlCol="0">
            <a:spAutoFit/>
          </a:bodyPr>
          <a:lstStyle/>
          <a:p>
            <a:r>
              <a:rPr lang="en-GB" dirty="0">
                <a:solidFill>
                  <a:schemeClr val="accent1"/>
                </a:solidFill>
              </a:rPr>
              <a:t>~250m </a:t>
            </a:r>
          </a:p>
        </p:txBody>
      </p:sp>
      <p:cxnSp>
        <p:nvCxnSpPr>
          <p:cNvPr id="17" name="Straight Arrow Connector 16">
            <a:extLst>
              <a:ext uri="{FF2B5EF4-FFF2-40B4-BE49-F238E27FC236}">
                <a16:creationId xmlns:a16="http://schemas.microsoft.com/office/drawing/2014/main" id="{C1D875CA-F2B1-3146-9BA0-01721C2FEDE4}"/>
              </a:ext>
            </a:extLst>
          </p:cNvPr>
          <p:cNvCxnSpPr>
            <a:cxnSpLocks/>
          </p:cNvCxnSpPr>
          <p:nvPr/>
        </p:nvCxnSpPr>
        <p:spPr>
          <a:xfrm flipV="1">
            <a:off x="6376941" y="3816628"/>
            <a:ext cx="411757" cy="248092"/>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D2D9109-93DC-4DE6-B0E5-79CB621044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763" y="1"/>
            <a:ext cx="563236" cy="687617"/>
          </a:xfrm>
          <a:prstGeom prst="rect">
            <a:avLst/>
          </a:prstGeom>
        </p:spPr>
      </p:pic>
    </p:spTree>
    <p:extLst>
      <p:ext uri="{BB962C8B-B14F-4D97-AF65-F5344CB8AC3E}">
        <p14:creationId xmlns:p14="http://schemas.microsoft.com/office/powerpoint/2010/main" val="21944589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965"/>
          <a:stretch/>
        </p:blipFill>
        <p:spPr>
          <a:xfrm>
            <a:off x="964095" y="0"/>
            <a:ext cx="7200901" cy="5132729"/>
          </a:xfrm>
          <a:prstGeom prst="rect">
            <a:avLst/>
          </a:prstGeom>
        </p:spPr>
      </p:pic>
      <p:pic>
        <p:nvPicPr>
          <p:cNvPr id="3" name="Picture 2">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125850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957F-4AAF-694E-838D-6F8C5AEF1A52}"/>
              </a:ext>
            </a:extLst>
          </p:cNvPr>
          <p:cNvSpPr>
            <a:spLocks noGrp="1"/>
          </p:cNvSpPr>
          <p:nvPr>
            <p:ph type="title"/>
          </p:nvPr>
        </p:nvSpPr>
        <p:spPr>
          <a:xfrm>
            <a:off x="667057" y="78509"/>
            <a:ext cx="7809886" cy="501594"/>
          </a:xfrm>
        </p:spPr>
        <p:txBody>
          <a:bodyPr>
            <a:normAutofit/>
          </a:bodyPr>
          <a:lstStyle/>
          <a:p>
            <a:pPr algn="ctr"/>
            <a:r>
              <a:rPr lang="en-GB" sz="2400" cap="none" dirty="0"/>
              <a:t>Geographic Identifiers &amp; Contextual Covariates</a:t>
            </a:r>
          </a:p>
        </p:txBody>
      </p:sp>
      <p:sp>
        <p:nvSpPr>
          <p:cNvPr id="6" name="TextBox 5">
            <a:extLst>
              <a:ext uri="{FF2B5EF4-FFF2-40B4-BE49-F238E27FC236}">
                <a16:creationId xmlns:a16="http://schemas.microsoft.com/office/drawing/2014/main" id="{F3E6ADC8-6A65-2B45-BFCE-C4FB47433C87}"/>
              </a:ext>
            </a:extLst>
          </p:cNvPr>
          <p:cNvSpPr txBox="1"/>
          <p:nvPr/>
        </p:nvSpPr>
        <p:spPr>
          <a:xfrm>
            <a:off x="149361" y="1975399"/>
            <a:ext cx="3975038" cy="1815882"/>
          </a:xfrm>
          <a:prstGeom prst="rect">
            <a:avLst/>
          </a:prstGeom>
          <a:noFill/>
        </p:spPr>
        <p:txBody>
          <a:bodyPr wrap="square" rtlCol="0">
            <a:spAutoFit/>
          </a:bodyPr>
          <a:lstStyle/>
          <a:p>
            <a:r>
              <a:rPr lang="en-CA" sz="1400" b="1" dirty="0"/>
              <a:t>Regional airsheds</a:t>
            </a:r>
          </a:p>
          <a:p>
            <a:endParaRPr lang="en-CA" sz="1400" dirty="0"/>
          </a:p>
          <a:p>
            <a:endParaRPr lang="en-CA" sz="1400" dirty="0"/>
          </a:p>
          <a:p>
            <a:r>
              <a:rPr lang="en-CA" sz="1400" b="1" dirty="0"/>
              <a:t>Neighbourhood-level marginalization: </a:t>
            </a:r>
          </a:p>
          <a:p>
            <a:pPr marL="285750" indent="-285750">
              <a:buClr>
                <a:srgbClr val="FF0000"/>
              </a:buClr>
              <a:buFont typeface="Arial" panose="020B0604020202020204" pitchFamily="34" charset="0"/>
              <a:buChar char="•"/>
            </a:pPr>
            <a:r>
              <a:rPr lang="en-CA" sz="1400" dirty="0"/>
              <a:t>material deprivation</a:t>
            </a:r>
          </a:p>
          <a:p>
            <a:pPr marL="285750" indent="-285750">
              <a:buClr>
                <a:srgbClr val="FF0000"/>
              </a:buClr>
              <a:buFont typeface="Arial" panose="020B0604020202020204" pitchFamily="34" charset="0"/>
              <a:buChar char="•"/>
            </a:pPr>
            <a:r>
              <a:rPr lang="en-CA" sz="1400" dirty="0"/>
              <a:t>residential instability</a:t>
            </a:r>
          </a:p>
          <a:p>
            <a:pPr marL="285750" indent="-285750">
              <a:buClr>
                <a:srgbClr val="FF0000"/>
              </a:buClr>
              <a:buFont typeface="Arial" panose="020B0604020202020204" pitchFamily="34" charset="0"/>
              <a:buChar char="•"/>
            </a:pPr>
            <a:r>
              <a:rPr lang="en-CA" sz="1400" dirty="0"/>
              <a:t>dependency </a:t>
            </a:r>
          </a:p>
          <a:p>
            <a:pPr marL="285750" indent="-285750">
              <a:buClr>
                <a:srgbClr val="FF0000"/>
              </a:buClr>
              <a:buFont typeface="Arial" panose="020B0604020202020204" pitchFamily="34" charset="0"/>
              <a:buChar char="•"/>
            </a:pPr>
            <a:r>
              <a:rPr lang="en-CA" sz="1400" dirty="0"/>
              <a:t>ethnic concentration</a:t>
            </a:r>
            <a:endParaRPr lang="en-GB" sz="1400" dirty="0"/>
          </a:p>
        </p:txBody>
      </p:sp>
      <p:sp>
        <p:nvSpPr>
          <p:cNvPr id="7" name="TextBox 6">
            <a:extLst>
              <a:ext uri="{FF2B5EF4-FFF2-40B4-BE49-F238E27FC236}">
                <a16:creationId xmlns:a16="http://schemas.microsoft.com/office/drawing/2014/main" id="{6456AE01-687A-5B4E-81A1-1861B9E8BC9E}"/>
              </a:ext>
            </a:extLst>
          </p:cNvPr>
          <p:cNvSpPr txBox="1"/>
          <p:nvPr/>
        </p:nvSpPr>
        <p:spPr>
          <a:xfrm>
            <a:off x="5019601" y="4379452"/>
            <a:ext cx="1000595" cy="369332"/>
          </a:xfrm>
          <a:prstGeom prst="rect">
            <a:avLst/>
          </a:prstGeom>
          <a:noFill/>
        </p:spPr>
        <p:txBody>
          <a:bodyPr wrap="none" rtlCol="0">
            <a:spAutoFit/>
          </a:bodyPr>
          <a:lstStyle/>
          <a:p>
            <a:r>
              <a:rPr lang="en-GB">
                <a:solidFill>
                  <a:schemeClr val="bg1"/>
                </a:solidFill>
              </a:rPr>
              <a:t>Airsheds</a:t>
            </a:r>
          </a:p>
        </p:txBody>
      </p:sp>
      <p:pic>
        <p:nvPicPr>
          <p:cNvPr id="4" name="Picture 3"/>
          <p:cNvPicPr>
            <a:picLocks noChangeAspect="1"/>
          </p:cNvPicPr>
          <p:nvPr/>
        </p:nvPicPr>
        <p:blipFill>
          <a:blip r:embed="rId2"/>
          <a:stretch>
            <a:fillRect/>
          </a:stretch>
        </p:blipFill>
        <p:spPr>
          <a:xfrm>
            <a:off x="4124399" y="462986"/>
            <a:ext cx="5019601" cy="4680514"/>
          </a:xfrm>
          <a:prstGeom prst="rect">
            <a:avLst/>
          </a:prstGeom>
        </p:spPr>
      </p:pic>
      <p:pic>
        <p:nvPicPr>
          <p:cNvPr id="9" name="Picture 8">
            <a:extLst>
              <a:ext uri="{FF2B5EF4-FFF2-40B4-BE49-F238E27FC236}">
                <a16:creationId xmlns:a16="http://schemas.microsoft.com/office/drawing/2014/main" id="{4C9966FC-EC8A-4E39-AA54-A8D237495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1"/>
            <a:ext cx="563236" cy="687617"/>
          </a:xfrm>
          <a:prstGeom prst="rect">
            <a:avLst/>
          </a:prstGeom>
        </p:spPr>
      </p:pic>
    </p:spTree>
    <p:extLst>
      <p:ext uri="{BB962C8B-B14F-4D97-AF65-F5344CB8AC3E}">
        <p14:creationId xmlns:p14="http://schemas.microsoft.com/office/powerpoint/2010/main" val="3039673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957F-4AAF-694E-838D-6F8C5AEF1A52}"/>
              </a:ext>
            </a:extLst>
          </p:cNvPr>
          <p:cNvSpPr>
            <a:spLocks noGrp="1"/>
          </p:cNvSpPr>
          <p:nvPr>
            <p:ph type="title"/>
          </p:nvPr>
        </p:nvSpPr>
        <p:spPr>
          <a:xfrm>
            <a:off x="667057" y="78509"/>
            <a:ext cx="7809886" cy="501594"/>
          </a:xfrm>
        </p:spPr>
        <p:txBody>
          <a:bodyPr>
            <a:normAutofit/>
          </a:bodyPr>
          <a:lstStyle/>
          <a:p>
            <a:pPr algn="ctr"/>
            <a:r>
              <a:rPr lang="en-GB" sz="2400" cap="none" dirty="0"/>
              <a:t>Geographic Identifiers &amp; Contextual Covariates</a:t>
            </a:r>
          </a:p>
        </p:txBody>
      </p:sp>
      <p:sp>
        <p:nvSpPr>
          <p:cNvPr id="3" name="Content Placeholder 2">
            <a:extLst>
              <a:ext uri="{FF2B5EF4-FFF2-40B4-BE49-F238E27FC236}">
                <a16:creationId xmlns:a16="http://schemas.microsoft.com/office/drawing/2014/main" id="{A010FCFB-C9E3-FC41-A11A-B59D933A03C6}"/>
              </a:ext>
            </a:extLst>
          </p:cNvPr>
          <p:cNvSpPr>
            <a:spLocks noGrp="1"/>
          </p:cNvSpPr>
          <p:nvPr>
            <p:ph idx="1"/>
          </p:nvPr>
        </p:nvSpPr>
        <p:spPr>
          <a:xfrm>
            <a:off x="117831" y="1796476"/>
            <a:ext cx="3539770" cy="2439858"/>
          </a:xfrm>
        </p:spPr>
        <p:txBody>
          <a:bodyPr>
            <a:noAutofit/>
          </a:bodyPr>
          <a:lstStyle/>
          <a:p>
            <a:pPr marL="0" indent="0">
              <a:spcBef>
                <a:spcPts val="0"/>
              </a:spcBef>
              <a:buClr>
                <a:srgbClr val="FF0000"/>
              </a:buClr>
              <a:buNone/>
            </a:pPr>
            <a:r>
              <a:rPr lang="en-GB" sz="1400" b="1" dirty="0"/>
              <a:t>Community size </a:t>
            </a:r>
          </a:p>
          <a:p>
            <a:pPr marL="0" indent="0">
              <a:spcBef>
                <a:spcPts val="0"/>
              </a:spcBef>
              <a:buClr>
                <a:srgbClr val="FF0000"/>
              </a:buClr>
              <a:buNone/>
            </a:pPr>
            <a:r>
              <a:rPr lang="en-GB" sz="1400" dirty="0"/>
              <a:t>(6 levels. small town </a:t>
            </a:r>
            <a:r>
              <a:rPr lang="en-GB" sz="1400" dirty="0">
                <a:sym typeface="Symbol" panose="05050102010706020507" pitchFamily="18" charset="2"/>
              </a:rPr>
              <a:t></a:t>
            </a:r>
            <a:r>
              <a:rPr lang="en-GB" sz="1400" dirty="0"/>
              <a:t> large city)</a:t>
            </a:r>
          </a:p>
          <a:p>
            <a:pPr marL="0" indent="0">
              <a:spcBef>
                <a:spcPts val="0"/>
              </a:spcBef>
              <a:buClr>
                <a:srgbClr val="FF0000"/>
              </a:buClr>
              <a:buNone/>
            </a:pPr>
            <a:endParaRPr lang="en-GB" sz="1400" dirty="0"/>
          </a:p>
          <a:p>
            <a:pPr marL="0" indent="0">
              <a:spcBef>
                <a:spcPts val="0"/>
              </a:spcBef>
              <a:buClr>
                <a:srgbClr val="FF0000"/>
              </a:buClr>
              <a:buNone/>
            </a:pPr>
            <a:r>
              <a:rPr lang="en-GB" sz="1400" b="1" dirty="0"/>
              <a:t>Urbanization </a:t>
            </a:r>
          </a:p>
          <a:p>
            <a:pPr marL="0" indent="0">
              <a:spcBef>
                <a:spcPts val="0"/>
              </a:spcBef>
              <a:buClr>
                <a:srgbClr val="FF0000"/>
              </a:buClr>
              <a:buNone/>
            </a:pPr>
            <a:r>
              <a:rPr lang="en-GB" sz="1400" dirty="0"/>
              <a:t>(4 levels. transit reliant  suburb </a:t>
            </a:r>
            <a:r>
              <a:rPr lang="en-GB" sz="1400" dirty="0">
                <a:sym typeface="Symbol" panose="05050102010706020507" pitchFamily="18" charset="2"/>
              </a:rPr>
              <a:t> </a:t>
            </a:r>
            <a:r>
              <a:rPr lang="en-GB" sz="1400" dirty="0"/>
              <a:t>urban core,)</a:t>
            </a:r>
          </a:p>
        </p:txBody>
      </p:sp>
      <p:sp>
        <p:nvSpPr>
          <p:cNvPr id="7" name="TextBox 6">
            <a:extLst>
              <a:ext uri="{FF2B5EF4-FFF2-40B4-BE49-F238E27FC236}">
                <a16:creationId xmlns:a16="http://schemas.microsoft.com/office/drawing/2014/main" id="{6456AE01-687A-5B4E-81A1-1861B9E8BC9E}"/>
              </a:ext>
            </a:extLst>
          </p:cNvPr>
          <p:cNvSpPr txBox="1"/>
          <p:nvPr/>
        </p:nvSpPr>
        <p:spPr>
          <a:xfrm>
            <a:off x="5019601" y="4379452"/>
            <a:ext cx="1000595" cy="369332"/>
          </a:xfrm>
          <a:prstGeom prst="rect">
            <a:avLst/>
          </a:prstGeom>
          <a:noFill/>
        </p:spPr>
        <p:txBody>
          <a:bodyPr wrap="none" rtlCol="0">
            <a:spAutoFit/>
          </a:bodyPr>
          <a:lstStyle/>
          <a:p>
            <a:r>
              <a:rPr lang="en-GB">
                <a:solidFill>
                  <a:schemeClr val="bg1"/>
                </a:solidFill>
              </a:rPr>
              <a:t>Airsheds</a:t>
            </a:r>
          </a:p>
        </p:txBody>
      </p:sp>
      <p:pic>
        <p:nvPicPr>
          <p:cNvPr id="8" name="Picture 2" descr="C:\Users\RBURNETT\AppData\Local\Microsoft\Windows\Temporary Internet Files\Content.Outlook\JXQK2WML\urban_suburban_GTA_2006.jpg">
            <a:extLst>
              <a:ext uri="{FF2B5EF4-FFF2-40B4-BE49-F238E27FC236}">
                <a16:creationId xmlns:a16="http://schemas.microsoft.com/office/drawing/2014/main" id="{A410B825-AA51-D245-ADC8-113AB78E94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599" y="907166"/>
            <a:ext cx="5368570" cy="4148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9966FC-EC8A-4E39-AA54-A8D237495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1"/>
            <a:ext cx="563236" cy="687617"/>
          </a:xfrm>
          <a:prstGeom prst="rect">
            <a:avLst/>
          </a:prstGeom>
        </p:spPr>
      </p:pic>
    </p:spTree>
    <p:extLst>
      <p:ext uri="{BB962C8B-B14F-4D97-AF65-F5344CB8AC3E}">
        <p14:creationId xmlns:p14="http://schemas.microsoft.com/office/powerpoint/2010/main" val="14718203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07953FB-250D-0D47-8391-D9F72512D164}"/>
              </a:ext>
            </a:extLst>
          </p:cNvPr>
          <p:cNvSpPr txBox="1">
            <a:spLocks/>
          </p:cNvSpPr>
          <p:nvPr/>
        </p:nvSpPr>
        <p:spPr>
          <a:xfrm>
            <a:off x="13767" y="544107"/>
            <a:ext cx="9130233" cy="2524877"/>
          </a:xfrm>
          <a:prstGeom prst="rect">
            <a:avLst/>
          </a:prstGeom>
        </p:spPr>
        <p:txBody>
          <a:bodyPr vert="horz" lIns="91440" tIns="45720" rIns="91440" bIns="45720" rtlCol="0" anchor="t">
            <a:normAutofit/>
          </a:bodyPr>
          <a:lstStyle>
            <a:lvl1pPr marL="2583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9pPr>
          </a:lstStyle>
          <a:p>
            <a:pPr>
              <a:buClr>
                <a:srgbClr val="FF0000"/>
              </a:buClr>
            </a:pPr>
            <a:r>
              <a:rPr lang="en-CA" sz="1800" dirty="0"/>
              <a:t>One of largest analyses of PM</a:t>
            </a:r>
            <a:r>
              <a:rPr lang="en-CA" sz="1800" baseline="-25000" dirty="0"/>
              <a:t>2.5</a:t>
            </a:r>
            <a:r>
              <a:rPr lang="en-CA" sz="1800" dirty="0"/>
              <a:t> and mortality including individual-level behavioural risk factors (4.4 million person-years)</a:t>
            </a:r>
          </a:p>
          <a:p>
            <a:pPr>
              <a:buClr>
                <a:srgbClr val="FF0000"/>
              </a:buClr>
            </a:pPr>
            <a:r>
              <a:rPr lang="en-CA" sz="1800" dirty="0"/>
              <a:t>Over 50k deaths from non-accidental causes; up to 15 years follow-up</a:t>
            </a:r>
          </a:p>
          <a:p>
            <a:pPr fontAlgn="t"/>
            <a:r>
              <a:rPr lang="en-CA" sz="1800" dirty="0"/>
              <a:t>Annual average PM</a:t>
            </a:r>
            <a:r>
              <a:rPr lang="en-CA" sz="1800" baseline="-50000" dirty="0"/>
              <a:t>2.5</a:t>
            </a:r>
            <a:r>
              <a:rPr lang="en-CA" sz="1800" dirty="0"/>
              <a:t> concentration: 6.8 µg/m</a:t>
            </a:r>
            <a:r>
              <a:rPr lang="en-CA" sz="1800" baseline="30000" dirty="0"/>
              <a:t>3</a:t>
            </a:r>
            <a:r>
              <a:rPr lang="en-CA" sz="1800" dirty="0"/>
              <a:t> (</a:t>
            </a:r>
            <a:r>
              <a:rPr lang="en-CA" sz="1800" dirty="0" err="1"/>
              <a:t>s.d.</a:t>
            </a:r>
            <a:r>
              <a:rPr lang="en-CA" sz="1800" dirty="0"/>
              <a:t> 2.5)</a:t>
            </a:r>
          </a:p>
          <a:p>
            <a:endParaRPr lang="en-CA" sz="1200" dirty="0"/>
          </a:p>
        </p:txBody>
      </p:sp>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CCHS</a:t>
            </a:r>
          </a:p>
        </p:txBody>
      </p:sp>
      <p:graphicFrame>
        <p:nvGraphicFramePr>
          <p:cNvPr id="7" name="Table 6">
            <a:extLst>
              <a:ext uri="{FF2B5EF4-FFF2-40B4-BE49-F238E27FC236}">
                <a16:creationId xmlns:a16="http://schemas.microsoft.com/office/drawing/2014/main" id="{019258A6-B297-324C-854F-26C4A641EDF0}"/>
              </a:ext>
            </a:extLst>
          </p:cNvPr>
          <p:cNvGraphicFramePr>
            <a:graphicFrameLocks noGrp="1"/>
          </p:cNvGraphicFramePr>
          <p:nvPr>
            <p:extLst>
              <p:ext uri="{D42A27DB-BD31-4B8C-83A1-F6EECF244321}">
                <p14:modId xmlns:p14="http://schemas.microsoft.com/office/powerpoint/2010/main" val="1595597285"/>
              </p:ext>
            </p:extLst>
          </p:nvPr>
        </p:nvGraphicFramePr>
        <p:xfrm>
          <a:off x="1406011" y="2656247"/>
          <a:ext cx="6802190" cy="2377440"/>
        </p:xfrm>
        <a:graphic>
          <a:graphicData uri="http://schemas.openxmlformats.org/drawingml/2006/table">
            <a:tbl>
              <a:tblPr firstRow="1" bandRow="1">
                <a:tableStyleId>{BC89EF96-8CEA-46FF-86C4-4CE0E7609802}</a:tableStyleId>
              </a:tblPr>
              <a:tblGrid>
                <a:gridCol w="4807190">
                  <a:extLst>
                    <a:ext uri="{9D8B030D-6E8A-4147-A177-3AD203B41FA5}">
                      <a16:colId xmlns:a16="http://schemas.microsoft.com/office/drawing/2014/main" val="2188402464"/>
                    </a:ext>
                  </a:extLst>
                </a:gridCol>
                <a:gridCol w="1995000">
                  <a:extLst>
                    <a:ext uri="{9D8B030D-6E8A-4147-A177-3AD203B41FA5}">
                      <a16:colId xmlns:a16="http://schemas.microsoft.com/office/drawing/2014/main" val="3578739413"/>
                    </a:ext>
                  </a:extLst>
                </a:gridCol>
              </a:tblGrid>
              <a:tr h="648861">
                <a:tc>
                  <a:txBody>
                    <a:bodyPr/>
                    <a:lstStyle/>
                    <a:p>
                      <a:pPr algn="l"/>
                      <a:r>
                        <a:rPr lang="en-GB" sz="1800" b="0" dirty="0"/>
                        <a:t>Full (</a:t>
                      </a:r>
                      <a:r>
                        <a:rPr lang="en-GB" sz="1800" b="0" dirty="0" err="1"/>
                        <a:t>CanCHEC</a:t>
                      </a:r>
                      <a:r>
                        <a:rPr lang="en-GB" sz="1800" b="0" dirty="0"/>
                        <a:t>) model: [individual-level SES and contextual (e.g. city size, marginalization) covariates</a:t>
                      </a:r>
                    </a:p>
                    <a:p>
                      <a:pPr algn="l"/>
                      <a:endParaRPr lang="en-GB" sz="1800" b="0" dirty="0"/>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r>
                        <a:rPr lang="en-GB" sz="1800" b="1" dirty="0"/>
                        <a:t>1.12 (1.06-1.19)</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04555132"/>
                  </a:ext>
                </a:extLst>
              </a:tr>
              <a:tr h="648861">
                <a:tc>
                  <a:txBody>
                    <a:bodyPr/>
                    <a:lstStyle/>
                    <a:p>
                      <a:pPr algn="l"/>
                      <a:r>
                        <a:rPr lang="en-GB" sz="1800" b="0" dirty="0"/>
                        <a:t>+ behavioural covariates </a:t>
                      </a:r>
                      <a:r>
                        <a:rPr lang="en-CA" sz="1800" b="0" dirty="0"/>
                        <a:t>(fruit and vegetable consumption, leisure exercise frequency, alcohol consumption, and smoking behaviours) </a:t>
                      </a:r>
                    </a:p>
                    <a:p>
                      <a:pPr algn="l"/>
                      <a:endParaRPr lang="en-GB" sz="18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800" b="1" dirty="0"/>
                        <a:t>1.09 (1.02-1.15)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79124"/>
                  </a:ext>
                </a:extLst>
              </a:tr>
            </a:tbl>
          </a:graphicData>
        </a:graphic>
      </p:graphicFrame>
      <p:sp>
        <p:nvSpPr>
          <p:cNvPr id="8" name="TextBox 7">
            <a:extLst>
              <a:ext uri="{FF2B5EF4-FFF2-40B4-BE49-F238E27FC236}">
                <a16:creationId xmlns:a16="http://schemas.microsoft.com/office/drawing/2014/main" id="{4790336A-56A5-3742-A12E-3CCECAF15610}"/>
              </a:ext>
            </a:extLst>
          </p:cNvPr>
          <p:cNvSpPr txBox="1"/>
          <p:nvPr/>
        </p:nvSpPr>
        <p:spPr>
          <a:xfrm>
            <a:off x="6260951" y="2429309"/>
            <a:ext cx="2432397" cy="369332"/>
          </a:xfrm>
          <a:prstGeom prst="rect">
            <a:avLst/>
          </a:prstGeom>
          <a:noFill/>
        </p:spPr>
        <p:txBody>
          <a:bodyPr wrap="none" rtlCol="0">
            <a:spAutoFit/>
          </a:bodyPr>
          <a:lstStyle/>
          <a:p>
            <a:r>
              <a:rPr lang="en-GB" b="1" dirty="0"/>
              <a:t>HR  per 10 </a:t>
            </a:r>
            <a:r>
              <a:rPr lang="el-GR" b="1" dirty="0"/>
              <a:t>μ</a:t>
            </a:r>
            <a:r>
              <a:rPr lang="en-GB" b="1" dirty="0"/>
              <a:t>g/m</a:t>
            </a:r>
            <a:r>
              <a:rPr lang="en-GB" b="1" baseline="30000" dirty="0"/>
              <a:t>3  </a:t>
            </a:r>
            <a:r>
              <a:rPr lang="en-GB" b="1" dirty="0"/>
              <a:t>PM</a:t>
            </a:r>
            <a:r>
              <a:rPr lang="en-GB" b="1" baseline="-25000" dirty="0"/>
              <a:t>2.5</a:t>
            </a:r>
          </a:p>
        </p:txBody>
      </p:sp>
      <p:pic>
        <p:nvPicPr>
          <p:cNvPr id="6" name="Picture 5">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35725948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07953FB-250D-0D47-8391-D9F72512D164}"/>
              </a:ext>
            </a:extLst>
          </p:cNvPr>
          <p:cNvSpPr txBox="1">
            <a:spLocks/>
          </p:cNvSpPr>
          <p:nvPr/>
        </p:nvSpPr>
        <p:spPr>
          <a:xfrm>
            <a:off x="13767" y="544107"/>
            <a:ext cx="9130233" cy="1491821"/>
          </a:xfrm>
          <a:prstGeom prst="rect">
            <a:avLst/>
          </a:prstGeom>
        </p:spPr>
        <p:txBody>
          <a:bodyPr vert="horz" lIns="91440" tIns="45720" rIns="91440" bIns="45720" rtlCol="0" anchor="t">
            <a:normAutofit/>
          </a:bodyPr>
          <a:lstStyle>
            <a:lvl1pPr marL="2583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9pPr>
          </a:lstStyle>
          <a:p>
            <a:pPr>
              <a:buClr>
                <a:srgbClr val="FF0000"/>
              </a:buClr>
            </a:pPr>
            <a:r>
              <a:rPr lang="en-GB" sz="1800" dirty="0"/>
              <a:t>7.1 million individuals (128 million person-years)</a:t>
            </a:r>
          </a:p>
          <a:p>
            <a:pPr>
              <a:buClr>
                <a:srgbClr val="FF0000"/>
              </a:buClr>
            </a:pPr>
            <a:r>
              <a:rPr lang="en-GB" sz="1800" dirty="0"/>
              <a:t>~1.5 million deaths; up to 25 years of follow-up</a:t>
            </a:r>
          </a:p>
          <a:p>
            <a:pPr>
              <a:buClr>
                <a:srgbClr val="FF0000"/>
              </a:buClr>
            </a:pPr>
            <a:r>
              <a:rPr lang="en-CA" sz="1800" dirty="0"/>
              <a:t>Mean (</a:t>
            </a:r>
            <a:r>
              <a:rPr lang="en-CA" sz="1800" dirty="0" err="1"/>
              <a:t>sd</a:t>
            </a:r>
            <a:r>
              <a:rPr lang="en-CA" sz="1800" dirty="0"/>
              <a:t>) PM</a:t>
            </a:r>
            <a:r>
              <a:rPr lang="en-CA" sz="1800" baseline="-25000" dirty="0"/>
              <a:t>2.5</a:t>
            </a:r>
            <a:r>
              <a:rPr lang="en-CA" sz="1800" dirty="0"/>
              <a:t>  8.5 µg/m</a:t>
            </a:r>
            <a:r>
              <a:rPr lang="en-CA" sz="1800" baseline="30000" dirty="0"/>
              <a:t>3</a:t>
            </a:r>
            <a:r>
              <a:rPr lang="en-CA" sz="1800" dirty="0"/>
              <a:t> (3.1)</a:t>
            </a:r>
          </a:p>
          <a:p>
            <a:pPr>
              <a:buClr>
                <a:srgbClr val="FF0000"/>
              </a:buClr>
            </a:pPr>
            <a:endParaRPr lang="en-CA" sz="1600" dirty="0"/>
          </a:p>
          <a:p>
            <a:endParaRPr lang="en-CA" sz="1200" dirty="0"/>
          </a:p>
        </p:txBody>
      </p:sp>
      <p:pic>
        <p:nvPicPr>
          <p:cNvPr id="2" name="Picture 1"/>
          <p:cNvPicPr>
            <a:picLocks noChangeAspect="1"/>
          </p:cNvPicPr>
          <p:nvPr/>
        </p:nvPicPr>
        <p:blipFill rotWithShape="1">
          <a:blip r:embed="rId3"/>
          <a:srcRect l="7991" t="19643" r="11766" b="2995"/>
          <a:stretch/>
        </p:blipFill>
        <p:spPr>
          <a:xfrm>
            <a:off x="3765820" y="1289737"/>
            <a:ext cx="5096561" cy="3853764"/>
          </a:xfrm>
          <a:prstGeom prst="rect">
            <a:avLst/>
          </a:prstGeom>
        </p:spPr>
      </p:pic>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Stacked </a:t>
            </a:r>
            <a:r>
              <a:rPr lang="en-CA" sz="3000" b="1" dirty="0" err="1">
                <a:solidFill>
                  <a:srgbClr val="FF0000"/>
                </a:solidFill>
              </a:rPr>
              <a:t>CanCHEC</a:t>
            </a:r>
            <a:endParaRPr lang="en-CA" sz="3000" b="1" dirty="0">
              <a:solidFill>
                <a:srgbClr val="FF0000"/>
              </a:solidFill>
            </a:endParaRPr>
          </a:p>
        </p:txBody>
      </p:sp>
      <p:pic>
        <p:nvPicPr>
          <p:cNvPr id="6" name="Picture 5">
            <a:extLst>
              <a:ext uri="{FF2B5EF4-FFF2-40B4-BE49-F238E27FC236}">
                <a16:creationId xmlns:a16="http://schemas.microsoft.com/office/drawing/2014/main" id="{E938DC56-DA3C-4BD4-B692-0F7EFBFDE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529367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453" t="3204" r="23874"/>
          <a:stretch/>
        </p:blipFill>
        <p:spPr>
          <a:xfrm rot="5400000">
            <a:off x="1991937" y="-1698732"/>
            <a:ext cx="4850295" cy="8834169"/>
          </a:xfrm>
          <a:prstGeom prst="rect">
            <a:avLst/>
          </a:prstGeom>
        </p:spPr>
      </p:pic>
      <p:pic>
        <p:nvPicPr>
          <p:cNvPr id="3" name="Picture 2">
            <a:extLst>
              <a:ext uri="{FF2B5EF4-FFF2-40B4-BE49-F238E27FC236}">
                <a16:creationId xmlns:a16="http://schemas.microsoft.com/office/drawing/2014/main" id="{E938DC56-DA3C-4BD4-B692-0F7EFBFDE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210143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Stacked </a:t>
            </a:r>
            <a:r>
              <a:rPr lang="en-CA" sz="3000" b="1" dirty="0" err="1">
                <a:solidFill>
                  <a:srgbClr val="FF0000"/>
                </a:solidFill>
              </a:rPr>
              <a:t>CanCHEC</a:t>
            </a:r>
            <a:endParaRPr lang="en-CA" sz="3000" b="1" dirty="0">
              <a:solidFill>
                <a:srgbClr val="FF0000"/>
              </a:solidFill>
            </a:endParaRPr>
          </a:p>
        </p:txBody>
      </p:sp>
      <p:graphicFrame>
        <p:nvGraphicFramePr>
          <p:cNvPr id="7" name="Table 6">
            <a:extLst>
              <a:ext uri="{FF2B5EF4-FFF2-40B4-BE49-F238E27FC236}">
                <a16:creationId xmlns:a16="http://schemas.microsoft.com/office/drawing/2014/main" id="{019258A6-B297-324C-854F-26C4A641EDF0}"/>
              </a:ext>
            </a:extLst>
          </p:cNvPr>
          <p:cNvGraphicFramePr>
            <a:graphicFrameLocks noGrp="1"/>
          </p:cNvGraphicFramePr>
          <p:nvPr>
            <p:extLst>
              <p:ext uri="{D42A27DB-BD31-4B8C-83A1-F6EECF244321}">
                <p14:modId xmlns:p14="http://schemas.microsoft.com/office/powerpoint/2010/main" val="2649676583"/>
              </p:ext>
            </p:extLst>
          </p:nvPr>
        </p:nvGraphicFramePr>
        <p:xfrm>
          <a:off x="1064289" y="415215"/>
          <a:ext cx="7029188" cy="2875443"/>
        </p:xfrm>
        <a:graphic>
          <a:graphicData uri="http://schemas.openxmlformats.org/drawingml/2006/table">
            <a:tbl>
              <a:tblPr firstRow="1" bandRow="1">
                <a:tableStyleId>{BC89EF96-8CEA-46FF-86C4-4CE0E7609802}</a:tableStyleId>
              </a:tblPr>
              <a:tblGrid>
                <a:gridCol w="4254637">
                  <a:extLst>
                    <a:ext uri="{9D8B030D-6E8A-4147-A177-3AD203B41FA5}">
                      <a16:colId xmlns:a16="http://schemas.microsoft.com/office/drawing/2014/main" val="2188402464"/>
                    </a:ext>
                  </a:extLst>
                </a:gridCol>
                <a:gridCol w="2774551">
                  <a:extLst>
                    <a:ext uri="{9D8B030D-6E8A-4147-A177-3AD203B41FA5}">
                      <a16:colId xmlns:a16="http://schemas.microsoft.com/office/drawing/2014/main" val="3578739413"/>
                    </a:ext>
                  </a:extLst>
                </a:gridCol>
              </a:tblGrid>
              <a:tr h="777117">
                <a:tc>
                  <a:txBody>
                    <a:bodyPr/>
                    <a:lstStyle/>
                    <a:p>
                      <a:pPr algn="l"/>
                      <a:endParaRPr lang="en-GB" sz="1600" b="0" dirty="0"/>
                    </a:p>
                    <a:p>
                      <a:pPr algn="l"/>
                      <a:r>
                        <a:rPr lang="en-GB" sz="1600" b="0" dirty="0"/>
                        <a:t>Non-accidental mortality (Fully</a:t>
                      </a:r>
                      <a:r>
                        <a:rPr lang="en-GB" sz="1600" b="0" baseline="0" dirty="0"/>
                        <a:t> adjusted model) (128M P-Y)</a:t>
                      </a:r>
                      <a:endParaRPr lang="en-GB" sz="1600" b="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endParaRPr lang="en-GB" sz="1600" b="1" baseline="0" dirty="0"/>
                    </a:p>
                    <a:p>
                      <a:pPr algn="ctr"/>
                      <a:r>
                        <a:rPr lang="en-GB" sz="1600" b="1" baseline="0" dirty="0"/>
                        <a:t>1.08 (1.07 – 1. 10)</a:t>
                      </a:r>
                      <a:endParaRPr lang="en-GB" sz="1600" b="1"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04555132"/>
                  </a:ext>
                </a:extLst>
              </a:tr>
              <a:tr h="2052483">
                <a:tc>
                  <a:txBody>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lang="en-GB" sz="1600" b="0" dirty="0"/>
                        <a:t>+ O</a:t>
                      </a:r>
                      <a:r>
                        <a:rPr lang="en-GB" sz="1600" b="0" baseline="-25000" dirty="0"/>
                        <a:t>3</a:t>
                      </a:r>
                    </a:p>
                    <a:p>
                      <a:pPr marL="0" marR="0" lvl="0" indent="0" algn="l" defTabSz="514325" rtl="0" eaLnBrk="1" fontAlgn="auto" latinLnBrk="0" hangingPunct="1">
                        <a:lnSpc>
                          <a:spcPct val="100000"/>
                        </a:lnSpc>
                        <a:spcBef>
                          <a:spcPts val="0"/>
                        </a:spcBef>
                        <a:spcAft>
                          <a:spcPts val="0"/>
                        </a:spcAft>
                        <a:buClrTx/>
                        <a:buSzTx/>
                        <a:buFontTx/>
                        <a:buNone/>
                        <a:tabLst/>
                        <a:defRPr/>
                      </a:pPr>
                      <a:r>
                        <a:rPr lang="en-GB" sz="1600" b="0" dirty="0"/>
                        <a:t>+</a:t>
                      </a:r>
                      <a:r>
                        <a:rPr lang="en-GB" sz="1600" b="0" baseline="0" dirty="0"/>
                        <a:t> Ox</a:t>
                      </a:r>
                    </a:p>
                    <a:p>
                      <a:pPr algn="l"/>
                      <a:endParaRPr lang="en-GB" sz="1600" b="0" dirty="0"/>
                    </a:p>
                    <a:p>
                      <a:pPr algn="l"/>
                      <a:endParaRPr lang="en-GB" sz="1600" b="0" dirty="0"/>
                    </a:p>
                    <a:p>
                      <a:pPr algn="l"/>
                      <a:endParaRPr lang="en-GB" sz="1600" b="0" baseline="0" dirty="0"/>
                    </a:p>
                    <a:p>
                      <a:pPr algn="l"/>
                      <a:endParaRPr lang="en-GB" sz="1600" b="0" baseline="0" dirty="0"/>
                    </a:p>
                    <a:p>
                      <a:pPr algn="l"/>
                      <a:endParaRPr lang="en-GB" sz="16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514325" rtl="0" eaLnBrk="1" fontAlgn="auto" latinLnBrk="0" hangingPunct="1">
                        <a:lnSpc>
                          <a:spcPct val="100000"/>
                        </a:lnSpc>
                        <a:spcBef>
                          <a:spcPts val="0"/>
                        </a:spcBef>
                        <a:spcAft>
                          <a:spcPts val="0"/>
                        </a:spcAft>
                        <a:buClrTx/>
                        <a:buSzTx/>
                        <a:buFontTx/>
                        <a:buNone/>
                        <a:tabLst/>
                        <a:defRPr/>
                      </a:pPr>
                      <a:r>
                        <a:rPr lang="en-GB" sz="1600" b="1" dirty="0"/>
                        <a:t>1.04 (1.03 – 1.04)</a:t>
                      </a:r>
                    </a:p>
                    <a:p>
                      <a:pPr marL="0" marR="0" lvl="0" indent="0" algn="ctr" defTabSz="514325" rtl="0" eaLnBrk="1" fontAlgn="auto" latinLnBrk="0" hangingPunct="1">
                        <a:lnSpc>
                          <a:spcPct val="100000"/>
                        </a:lnSpc>
                        <a:spcBef>
                          <a:spcPts val="0"/>
                        </a:spcBef>
                        <a:spcAft>
                          <a:spcPts val="0"/>
                        </a:spcAft>
                        <a:buClrTx/>
                        <a:buSzTx/>
                        <a:buFontTx/>
                        <a:buNone/>
                        <a:tabLst/>
                        <a:defRPr/>
                      </a:pPr>
                      <a:r>
                        <a:rPr lang="en-GB" sz="1600" b="1" dirty="0"/>
                        <a:t>1.02 (1.01 – 1.03)</a:t>
                      </a:r>
                    </a:p>
                    <a:p>
                      <a:pPr marL="0" marR="0" lvl="0" indent="0" algn="ctr" defTabSz="514325" rtl="0" eaLnBrk="1" fontAlgn="auto" latinLnBrk="0" hangingPunct="1">
                        <a:lnSpc>
                          <a:spcPct val="100000"/>
                        </a:lnSpc>
                        <a:spcBef>
                          <a:spcPts val="0"/>
                        </a:spcBef>
                        <a:spcAft>
                          <a:spcPts val="0"/>
                        </a:spcAft>
                        <a:buClrTx/>
                        <a:buSzTx/>
                        <a:buFontTx/>
                        <a:buNone/>
                        <a:tabLst/>
                        <a:defRPr/>
                      </a:pPr>
                      <a:endParaRPr lang="en-GB" sz="1600" b="1" dirty="0"/>
                    </a:p>
                    <a:p>
                      <a:pPr algn="ctr"/>
                      <a:endParaRPr lang="en-GB" sz="1600" b="1" dirty="0"/>
                    </a:p>
                    <a:p>
                      <a:pPr algn="ct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79124"/>
                  </a:ext>
                </a:extLst>
              </a:tr>
            </a:tbl>
          </a:graphicData>
        </a:graphic>
      </p:graphicFrame>
      <p:sp>
        <p:nvSpPr>
          <p:cNvPr id="8" name="TextBox 7">
            <a:extLst>
              <a:ext uri="{FF2B5EF4-FFF2-40B4-BE49-F238E27FC236}">
                <a16:creationId xmlns:a16="http://schemas.microsoft.com/office/drawing/2014/main" id="{4790336A-56A5-3742-A12E-3CCECAF15610}"/>
              </a:ext>
            </a:extLst>
          </p:cNvPr>
          <p:cNvSpPr txBox="1"/>
          <p:nvPr/>
        </p:nvSpPr>
        <p:spPr>
          <a:xfrm>
            <a:off x="5506713" y="196639"/>
            <a:ext cx="2178417" cy="338554"/>
          </a:xfrm>
          <a:prstGeom prst="rect">
            <a:avLst/>
          </a:prstGeom>
          <a:noFill/>
        </p:spPr>
        <p:txBody>
          <a:bodyPr wrap="none" rtlCol="0">
            <a:spAutoFit/>
          </a:bodyPr>
          <a:lstStyle/>
          <a:p>
            <a:r>
              <a:rPr lang="en-GB" sz="1600" b="1" dirty="0"/>
              <a:t>HR  per 10 </a:t>
            </a:r>
            <a:r>
              <a:rPr lang="el-GR" sz="1600" b="1" dirty="0"/>
              <a:t>μ</a:t>
            </a:r>
            <a:r>
              <a:rPr lang="en-GB" sz="1600" b="1" dirty="0"/>
              <a:t>g/m</a:t>
            </a:r>
            <a:r>
              <a:rPr lang="en-GB" sz="1600" b="1" baseline="30000" dirty="0"/>
              <a:t>3  </a:t>
            </a:r>
            <a:r>
              <a:rPr lang="en-GB" sz="1600" b="1" dirty="0"/>
              <a:t>PM</a:t>
            </a:r>
            <a:r>
              <a:rPr lang="en-GB" sz="1600" b="1" baseline="-25000" dirty="0"/>
              <a:t>2.5</a:t>
            </a:r>
          </a:p>
        </p:txBody>
      </p:sp>
      <p:pic>
        <p:nvPicPr>
          <p:cNvPr id="9" name="Picture 8">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19946119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993" r="11461"/>
          <a:stretch/>
        </p:blipFill>
        <p:spPr>
          <a:xfrm rot="5400000">
            <a:off x="1954853" y="-1408197"/>
            <a:ext cx="5030544" cy="8015912"/>
          </a:xfrm>
          <a:prstGeom prst="rect">
            <a:avLst/>
          </a:prstGeom>
        </p:spPr>
      </p:pic>
      <p:pic>
        <p:nvPicPr>
          <p:cNvPr id="3" name="Picture 2">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245485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Stacked </a:t>
            </a:r>
            <a:r>
              <a:rPr lang="en-CA" sz="3000" b="1" dirty="0" err="1">
                <a:solidFill>
                  <a:srgbClr val="FF0000"/>
                </a:solidFill>
              </a:rPr>
              <a:t>CanCHEC</a:t>
            </a:r>
            <a:endParaRPr lang="en-CA" sz="3000" b="1" dirty="0">
              <a:solidFill>
                <a:srgbClr val="FF0000"/>
              </a:solidFill>
            </a:endParaRPr>
          </a:p>
        </p:txBody>
      </p:sp>
      <p:graphicFrame>
        <p:nvGraphicFramePr>
          <p:cNvPr id="7" name="Table 6">
            <a:extLst>
              <a:ext uri="{FF2B5EF4-FFF2-40B4-BE49-F238E27FC236}">
                <a16:creationId xmlns:a16="http://schemas.microsoft.com/office/drawing/2014/main" id="{019258A6-B297-324C-854F-26C4A641EDF0}"/>
              </a:ext>
            </a:extLst>
          </p:cNvPr>
          <p:cNvGraphicFramePr>
            <a:graphicFrameLocks noGrp="1"/>
          </p:cNvGraphicFramePr>
          <p:nvPr>
            <p:extLst>
              <p:ext uri="{D42A27DB-BD31-4B8C-83A1-F6EECF244321}">
                <p14:modId xmlns:p14="http://schemas.microsoft.com/office/powerpoint/2010/main" val="2439077776"/>
              </p:ext>
            </p:extLst>
          </p:nvPr>
        </p:nvGraphicFramePr>
        <p:xfrm>
          <a:off x="1064289" y="415215"/>
          <a:ext cx="7029188" cy="3108960"/>
        </p:xfrm>
        <a:graphic>
          <a:graphicData uri="http://schemas.openxmlformats.org/drawingml/2006/table">
            <a:tbl>
              <a:tblPr firstRow="1" bandRow="1">
                <a:tableStyleId>{BC89EF96-8CEA-46FF-86C4-4CE0E7609802}</a:tableStyleId>
              </a:tblPr>
              <a:tblGrid>
                <a:gridCol w="4254637">
                  <a:extLst>
                    <a:ext uri="{9D8B030D-6E8A-4147-A177-3AD203B41FA5}">
                      <a16:colId xmlns:a16="http://schemas.microsoft.com/office/drawing/2014/main" val="2188402464"/>
                    </a:ext>
                  </a:extLst>
                </a:gridCol>
                <a:gridCol w="2774551">
                  <a:extLst>
                    <a:ext uri="{9D8B030D-6E8A-4147-A177-3AD203B41FA5}">
                      <a16:colId xmlns:a16="http://schemas.microsoft.com/office/drawing/2014/main" val="3578739413"/>
                    </a:ext>
                  </a:extLst>
                </a:gridCol>
              </a:tblGrid>
              <a:tr h="777117">
                <a:tc>
                  <a:txBody>
                    <a:bodyPr/>
                    <a:lstStyle/>
                    <a:p>
                      <a:pPr algn="l"/>
                      <a:endParaRPr lang="en-GB" sz="1600" b="0" dirty="0"/>
                    </a:p>
                    <a:p>
                      <a:pPr algn="l"/>
                      <a:r>
                        <a:rPr lang="en-GB" sz="1600" b="0" dirty="0"/>
                        <a:t>Non-accidental mortality (Fully</a:t>
                      </a:r>
                      <a:r>
                        <a:rPr lang="en-GB" sz="1600" b="0" baseline="0" dirty="0"/>
                        <a:t> adjusted model) (128M P-Y)</a:t>
                      </a:r>
                      <a:endParaRPr lang="en-GB" sz="1600" b="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endParaRPr lang="en-GB" sz="1600" b="1" baseline="0" dirty="0"/>
                    </a:p>
                    <a:p>
                      <a:pPr algn="ctr"/>
                      <a:r>
                        <a:rPr lang="en-GB" sz="1600" b="1" baseline="0" dirty="0"/>
                        <a:t>1.08 (1.07 – 1. 10)</a:t>
                      </a:r>
                      <a:endParaRPr lang="en-GB" sz="1600" b="1"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04555132"/>
                  </a:ext>
                </a:extLst>
              </a:tr>
              <a:tr h="2052483">
                <a:tc>
                  <a:txBody>
                    <a:bodyPr/>
                    <a:lstStyle/>
                    <a:p>
                      <a:pPr marL="0" marR="0" lvl="0" indent="0" algn="l" defTabSz="514325" rtl="0" eaLnBrk="1" fontAlgn="auto" latinLnBrk="0" hangingPunct="1">
                        <a:lnSpc>
                          <a:spcPct val="100000"/>
                        </a:lnSpc>
                        <a:spcBef>
                          <a:spcPts val="0"/>
                        </a:spcBef>
                        <a:spcAft>
                          <a:spcPts val="0"/>
                        </a:spcAft>
                        <a:buClrTx/>
                        <a:buSzTx/>
                        <a:buFontTx/>
                        <a:buNone/>
                        <a:tabLst/>
                        <a:defRPr/>
                      </a:pPr>
                      <a:r>
                        <a:rPr lang="en-GB" sz="1600" b="0" dirty="0">
                          <a:solidFill>
                            <a:schemeClr val="bg1">
                              <a:lumMod val="65000"/>
                            </a:schemeClr>
                          </a:solidFill>
                        </a:rPr>
                        <a:t>+ O</a:t>
                      </a:r>
                      <a:r>
                        <a:rPr lang="en-GB" sz="1600" b="0" baseline="-25000" dirty="0">
                          <a:solidFill>
                            <a:schemeClr val="bg1">
                              <a:lumMod val="65000"/>
                            </a:schemeClr>
                          </a:solidFill>
                        </a:rPr>
                        <a:t>3</a:t>
                      </a:r>
                    </a:p>
                    <a:p>
                      <a:pPr marL="0" marR="0" lvl="0" indent="0" algn="l" defTabSz="514325" rtl="0" eaLnBrk="1" fontAlgn="auto" latinLnBrk="0" hangingPunct="1">
                        <a:lnSpc>
                          <a:spcPct val="100000"/>
                        </a:lnSpc>
                        <a:spcBef>
                          <a:spcPts val="0"/>
                        </a:spcBef>
                        <a:spcAft>
                          <a:spcPts val="0"/>
                        </a:spcAft>
                        <a:buClrTx/>
                        <a:buSzTx/>
                        <a:buFontTx/>
                        <a:buNone/>
                        <a:tabLst/>
                        <a:defRPr/>
                      </a:pPr>
                      <a:r>
                        <a:rPr lang="en-GB" sz="1600" b="0" dirty="0">
                          <a:solidFill>
                            <a:schemeClr val="bg1">
                              <a:lumMod val="65000"/>
                            </a:schemeClr>
                          </a:solidFill>
                        </a:rPr>
                        <a:t>+</a:t>
                      </a:r>
                      <a:r>
                        <a:rPr lang="en-GB" sz="1600" b="0" baseline="0" dirty="0">
                          <a:solidFill>
                            <a:schemeClr val="bg1">
                              <a:lumMod val="65000"/>
                            </a:schemeClr>
                          </a:solidFill>
                        </a:rPr>
                        <a:t> Ox</a:t>
                      </a:r>
                    </a:p>
                    <a:p>
                      <a:pPr algn="l"/>
                      <a:endParaRPr lang="en-GB" sz="1600" b="0" dirty="0"/>
                    </a:p>
                    <a:p>
                      <a:pPr algn="l"/>
                      <a:r>
                        <a:rPr lang="en-GB" sz="1600" b="0" dirty="0"/>
                        <a:t>PM</a:t>
                      </a:r>
                      <a:r>
                        <a:rPr lang="en-GB" sz="1600" b="0" baseline="-25000" dirty="0"/>
                        <a:t>2.5 </a:t>
                      </a:r>
                      <a:r>
                        <a:rPr lang="en-GB" sz="1600" b="0" dirty="0"/>
                        <a:t>&lt;12 </a:t>
                      </a:r>
                      <a:r>
                        <a:rPr lang="el-GR" sz="1600" b="0" dirty="0"/>
                        <a:t>μ</a:t>
                      </a:r>
                      <a:r>
                        <a:rPr lang="en-GB" sz="1600" b="0" dirty="0"/>
                        <a:t>g/m</a:t>
                      </a:r>
                      <a:r>
                        <a:rPr lang="en-GB" sz="1600" b="0" baseline="30000" dirty="0"/>
                        <a:t>3 </a:t>
                      </a:r>
                      <a:r>
                        <a:rPr lang="en-GB" sz="1600" b="0" baseline="0" dirty="0"/>
                        <a:t> (111M P-Y)</a:t>
                      </a:r>
                      <a:endParaRPr lang="en-GB" sz="1600" b="0" baseline="30000" dirty="0"/>
                    </a:p>
                    <a:p>
                      <a:pPr marL="0" marR="0" lvl="0" indent="0" algn="l" defTabSz="514325" rtl="0" eaLnBrk="1" fontAlgn="auto" latinLnBrk="0" hangingPunct="1">
                        <a:lnSpc>
                          <a:spcPct val="100000"/>
                        </a:lnSpc>
                        <a:spcBef>
                          <a:spcPts val="0"/>
                        </a:spcBef>
                        <a:spcAft>
                          <a:spcPts val="0"/>
                        </a:spcAft>
                        <a:buClrTx/>
                        <a:buSzTx/>
                        <a:buFontTx/>
                        <a:buNone/>
                        <a:tabLst/>
                        <a:defRPr/>
                      </a:pPr>
                      <a:r>
                        <a:rPr lang="en-GB" sz="1600" b="0" dirty="0"/>
                        <a:t>PM</a:t>
                      </a:r>
                      <a:r>
                        <a:rPr lang="en-GB" sz="1600" b="0" baseline="-25000" dirty="0"/>
                        <a:t>2.5 </a:t>
                      </a:r>
                      <a:r>
                        <a:rPr lang="en-GB" sz="1600" b="0" dirty="0"/>
                        <a:t>&lt;10 </a:t>
                      </a:r>
                      <a:r>
                        <a:rPr lang="el-GR" sz="1600" b="0" dirty="0"/>
                        <a:t>μ</a:t>
                      </a:r>
                      <a:r>
                        <a:rPr lang="en-GB" sz="1600" b="0" dirty="0"/>
                        <a:t>g/m</a:t>
                      </a:r>
                      <a:r>
                        <a:rPr lang="en-GB" sz="1600" b="0" baseline="30000" dirty="0"/>
                        <a:t>3      </a:t>
                      </a:r>
                      <a:r>
                        <a:rPr lang="en-GB" sz="1600" b="0" baseline="0" dirty="0"/>
                        <a:t>(90M P-Y)</a:t>
                      </a:r>
                      <a:endParaRPr lang="en-GB" sz="1600" b="0" baseline="30000" dirty="0"/>
                    </a:p>
                    <a:p>
                      <a:pPr algn="l"/>
                      <a:endParaRPr lang="en-GB" sz="1600" b="0" dirty="0"/>
                    </a:p>
                    <a:p>
                      <a:pPr algn="l"/>
                      <a:endParaRPr lang="en-GB" sz="1600" b="0" baseline="0" dirty="0"/>
                    </a:p>
                    <a:p>
                      <a:pPr algn="l"/>
                      <a:endParaRPr lang="en-GB" sz="1600" b="0" baseline="0" dirty="0"/>
                    </a:p>
                    <a:p>
                      <a:pPr algn="l"/>
                      <a:endParaRPr lang="en-GB" sz="16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514325" rtl="0" eaLnBrk="1" fontAlgn="auto" latinLnBrk="0" hangingPunct="1">
                        <a:lnSpc>
                          <a:spcPct val="100000"/>
                        </a:lnSpc>
                        <a:spcBef>
                          <a:spcPts val="0"/>
                        </a:spcBef>
                        <a:spcAft>
                          <a:spcPts val="0"/>
                        </a:spcAft>
                        <a:buClrTx/>
                        <a:buSzTx/>
                        <a:buFontTx/>
                        <a:buNone/>
                        <a:tabLst/>
                        <a:defRPr/>
                      </a:pPr>
                      <a:r>
                        <a:rPr lang="en-GB" sz="1600" b="1" dirty="0">
                          <a:solidFill>
                            <a:schemeClr val="bg1">
                              <a:lumMod val="65000"/>
                            </a:schemeClr>
                          </a:solidFill>
                        </a:rPr>
                        <a:t>1.04 (1.03 – 1.04)</a:t>
                      </a:r>
                    </a:p>
                    <a:p>
                      <a:pPr marL="0" marR="0" lvl="0" indent="0" algn="ctr" defTabSz="514325" rtl="0" eaLnBrk="1" fontAlgn="auto" latinLnBrk="0" hangingPunct="1">
                        <a:lnSpc>
                          <a:spcPct val="100000"/>
                        </a:lnSpc>
                        <a:spcBef>
                          <a:spcPts val="0"/>
                        </a:spcBef>
                        <a:spcAft>
                          <a:spcPts val="0"/>
                        </a:spcAft>
                        <a:buClrTx/>
                        <a:buSzTx/>
                        <a:buFontTx/>
                        <a:buNone/>
                        <a:tabLst/>
                        <a:defRPr/>
                      </a:pPr>
                      <a:r>
                        <a:rPr lang="en-GB" sz="1600" b="1" dirty="0">
                          <a:solidFill>
                            <a:schemeClr val="bg1">
                              <a:lumMod val="65000"/>
                            </a:schemeClr>
                          </a:solidFill>
                        </a:rPr>
                        <a:t>1.02 (1.01 – 1.03)</a:t>
                      </a:r>
                    </a:p>
                    <a:p>
                      <a:pPr marL="0" marR="0" lvl="0" indent="0" algn="ctr" defTabSz="514325" rtl="0" eaLnBrk="1" fontAlgn="auto" latinLnBrk="0" hangingPunct="1">
                        <a:lnSpc>
                          <a:spcPct val="100000"/>
                        </a:lnSpc>
                        <a:spcBef>
                          <a:spcPts val="0"/>
                        </a:spcBef>
                        <a:spcAft>
                          <a:spcPts val="0"/>
                        </a:spcAft>
                        <a:buClrTx/>
                        <a:buSzTx/>
                        <a:buFontTx/>
                        <a:buNone/>
                        <a:tabLst/>
                        <a:defRPr/>
                      </a:pPr>
                      <a:endParaRPr lang="en-GB" sz="1600" b="1" dirty="0"/>
                    </a:p>
                    <a:p>
                      <a:pPr algn="ctr"/>
                      <a:r>
                        <a:rPr lang="en-GB" sz="1600" b="1" dirty="0"/>
                        <a:t>1.06 (1.05 – 1.08)</a:t>
                      </a:r>
                    </a:p>
                    <a:p>
                      <a:pPr algn="ctr"/>
                      <a:r>
                        <a:rPr lang="en-GB" sz="1600" b="1" dirty="0"/>
                        <a:t>1.01 (0.99 – 1.02)</a:t>
                      </a:r>
                    </a:p>
                    <a:p>
                      <a:pPr algn="ctr"/>
                      <a:endParaRPr lang="en-GB" sz="1600" b="1" dirty="0"/>
                    </a:p>
                    <a:p>
                      <a:pPr algn="ct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79124"/>
                  </a:ext>
                </a:extLst>
              </a:tr>
            </a:tbl>
          </a:graphicData>
        </a:graphic>
      </p:graphicFrame>
      <p:sp>
        <p:nvSpPr>
          <p:cNvPr id="8" name="TextBox 7">
            <a:extLst>
              <a:ext uri="{FF2B5EF4-FFF2-40B4-BE49-F238E27FC236}">
                <a16:creationId xmlns:a16="http://schemas.microsoft.com/office/drawing/2014/main" id="{4790336A-56A5-3742-A12E-3CCECAF15610}"/>
              </a:ext>
            </a:extLst>
          </p:cNvPr>
          <p:cNvSpPr txBox="1"/>
          <p:nvPr/>
        </p:nvSpPr>
        <p:spPr>
          <a:xfrm>
            <a:off x="5506713" y="196639"/>
            <a:ext cx="2178417" cy="338554"/>
          </a:xfrm>
          <a:prstGeom prst="rect">
            <a:avLst/>
          </a:prstGeom>
          <a:noFill/>
        </p:spPr>
        <p:txBody>
          <a:bodyPr wrap="none" rtlCol="0">
            <a:spAutoFit/>
          </a:bodyPr>
          <a:lstStyle/>
          <a:p>
            <a:r>
              <a:rPr lang="en-GB" sz="1600" b="1" dirty="0"/>
              <a:t>HR  per 10 </a:t>
            </a:r>
            <a:r>
              <a:rPr lang="el-GR" sz="1600" b="1" dirty="0"/>
              <a:t>μ</a:t>
            </a:r>
            <a:r>
              <a:rPr lang="en-GB" sz="1600" b="1" dirty="0"/>
              <a:t>g/m</a:t>
            </a:r>
            <a:r>
              <a:rPr lang="en-GB" sz="1600" b="1" baseline="30000" dirty="0"/>
              <a:t>3  </a:t>
            </a:r>
            <a:r>
              <a:rPr lang="en-GB" sz="1600" b="1" dirty="0"/>
              <a:t>PM</a:t>
            </a:r>
            <a:r>
              <a:rPr lang="en-GB" sz="1600" b="1" baseline="-25000" dirty="0"/>
              <a:t>2.5</a:t>
            </a:r>
          </a:p>
        </p:txBody>
      </p:sp>
      <p:pic>
        <p:nvPicPr>
          <p:cNvPr id="6" name="Picture 5"/>
          <p:cNvPicPr>
            <a:picLocks noChangeAspect="1"/>
          </p:cNvPicPr>
          <p:nvPr/>
        </p:nvPicPr>
        <p:blipFill rotWithShape="1">
          <a:blip r:embed="rId3"/>
          <a:srcRect l="7229" t="18850" r="14820" b="27184"/>
          <a:stretch/>
        </p:blipFill>
        <p:spPr>
          <a:xfrm>
            <a:off x="2163205" y="2476719"/>
            <a:ext cx="5043122" cy="2666781"/>
          </a:xfrm>
          <a:prstGeom prst="rect">
            <a:avLst/>
          </a:prstGeom>
        </p:spPr>
      </p:pic>
      <p:pic>
        <p:nvPicPr>
          <p:cNvPr id="9" name="Picture 8">
            <a:extLst>
              <a:ext uri="{FF2B5EF4-FFF2-40B4-BE49-F238E27FC236}">
                <a16:creationId xmlns:a16="http://schemas.microsoft.com/office/drawing/2014/main" id="{E938DC56-DA3C-4BD4-B692-0F7EFBFDE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7179590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FD16-1D61-4814-BA10-46876BC246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A76AF3-E19D-4363-B167-C40170B65E7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E9D56E-BC48-498F-991B-01E533C49988}"/>
              </a:ext>
            </a:extLst>
          </p:cNvPr>
          <p:cNvPicPr>
            <a:picLocks noChangeAspect="1"/>
          </p:cNvPicPr>
          <p:nvPr/>
        </p:nvPicPr>
        <p:blipFill>
          <a:blip r:embed="rId2"/>
          <a:stretch>
            <a:fillRect/>
          </a:stretch>
        </p:blipFill>
        <p:spPr>
          <a:xfrm>
            <a:off x="0" y="83750"/>
            <a:ext cx="9144000" cy="4976000"/>
          </a:xfrm>
          <a:prstGeom prst="rect">
            <a:avLst/>
          </a:prstGeom>
        </p:spPr>
      </p:pic>
    </p:spTree>
    <p:extLst>
      <p:ext uri="{BB962C8B-B14F-4D97-AF65-F5344CB8AC3E}">
        <p14:creationId xmlns:p14="http://schemas.microsoft.com/office/powerpoint/2010/main" val="271057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613" t="7117" r="15715" b="6301"/>
          <a:stretch/>
        </p:blipFill>
        <p:spPr>
          <a:xfrm rot="5400000">
            <a:off x="1747609" y="-1393155"/>
            <a:ext cx="5136913" cy="7936397"/>
          </a:xfrm>
          <a:prstGeom prst="rect">
            <a:avLst/>
          </a:prstGeom>
        </p:spPr>
      </p:pic>
      <p:sp>
        <p:nvSpPr>
          <p:cNvPr id="3" name="Rectangle 2"/>
          <p:cNvSpPr/>
          <p:nvPr/>
        </p:nvSpPr>
        <p:spPr>
          <a:xfrm>
            <a:off x="5526157" y="104359"/>
            <a:ext cx="2643809" cy="24698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5693" y="2602411"/>
            <a:ext cx="2643809" cy="24698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09122" y="2678596"/>
            <a:ext cx="5605669" cy="369332"/>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E938DC56-DA3C-4BD4-B692-0F7EFBFDE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23144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742431"/>
            <a:ext cx="9143999" cy="4401069"/>
          </a:xfrm>
          <a:prstGeom prst="rect">
            <a:avLst/>
          </a:prstGeom>
        </p:spPr>
        <p:txBody>
          <a:bodyPr>
            <a:normAutofit fontScale="92500" lnSpcReduction="20000"/>
          </a:bodyPr>
          <a:lst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FF0000"/>
              </a:buClr>
            </a:pPr>
            <a:r>
              <a:rPr lang="en-US" sz="2400" dirty="0"/>
              <a:t>Consistent associations between PM</a:t>
            </a:r>
            <a:r>
              <a:rPr lang="en-US" sz="2400" baseline="-25000" dirty="0"/>
              <a:t>2.5</a:t>
            </a:r>
            <a:r>
              <a:rPr lang="en-US" sz="2400" dirty="0"/>
              <a:t> concentrations and non-accidental mortality in all cohorts, including stacked cohort of 7.1 M  </a:t>
            </a:r>
          </a:p>
          <a:p>
            <a:pPr lvl="1">
              <a:buClr>
                <a:srgbClr val="FF0000"/>
              </a:buClr>
            </a:pPr>
            <a:r>
              <a:rPr lang="en-US" sz="2100" dirty="0"/>
              <a:t>Population representative cohort</a:t>
            </a:r>
          </a:p>
          <a:p>
            <a:pPr lvl="1">
              <a:buClr>
                <a:srgbClr val="FF0000"/>
              </a:buClr>
            </a:pPr>
            <a:r>
              <a:rPr lang="en-US" sz="2100" dirty="0"/>
              <a:t>Unlikely to be confounded by </a:t>
            </a:r>
            <a:r>
              <a:rPr lang="en-US" sz="2100" dirty="0" err="1"/>
              <a:t>behavioural</a:t>
            </a:r>
            <a:r>
              <a:rPr lang="en-US" sz="2100" dirty="0"/>
              <a:t> risk factors (CCHS)</a:t>
            </a:r>
          </a:p>
          <a:p>
            <a:pPr lvl="1">
              <a:buClr>
                <a:srgbClr val="FF0000"/>
              </a:buClr>
            </a:pPr>
            <a:r>
              <a:rPr lang="en-US" sz="2100" dirty="0"/>
              <a:t>Very low levels of exposure (minimum effect level of 2.5 </a:t>
            </a:r>
            <a:r>
              <a:rPr lang="en-GB" sz="2100" dirty="0"/>
              <a:t>µg/m</a:t>
            </a:r>
            <a:r>
              <a:rPr lang="en-GB" sz="2100" baseline="30000" dirty="0"/>
              <a:t>3</a:t>
            </a:r>
            <a:r>
              <a:rPr lang="en-GB" sz="2100" dirty="0"/>
              <a:t> 10 </a:t>
            </a:r>
            <a:r>
              <a:rPr lang="en-GB" sz="2100" dirty="0" err="1"/>
              <a:t>yr</a:t>
            </a:r>
            <a:r>
              <a:rPr lang="en-GB" sz="2100" dirty="0"/>
              <a:t> mean)</a:t>
            </a:r>
          </a:p>
          <a:p>
            <a:pPr lvl="1">
              <a:buClr>
                <a:srgbClr val="FF0000"/>
              </a:buClr>
            </a:pPr>
            <a:r>
              <a:rPr lang="en-GB" sz="2100" dirty="0"/>
              <a:t>Driven by associations with major causes of death in Canada (CVD, Stroke, Respiratory)</a:t>
            </a:r>
          </a:p>
          <a:p>
            <a:pPr lvl="2">
              <a:buClr>
                <a:srgbClr val="FF0000"/>
              </a:buClr>
            </a:pPr>
            <a:r>
              <a:rPr lang="en-GB" sz="1800" dirty="0"/>
              <a:t>Lung Cancer</a:t>
            </a:r>
          </a:p>
          <a:p>
            <a:pPr>
              <a:buClr>
                <a:srgbClr val="FF0000"/>
              </a:buClr>
            </a:pPr>
            <a:r>
              <a:rPr lang="en-GB" sz="2400" dirty="0"/>
              <a:t>Associations varied regionally, and were attenuated by ozone, Ox</a:t>
            </a:r>
          </a:p>
          <a:p>
            <a:pPr lvl="1">
              <a:buClr>
                <a:srgbClr val="FF0000"/>
              </a:buClr>
            </a:pPr>
            <a:r>
              <a:rPr lang="en-GB" sz="2100" dirty="0"/>
              <a:t>Unlikely to be due to population characteristics </a:t>
            </a:r>
            <a:r>
              <a:rPr lang="en-GB" sz="2100" dirty="0">
                <a:sym typeface="Symbol" panose="05050102010706020507" pitchFamily="18" charset="2"/>
              </a:rPr>
              <a:t> pollution mixtures?</a:t>
            </a:r>
            <a:endParaRPr lang="en-GB" sz="2100" dirty="0"/>
          </a:p>
          <a:p>
            <a:pPr>
              <a:buClr>
                <a:srgbClr val="FF0000"/>
              </a:buClr>
            </a:pPr>
            <a:r>
              <a:rPr lang="en-GB" sz="2400" dirty="0"/>
              <a:t>No evidence of </a:t>
            </a:r>
            <a:r>
              <a:rPr lang="en-US" sz="2400" dirty="0"/>
              <a:t>threshold; supra-linear shape</a:t>
            </a:r>
            <a:endParaRPr lang="en-GB" sz="2400" dirty="0"/>
          </a:p>
          <a:p>
            <a:pPr marL="342883" lvl="1" indent="0">
              <a:buClr>
                <a:srgbClr val="FF0000"/>
              </a:buClr>
              <a:buNone/>
            </a:pPr>
            <a:r>
              <a:rPr lang="en-GB" sz="2100" dirty="0"/>
              <a:t> </a:t>
            </a:r>
          </a:p>
          <a:p>
            <a:pPr>
              <a:buClr>
                <a:srgbClr val="FF0000"/>
              </a:buClr>
            </a:pPr>
            <a:r>
              <a:rPr lang="en-CA" sz="2400" dirty="0">
                <a:solidFill>
                  <a:prstClr val="black"/>
                </a:solidFill>
              </a:rPr>
              <a:t>Suggests benefits of continued reductions in exposure </a:t>
            </a:r>
          </a:p>
          <a:p>
            <a:pPr>
              <a:buClr>
                <a:srgbClr val="FF0000"/>
              </a:buClr>
            </a:pPr>
            <a:r>
              <a:rPr lang="en-CA" sz="2400" dirty="0">
                <a:solidFill>
                  <a:prstClr val="black"/>
                </a:solidFill>
              </a:rPr>
              <a:t>Refined </a:t>
            </a:r>
            <a:r>
              <a:rPr lang="en-US" sz="2400" dirty="0">
                <a:solidFill>
                  <a:prstClr val="black"/>
                </a:solidFill>
              </a:rPr>
              <a:t>global concentration-response function over 2.5 – 5.0 </a:t>
            </a:r>
            <a:r>
              <a:rPr lang="en-US" sz="2400" dirty="0">
                <a:solidFill>
                  <a:prstClr val="black"/>
                </a:solidFill>
                <a:sym typeface="Symbol" panose="05050102010706020507" pitchFamily="18" charset="2"/>
              </a:rPr>
              <a:t></a:t>
            </a:r>
            <a:r>
              <a:rPr lang="en-US" sz="2400" dirty="0">
                <a:solidFill>
                  <a:prstClr val="black"/>
                </a:solidFill>
              </a:rPr>
              <a:t>g/m</a:t>
            </a:r>
            <a:r>
              <a:rPr lang="en-US" sz="2400" baseline="30000" dirty="0">
                <a:solidFill>
                  <a:prstClr val="black"/>
                </a:solidFill>
              </a:rPr>
              <a:t>3</a:t>
            </a:r>
            <a:r>
              <a:rPr lang="en-US" sz="2400" dirty="0">
                <a:solidFill>
                  <a:prstClr val="black"/>
                </a:solidFill>
              </a:rPr>
              <a:t> (WHO AQG) concentration range</a:t>
            </a:r>
          </a:p>
          <a:p>
            <a:pPr marL="0" indent="0">
              <a:lnSpc>
                <a:spcPct val="120000"/>
              </a:lnSpc>
              <a:buNone/>
            </a:pPr>
            <a:endParaRPr lang="en-CA" dirty="0">
              <a:solidFill>
                <a:prstClr val="black"/>
              </a:solidFill>
            </a:endParaRPr>
          </a:p>
          <a:p>
            <a:endParaRPr lang="en-US" sz="1575" dirty="0">
              <a:solidFill>
                <a:prstClr val="black"/>
              </a:solidFill>
            </a:endParaRPr>
          </a:p>
        </p:txBody>
      </p:sp>
      <p:sp>
        <p:nvSpPr>
          <p:cNvPr id="3" name="Title 3"/>
          <p:cNvSpPr txBox="1">
            <a:spLocks/>
          </p:cNvSpPr>
          <p:nvPr/>
        </p:nvSpPr>
        <p:spPr>
          <a:xfrm>
            <a:off x="0" y="1"/>
            <a:ext cx="4452730" cy="628152"/>
          </a:xfrm>
          <a:prstGeom prst="rect">
            <a:avLst/>
          </a:prstGeom>
        </p:spPr>
        <p:txBody>
          <a:bodyPr vert="horz" lIns="68580" tIns="34290" rIns="68580" bIns="34290" rtlCol="0" anchor="ctr">
            <a:normAutofit fontScale="97500"/>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US" sz="3000" b="1" dirty="0">
                <a:solidFill>
                  <a:srgbClr val="FF0000"/>
                </a:solidFill>
              </a:rPr>
              <a:t>Summary and Implications</a:t>
            </a:r>
          </a:p>
        </p:txBody>
      </p:sp>
      <p:pic>
        <p:nvPicPr>
          <p:cNvPr id="4" name="Picture 3">
            <a:extLst>
              <a:ext uri="{FF2B5EF4-FFF2-40B4-BE49-F238E27FC236}">
                <a16:creationId xmlns:a16="http://schemas.microsoft.com/office/drawing/2014/main" id="{E938DC56-DA3C-4BD4-B692-0F7EFBFDE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146275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hart&#10;&#10;Description automatically generated"/>
          <p:cNvPicPr/>
          <p:nvPr/>
        </p:nvPicPr>
        <p:blipFill rotWithShape="1">
          <a:blip r:embed="rId3"/>
          <a:srcRect l="2143" b="49730"/>
          <a:stretch/>
        </p:blipFill>
        <p:spPr>
          <a:xfrm>
            <a:off x="357809" y="454223"/>
            <a:ext cx="8557591" cy="442668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7377" y="2531444"/>
                <a:ext cx="2767264" cy="652551"/>
              </a:xfrm>
              <a:prstGeom prst="rect">
                <a:avLst/>
              </a:prstGeom>
              <a:noFill/>
            </p:spPr>
            <p:txBody>
              <a:bodyPr wrap="square" rtlCol="0">
                <a:spAutoFit/>
              </a:bodyPr>
              <a:lstStyle/>
              <a:p>
                <a:r>
                  <a:rPr lang="en-CA" dirty="0"/>
                  <a:t>RCF Counterfactual: </a:t>
                </a:r>
                <a14:m>
                  <m:oMath xmlns:m="http://schemas.openxmlformats.org/officeDocument/2006/math">
                    <m:r>
                      <a:rPr lang="en-CA" i="1">
                        <a:latin typeface="Cambria Math" panose="02040503050406030204" pitchFamily="18" charset="0"/>
                      </a:rPr>
                      <m:t>~</m:t>
                    </m:r>
                    <m:r>
                      <a:rPr lang="en-CA" i="1">
                        <a:latin typeface="Cambria Math" panose="02040503050406030204" pitchFamily="18" charset="0"/>
                      </a:rPr>
                      <m:t>𝑈</m:t>
                    </m:r>
                    <m:r>
                      <a:rPr lang="en-CA" i="0">
                        <a:latin typeface="Cambria Math" panose="02040503050406030204" pitchFamily="18" charset="0"/>
                      </a:rPr>
                      <m:t>(2.5</m:t>
                    </m:r>
                    <m:r>
                      <m:rPr>
                        <m:sty m:val="p"/>
                      </m:rPr>
                      <a:rPr lang="en-CA" i="0">
                        <a:latin typeface="Cambria Math" panose="02040503050406030204" pitchFamily="18" charset="0"/>
                      </a:rPr>
                      <m:t>μg</m:t>
                    </m:r>
                    <m:r>
                      <a:rPr lang="en-CA" i="0">
                        <a:latin typeface="Cambria Math" panose="02040503050406030204" pitchFamily="18" charset="0"/>
                      </a:rPr>
                      <m:t>/</m:t>
                    </m:r>
                    <m:sSup>
                      <m:sSupPr>
                        <m:ctrlPr>
                          <a:rPr lang="en-US" i="1">
                            <a:latin typeface="Cambria Math" panose="02040503050406030204" pitchFamily="18" charset="0"/>
                          </a:rPr>
                        </m:ctrlPr>
                      </m:sSupPr>
                      <m:e>
                        <m:r>
                          <m:rPr>
                            <m:sty m:val="p"/>
                          </m:rPr>
                          <a:rPr lang="en-CA" i="0">
                            <a:latin typeface="Cambria Math" panose="02040503050406030204" pitchFamily="18" charset="0"/>
                          </a:rPr>
                          <m:t>m</m:t>
                        </m:r>
                      </m:e>
                      <m:sup>
                        <m:r>
                          <a:rPr lang="en-CA" i="0">
                            <a:latin typeface="Cambria Math" panose="02040503050406030204" pitchFamily="18" charset="0"/>
                          </a:rPr>
                          <m:t>3</m:t>
                        </m:r>
                      </m:sup>
                    </m:sSup>
                    <m:r>
                      <a:rPr lang="en-CA" i="0">
                        <a:latin typeface="Cambria Math" panose="02040503050406030204" pitchFamily="18" charset="0"/>
                      </a:rPr>
                      <m:t> , 5.0</m:t>
                    </m:r>
                    <m:r>
                      <m:rPr>
                        <m:sty m:val="p"/>
                      </m:rPr>
                      <a:rPr lang="en-CA" i="0">
                        <a:latin typeface="Cambria Math" panose="02040503050406030204" pitchFamily="18" charset="0"/>
                      </a:rPr>
                      <m:t>μg</m:t>
                    </m:r>
                    <m:r>
                      <a:rPr lang="en-CA" i="0">
                        <a:latin typeface="Cambria Math" panose="02040503050406030204" pitchFamily="18" charset="0"/>
                      </a:rPr>
                      <m:t>/</m:t>
                    </m:r>
                    <m:sSup>
                      <m:sSupPr>
                        <m:ctrlPr>
                          <a:rPr lang="en-US" i="1">
                            <a:latin typeface="Cambria Math" panose="02040503050406030204" pitchFamily="18" charset="0"/>
                          </a:rPr>
                        </m:ctrlPr>
                      </m:sSupPr>
                      <m:e>
                        <m:r>
                          <m:rPr>
                            <m:sty m:val="p"/>
                          </m:rPr>
                          <a:rPr lang="en-CA" i="0">
                            <a:latin typeface="Cambria Math" panose="02040503050406030204" pitchFamily="18" charset="0"/>
                          </a:rPr>
                          <m:t>m</m:t>
                        </m:r>
                      </m:e>
                      <m:sup>
                        <m:r>
                          <a:rPr lang="en-CA" i="0">
                            <a:latin typeface="Cambria Math" panose="02040503050406030204" pitchFamily="18" charset="0"/>
                          </a:rPr>
                          <m:t>3</m:t>
                        </m:r>
                      </m:sup>
                    </m:sSup>
                    <m:r>
                      <a:rPr lang="en-CA" i="0">
                        <a:latin typeface="Cambria Math" panose="02040503050406030204" pitchFamily="18" charset="0"/>
                      </a:rPr>
                      <m:t>)</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7377" y="2531444"/>
                <a:ext cx="2767264" cy="652551"/>
              </a:xfrm>
              <a:prstGeom prst="rect">
                <a:avLst/>
              </a:prstGeom>
              <a:blipFill>
                <a:blip r:embed="rId4"/>
                <a:stretch>
                  <a:fillRect l="-1762" t="-4673" b="-74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630204" y="2663008"/>
                <a:ext cx="2767264" cy="652551"/>
              </a:xfrm>
              <a:prstGeom prst="rect">
                <a:avLst/>
              </a:prstGeom>
              <a:noFill/>
            </p:spPr>
            <p:txBody>
              <a:bodyPr wrap="square" rtlCol="0">
                <a:spAutoFit/>
              </a:bodyPr>
              <a:lstStyle/>
              <a:p>
                <a:r>
                  <a:rPr lang="en-CA" dirty="0"/>
                  <a:t>CanCHEC: </a:t>
                </a:r>
                <a:r>
                  <a:rPr lang="en-CA" dirty="0" err="1"/>
                  <a:t>CanCHEC</a:t>
                </a:r>
                <a:r>
                  <a:rPr lang="en-CA" dirty="0"/>
                  <a:t> shape </a:t>
                </a:r>
                <a14:m>
                  <m:oMath xmlns:m="http://schemas.openxmlformats.org/officeDocument/2006/math">
                    <m:r>
                      <a:rPr lang="en-CA" i="0">
                        <a:latin typeface="Cambria Math" panose="02040503050406030204" pitchFamily="18" charset="0"/>
                      </a:rPr>
                      <m:t>2.5</m:t>
                    </m:r>
                    <m:r>
                      <a:rPr lang="en-US" b="0" i="0" smtClean="0">
                        <a:latin typeface="Cambria Math" panose="02040503050406030204" pitchFamily="18" charset="0"/>
                      </a:rPr>
                      <m:t>−</m:t>
                    </m:r>
                    <m:r>
                      <a:rPr lang="en-CA" i="0">
                        <a:latin typeface="Cambria Math" panose="02040503050406030204" pitchFamily="18" charset="0"/>
                      </a:rPr>
                      <m:t>5.0</m:t>
                    </m:r>
                    <m:r>
                      <m:rPr>
                        <m:sty m:val="p"/>
                      </m:rPr>
                      <a:rPr lang="en-CA" i="0">
                        <a:latin typeface="Cambria Math" panose="02040503050406030204" pitchFamily="18" charset="0"/>
                      </a:rPr>
                      <m:t>μg</m:t>
                    </m:r>
                    <m:r>
                      <a:rPr lang="en-CA" i="0">
                        <a:latin typeface="Cambria Math" panose="02040503050406030204" pitchFamily="18" charset="0"/>
                      </a:rPr>
                      <m:t>/</m:t>
                    </m:r>
                    <m:sSup>
                      <m:sSupPr>
                        <m:ctrlPr>
                          <a:rPr lang="en-US" i="1">
                            <a:latin typeface="Cambria Math" panose="02040503050406030204" pitchFamily="18" charset="0"/>
                          </a:rPr>
                        </m:ctrlPr>
                      </m:sSupPr>
                      <m:e>
                        <m:r>
                          <m:rPr>
                            <m:sty m:val="p"/>
                          </m:rPr>
                          <a:rPr lang="en-CA" i="0">
                            <a:latin typeface="Cambria Math" panose="02040503050406030204" pitchFamily="18" charset="0"/>
                          </a:rPr>
                          <m:t>m</m:t>
                        </m:r>
                      </m:e>
                      <m:sup>
                        <m:r>
                          <a:rPr lang="en-CA" i="0">
                            <a:latin typeface="Cambria Math" panose="02040503050406030204" pitchFamily="18" charset="0"/>
                          </a:rPr>
                          <m:t>3</m:t>
                        </m:r>
                      </m:sup>
                    </m:sSup>
                  </m:oMath>
                </a14:m>
                <a:r>
                  <a:rPr lang="en-US" dirty="0"/>
                  <a:t> range</a:t>
                </a:r>
              </a:p>
            </p:txBody>
          </p:sp>
        </mc:Choice>
        <mc:Fallback xmlns="">
          <p:sp>
            <p:nvSpPr>
              <p:cNvPr id="6" name="TextBox 5"/>
              <p:cNvSpPr txBox="1">
                <a:spLocks noRot="1" noChangeAspect="1" noMove="1" noResize="1" noEditPoints="1" noAdjustHandles="1" noChangeArrowheads="1" noChangeShapeType="1" noTextEdit="1"/>
              </p:cNvSpPr>
              <p:nvPr/>
            </p:nvSpPr>
            <p:spPr>
              <a:xfrm>
                <a:off x="6630204" y="2663008"/>
                <a:ext cx="2767264" cy="652551"/>
              </a:xfrm>
              <a:prstGeom prst="rect">
                <a:avLst/>
              </a:prstGeom>
              <a:blipFill>
                <a:blip r:embed="rId5"/>
                <a:stretch>
                  <a:fillRect l="-1982" t="-5607" b="-14019"/>
                </a:stretch>
              </a:blipFill>
            </p:spPr>
            <p:txBody>
              <a:bodyPr/>
              <a:lstStyle/>
              <a:p>
                <a:r>
                  <a:rPr lang="en-US">
                    <a:noFill/>
                  </a:rPr>
                  <a:t> </a:t>
                </a:r>
              </a:p>
            </p:txBody>
          </p:sp>
        </mc:Fallback>
      </mc:AlternateContent>
      <p:sp>
        <p:nvSpPr>
          <p:cNvPr id="8" name="TextBox 7"/>
          <p:cNvSpPr txBox="1"/>
          <p:nvPr/>
        </p:nvSpPr>
        <p:spPr>
          <a:xfrm>
            <a:off x="4217705" y="4806033"/>
            <a:ext cx="4180183" cy="369332"/>
          </a:xfrm>
          <a:prstGeom prst="rect">
            <a:avLst/>
          </a:prstGeom>
          <a:noFill/>
        </p:spPr>
        <p:txBody>
          <a:bodyPr wrap="none" rtlCol="0">
            <a:spAutoFit/>
          </a:bodyPr>
          <a:lstStyle/>
          <a:p>
            <a:r>
              <a:rPr lang="en-US" dirty="0"/>
              <a:t>Weichenthal et al. Science Advances 2022</a:t>
            </a:r>
          </a:p>
        </p:txBody>
      </p:sp>
      <p:sp>
        <p:nvSpPr>
          <p:cNvPr id="9" name="TextBox 8"/>
          <p:cNvSpPr txBox="1"/>
          <p:nvPr/>
        </p:nvSpPr>
        <p:spPr>
          <a:xfrm>
            <a:off x="-52381" y="416964"/>
            <a:ext cx="8404545" cy="369332"/>
          </a:xfrm>
          <a:prstGeom prst="rect">
            <a:avLst/>
          </a:prstGeom>
          <a:noFill/>
        </p:spPr>
        <p:txBody>
          <a:bodyPr wrap="none" rtlCol="0">
            <a:spAutoFit/>
          </a:bodyPr>
          <a:lstStyle/>
          <a:p>
            <a:r>
              <a:rPr lang="en-CA" b="1" dirty="0"/>
              <a:t>Application of </a:t>
            </a:r>
            <a:r>
              <a:rPr lang="en-CA" b="1" dirty="0" err="1"/>
              <a:t>CanCHEC</a:t>
            </a:r>
            <a:r>
              <a:rPr lang="en-CA" b="1" dirty="0"/>
              <a:t> Shape </a:t>
            </a:r>
            <a:r>
              <a:rPr lang="en-CA" b="1" dirty="0">
                <a:sym typeface="Symbol" panose="05050102010706020507" pitchFamily="18" charset="2"/>
              </a:rPr>
              <a:t></a:t>
            </a:r>
            <a:r>
              <a:rPr lang="en-CA" b="1" dirty="0"/>
              <a:t> Additional 1.55 M (17% increase ) deaths/</a:t>
            </a:r>
            <a:r>
              <a:rPr lang="en-CA" b="1" dirty="0" err="1"/>
              <a:t>yr</a:t>
            </a:r>
            <a:r>
              <a:rPr lang="en-CA" b="1" dirty="0"/>
              <a:t> globally</a:t>
            </a:r>
            <a:endParaRPr lang="en-US" b="1" dirty="0"/>
          </a:p>
        </p:txBody>
      </p:sp>
      <p:pic>
        <p:nvPicPr>
          <p:cNvPr id="10" name="Picture 9">
            <a:extLst>
              <a:ext uri="{FF2B5EF4-FFF2-40B4-BE49-F238E27FC236}">
                <a16:creationId xmlns:a16="http://schemas.microsoft.com/office/drawing/2014/main" id="{E938DC56-DA3C-4BD4-B692-0F7EFBFDE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27352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395" y="312986"/>
            <a:ext cx="8413209" cy="4517528"/>
          </a:xfrm>
          <a:prstGeom prst="rect">
            <a:avLst/>
          </a:prstGeom>
        </p:spPr>
      </p:pic>
      <p:sp>
        <p:nvSpPr>
          <p:cNvPr id="3" name="TextBox 2"/>
          <p:cNvSpPr txBox="1"/>
          <p:nvPr/>
        </p:nvSpPr>
        <p:spPr>
          <a:xfrm>
            <a:off x="5036132" y="4770452"/>
            <a:ext cx="4109651" cy="369332"/>
          </a:xfrm>
          <a:prstGeom prst="rect">
            <a:avLst/>
          </a:prstGeom>
          <a:noFill/>
        </p:spPr>
        <p:txBody>
          <a:bodyPr wrap="none" rtlCol="0">
            <a:spAutoFit/>
          </a:bodyPr>
          <a:lstStyle/>
          <a:p>
            <a:r>
              <a:rPr lang="en-US" dirty="0"/>
              <a:t>Weichenthal et al. Science Advances 2022</a:t>
            </a:r>
          </a:p>
        </p:txBody>
      </p:sp>
      <p:sp>
        <p:nvSpPr>
          <p:cNvPr id="4" name="TextBox 3"/>
          <p:cNvSpPr txBox="1"/>
          <p:nvPr/>
        </p:nvSpPr>
        <p:spPr>
          <a:xfrm>
            <a:off x="2505776" y="1587548"/>
            <a:ext cx="3543701" cy="1631216"/>
          </a:xfrm>
          <a:prstGeom prst="rect">
            <a:avLst/>
          </a:prstGeom>
          <a:noFill/>
        </p:spPr>
        <p:txBody>
          <a:bodyPr wrap="square" rtlCol="0">
            <a:spAutoFit/>
          </a:bodyPr>
          <a:lstStyle/>
          <a:p>
            <a:r>
              <a:rPr lang="en-CA" sz="2000" b="1" dirty="0"/>
              <a:t>Application of </a:t>
            </a:r>
            <a:r>
              <a:rPr lang="en-CA" sz="2000" b="1" dirty="0" err="1"/>
              <a:t>CanCHEC</a:t>
            </a:r>
            <a:r>
              <a:rPr lang="en-CA" sz="2000" b="1" dirty="0"/>
              <a:t> shape </a:t>
            </a:r>
            <a:r>
              <a:rPr lang="en-CA" sz="2000" b="1" dirty="0">
                <a:sym typeface="Symbol" panose="05050102010706020507" pitchFamily="18" charset="2"/>
              </a:rPr>
              <a:t></a:t>
            </a:r>
            <a:r>
              <a:rPr lang="en-CA" sz="2000" b="1" dirty="0"/>
              <a:t> very large increases in attributable mortality estimates in mostly high income countries</a:t>
            </a:r>
            <a:endParaRPr lang="en-US" sz="2000" b="1" dirty="0"/>
          </a:p>
        </p:txBody>
      </p:sp>
      <p:pic>
        <p:nvPicPr>
          <p:cNvPr id="5" name="Picture 4">
            <a:extLst>
              <a:ext uri="{FF2B5EF4-FFF2-40B4-BE49-F238E27FC236}">
                <a16:creationId xmlns:a16="http://schemas.microsoft.com/office/drawing/2014/main" id="{E938DC56-DA3C-4BD4-B692-0F7EFBFDE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18132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4000" b="1" dirty="0"/>
            </a:br>
            <a:br>
              <a:rPr lang="en-US" sz="4000" b="1" dirty="0"/>
            </a:br>
            <a:r>
              <a:rPr lang="en-US" sz="4000" b="1" dirty="0"/>
              <a:t>THANK YOU</a:t>
            </a:r>
          </a:p>
        </p:txBody>
      </p:sp>
      <p:sp>
        <p:nvSpPr>
          <p:cNvPr id="6" name="TextBox 5"/>
          <p:cNvSpPr txBox="1"/>
          <p:nvPr/>
        </p:nvSpPr>
        <p:spPr>
          <a:xfrm>
            <a:off x="-1" y="4820334"/>
            <a:ext cx="4055165" cy="646331"/>
          </a:xfrm>
          <a:prstGeom prst="rect">
            <a:avLst/>
          </a:prstGeom>
          <a:noFill/>
        </p:spPr>
        <p:txBody>
          <a:bodyPr wrap="square" rtlCol="0">
            <a:spAutoFit/>
          </a:bodyPr>
          <a:lstStyle/>
          <a:p>
            <a:r>
              <a:rPr lang="en-US" dirty="0"/>
              <a:t>michael.brauer@ubc.ca</a:t>
            </a:r>
          </a:p>
          <a:p>
            <a:endParaRPr lang="en-US" dirty="0"/>
          </a:p>
        </p:txBody>
      </p:sp>
      <p:pic>
        <p:nvPicPr>
          <p:cNvPr id="5" name="Picture 4">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114300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1158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5FA-5E62-4A50-BFE8-9FA0307506BC}"/>
              </a:ext>
            </a:extLst>
          </p:cNvPr>
          <p:cNvSpPr>
            <a:spLocks noGrp="1"/>
          </p:cNvSpPr>
          <p:nvPr>
            <p:ph type="title"/>
          </p:nvPr>
        </p:nvSpPr>
        <p:spPr/>
        <p:txBody>
          <a:bodyPr/>
          <a:lstStyle/>
          <a:p>
            <a:r>
              <a:rPr lang="en-US" dirty="0"/>
              <a:t>EXTRA SLIDES</a:t>
            </a:r>
          </a:p>
        </p:txBody>
      </p:sp>
      <p:sp>
        <p:nvSpPr>
          <p:cNvPr id="3" name="Content Placeholder 2">
            <a:extLst>
              <a:ext uri="{FF2B5EF4-FFF2-40B4-BE49-F238E27FC236}">
                <a16:creationId xmlns:a16="http://schemas.microsoft.com/office/drawing/2014/main" id="{DFA89CAF-60F4-458B-9858-B0B0CE81D40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2911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43628" y="760229"/>
            <a:ext cx="6857372" cy="4027178"/>
            <a:chOff x="531738" y="21540344"/>
            <a:chExt cx="49827223" cy="9528607"/>
          </a:xfrm>
        </p:grpSpPr>
        <p:grpSp>
          <p:nvGrpSpPr>
            <p:cNvPr id="28" name="Group 27"/>
            <p:cNvGrpSpPr/>
            <p:nvPr/>
          </p:nvGrpSpPr>
          <p:grpSpPr>
            <a:xfrm>
              <a:off x="531738" y="21540344"/>
              <a:ext cx="49827223" cy="9528607"/>
              <a:chOff x="531738" y="22505522"/>
              <a:chExt cx="49827223" cy="9528607"/>
            </a:xfrm>
          </p:grpSpPr>
          <p:sp>
            <p:nvSpPr>
              <p:cNvPr id="36" name="TextBox 35"/>
              <p:cNvSpPr txBox="1"/>
              <p:nvPr/>
            </p:nvSpPr>
            <p:spPr>
              <a:xfrm>
                <a:off x="653585" y="22719730"/>
                <a:ext cx="19014452" cy="655401"/>
              </a:xfrm>
              <a:prstGeom prst="rect">
                <a:avLst/>
              </a:prstGeom>
              <a:noFill/>
            </p:spPr>
            <p:txBody>
              <a:bodyPr wrap="square" rtlCol="0">
                <a:spAutoFit/>
              </a:bodyPr>
              <a:lstStyle/>
              <a:p>
                <a:pPr defTabSz="685800">
                  <a:defRPr/>
                </a:pPr>
                <a:endParaRPr lang="en-CA" sz="1200" kern="0" dirty="0">
                  <a:solidFill>
                    <a:srgbClr val="FF0000"/>
                  </a:solidFill>
                  <a:latin typeface="Avenir Book"/>
                  <a:cs typeface="Arial" panose="020B0604020202020204" pitchFamily="34" charset="0"/>
                </a:endParaRPr>
              </a:p>
            </p:txBody>
          </p:sp>
          <p:sp>
            <p:nvSpPr>
              <p:cNvPr id="37" name="TextBox 36"/>
              <p:cNvSpPr txBox="1"/>
              <p:nvPr/>
            </p:nvSpPr>
            <p:spPr>
              <a:xfrm>
                <a:off x="24353345" y="29849700"/>
                <a:ext cx="4320484" cy="1856967"/>
              </a:xfrm>
              <a:prstGeom prst="rect">
                <a:avLst/>
              </a:prstGeom>
              <a:noFill/>
            </p:spPr>
            <p:txBody>
              <a:bodyPr wrap="square" rtlCol="0">
                <a:spAutoFit/>
              </a:bodyPr>
              <a:lstStyle/>
              <a:p>
                <a:pPr algn="ctr" defTabSz="685800">
                  <a:defRPr/>
                </a:pPr>
                <a:r>
                  <a:rPr lang="en-GB" sz="750" kern="0" dirty="0">
                    <a:solidFill>
                      <a:srgbClr val="FF0000"/>
                    </a:solidFill>
                    <a:latin typeface="Avenir Book"/>
                    <a:cs typeface="Arial" panose="020B0604020202020204" pitchFamily="34" charset="0"/>
                  </a:rPr>
                  <a:t>1998</a:t>
                </a:r>
              </a:p>
              <a:p>
                <a:pPr algn="ctr" defTabSz="685800">
                  <a:defRPr/>
                </a:pPr>
                <a:r>
                  <a:rPr lang="en-GB" sz="750" kern="0" dirty="0">
                    <a:solidFill>
                      <a:sysClr val="windowText" lastClr="000000"/>
                    </a:solidFill>
                    <a:latin typeface="Avenir Book"/>
                    <a:cs typeface="Arial" panose="020B0604020202020204" pitchFamily="34" charset="0"/>
                  </a:rPr>
                  <a:t>Start of tax records for CCHS cohort</a:t>
                </a:r>
              </a:p>
            </p:txBody>
          </p:sp>
          <p:grpSp>
            <p:nvGrpSpPr>
              <p:cNvPr id="38" name="Group 37"/>
              <p:cNvGrpSpPr/>
              <p:nvPr/>
            </p:nvGrpSpPr>
            <p:grpSpPr>
              <a:xfrm>
                <a:off x="32104885" y="24518031"/>
                <a:ext cx="16297651" cy="1454189"/>
                <a:chOff x="-3756224" y="27536926"/>
                <a:chExt cx="52017801" cy="1454189"/>
              </a:xfrm>
            </p:grpSpPr>
            <p:sp>
              <p:nvSpPr>
                <p:cNvPr id="48" name="Right Arrow Callout 47"/>
                <p:cNvSpPr/>
                <p:nvPr/>
              </p:nvSpPr>
              <p:spPr>
                <a:xfrm>
                  <a:off x="-3756224" y="27536926"/>
                  <a:ext cx="52017801" cy="1454189"/>
                </a:xfrm>
                <a:prstGeom prst="rightArrowCallout">
                  <a:avLst>
                    <a:gd name="adj1" fmla="val 34674"/>
                    <a:gd name="adj2" fmla="val 29837"/>
                    <a:gd name="adj3" fmla="val 66685"/>
                    <a:gd name="adj4" fmla="val 68695"/>
                  </a:avLst>
                </a:prstGeom>
                <a:solidFill>
                  <a:sysClr val="window" lastClr="FFFFFF">
                    <a:lumMod val="65000"/>
                  </a:sysClr>
                </a:solidFill>
                <a:ln w="25400" cap="flat" cmpd="sng" algn="ctr">
                  <a:solidFill>
                    <a:sysClr val="window" lastClr="FFFFFF">
                      <a:lumMod val="75000"/>
                    </a:sysClr>
                  </a:solidFill>
                  <a:prstDash val="solid"/>
                </a:ln>
                <a:effectLst/>
              </p:spPr>
              <p:txBody>
                <a:bodyPr rtlCol="0" anchor="ctr"/>
                <a:lstStyle/>
                <a:p>
                  <a:pPr algn="ctr" defTabSz="685800">
                    <a:defRPr/>
                  </a:pPr>
                  <a:endParaRPr lang="en-US" sz="3526" kern="0">
                    <a:solidFill>
                      <a:sysClr val="window" lastClr="FFFFFF"/>
                    </a:solidFill>
                  </a:endParaRPr>
                </a:p>
              </p:txBody>
            </p:sp>
            <p:sp>
              <p:nvSpPr>
                <p:cNvPr id="49" name="TextBox 48"/>
                <p:cNvSpPr txBox="1"/>
                <p:nvPr/>
              </p:nvSpPr>
              <p:spPr>
                <a:xfrm>
                  <a:off x="-1517906" y="27643475"/>
                  <a:ext cx="32270498" cy="1037717"/>
                </a:xfrm>
                <a:prstGeom prst="rect">
                  <a:avLst/>
                </a:prstGeom>
                <a:noFill/>
              </p:spPr>
              <p:txBody>
                <a:bodyPr wrap="square" rtlCol="0">
                  <a:spAutoFit/>
                </a:bodyPr>
                <a:lstStyle/>
                <a:p>
                  <a:pPr algn="ctr" defTabSz="685800">
                    <a:defRPr/>
                  </a:pPr>
                  <a:r>
                    <a:rPr lang="en-GB" sz="750" b="1" kern="0" dirty="0">
                      <a:solidFill>
                        <a:srgbClr val="FFFFFF"/>
                      </a:solidFill>
                      <a:latin typeface="Avenir Book"/>
                      <a:cs typeface="Arial" panose="020B0604020202020204" pitchFamily="34" charset="0"/>
                    </a:rPr>
                    <a:t>2001 Canadian Census long-form respondents </a:t>
                  </a:r>
                </a:p>
                <a:p>
                  <a:pPr algn="ctr" defTabSz="685800">
                    <a:defRPr/>
                  </a:pPr>
                  <a:r>
                    <a:rPr lang="en-GB" sz="750" b="1" kern="0" dirty="0">
                      <a:solidFill>
                        <a:srgbClr val="FFFFFF"/>
                      </a:solidFill>
                      <a:latin typeface="Avenir Book"/>
                      <a:cs typeface="Arial" panose="020B0604020202020204" pitchFamily="34" charset="0"/>
                    </a:rPr>
                    <a:t>(n = 3.5 million)</a:t>
                  </a:r>
                </a:p>
              </p:txBody>
            </p:sp>
          </p:grpSp>
          <p:grpSp>
            <p:nvGrpSpPr>
              <p:cNvPr id="39" name="Group 38"/>
              <p:cNvGrpSpPr/>
              <p:nvPr/>
            </p:nvGrpSpPr>
            <p:grpSpPr>
              <a:xfrm>
                <a:off x="22415294" y="26094286"/>
                <a:ext cx="25987242" cy="1454187"/>
                <a:chOff x="8254527" y="27835157"/>
                <a:chExt cx="40007050" cy="1454187"/>
              </a:xfrm>
            </p:grpSpPr>
            <p:sp>
              <p:nvSpPr>
                <p:cNvPr id="46" name="Right Arrow Callout 45"/>
                <p:cNvSpPr/>
                <p:nvPr/>
              </p:nvSpPr>
              <p:spPr>
                <a:xfrm>
                  <a:off x="8254527" y="27835157"/>
                  <a:ext cx="40007050" cy="1454187"/>
                </a:xfrm>
                <a:prstGeom prst="rightArrowCallout">
                  <a:avLst>
                    <a:gd name="adj1" fmla="val 34674"/>
                    <a:gd name="adj2" fmla="val 29837"/>
                    <a:gd name="adj3" fmla="val 66685"/>
                    <a:gd name="adj4" fmla="val 41124"/>
                  </a:avLst>
                </a:prstGeom>
                <a:solidFill>
                  <a:sysClr val="window" lastClr="FFFFFF">
                    <a:lumMod val="65000"/>
                  </a:sysClr>
                </a:solidFill>
                <a:ln w="25400" cap="flat" cmpd="sng" algn="ctr">
                  <a:solidFill>
                    <a:sysClr val="window" lastClr="FFFFFF">
                      <a:lumMod val="75000"/>
                    </a:sysClr>
                  </a:solidFill>
                  <a:prstDash val="solid"/>
                </a:ln>
                <a:effectLst/>
              </p:spPr>
              <p:txBody>
                <a:bodyPr rtlCol="0" anchor="ctr"/>
                <a:lstStyle/>
                <a:p>
                  <a:pPr algn="ctr" defTabSz="685800">
                    <a:defRPr/>
                  </a:pPr>
                  <a:endParaRPr lang="en-US" sz="3526" kern="0">
                    <a:solidFill>
                      <a:sysClr val="window" lastClr="FFFFFF"/>
                    </a:solidFill>
                  </a:endParaRPr>
                </a:p>
              </p:txBody>
            </p:sp>
            <p:sp>
              <p:nvSpPr>
                <p:cNvPr id="47" name="TextBox 46"/>
                <p:cNvSpPr txBox="1"/>
                <p:nvPr/>
              </p:nvSpPr>
              <p:spPr>
                <a:xfrm>
                  <a:off x="9685397" y="28022626"/>
                  <a:ext cx="14565756" cy="1037718"/>
                </a:xfrm>
                <a:prstGeom prst="rect">
                  <a:avLst/>
                </a:prstGeom>
                <a:noFill/>
              </p:spPr>
              <p:txBody>
                <a:bodyPr wrap="square" rtlCol="0">
                  <a:spAutoFit/>
                </a:bodyPr>
                <a:lstStyle/>
                <a:p>
                  <a:pPr algn="ctr" defTabSz="685800">
                    <a:defRPr/>
                  </a:pPr>
                  <a:r>
                    <a:rPr lang="en-GB" sz="750" b="1" kern="0" dirty="0">
                      <a:solidFill>
                        <a:srgbClr val="FFFFFF"/>
                      </a:solidFill>
                      <a:latin typeface="Avenir Book"/>
                      <a:cs typeface="Arial" panose="020B0604020202020204" pitchFamily="34" charset="0"/>
                    </a:rPr>
                    <a:t>1996 Canadian Census long-form respondents </a:t>
                  </a:r>
                </a:p>
                <a:p>
                  <a:pPr algn="ctr" defTabSz="685800">
                    <a:defRPr/>
                  </a:pPr>
                  <a:r>
                    <a:rPr lang="en-GB" sz="750" b="1" kern="0" dirty="0">
                      <a:solidFill>
                        <a:srgbClr val="FFFFFF"/>
                      </a:solidFill>
                      <a:latin typeface="Avenir Book"/>
                      <a:cs typeface="Arial" panose="020B0604020202020204" pitchFamily="34" charset="0"/>
                    </a:rPr>
                    <a:t>(n = 3.5 million)</a:t>
                  </a:r>
                </a:p>
              </p:txBody>
            </p:sp>
          </p:grpSp>
          <p:grpSp>
            <p:nvGrpSpPr>
              <p:cNvPr id="40" name="Group 39"/>
              <p:cNvGrpSpPr/>
              <p:nvPr/>
            </p:nvGrpSpPr>
            <p:grpSpPr>
              <a:xfrm>
                <a:off x="31685870" y="22832168"/>
                <a:ext cx="16716666" cy="1454188"/>
                <a:chOff x="-5093611" y="27536926"/>
                <a:chExt cx="53355188" cy="1454188"/>
              </a:xfrm>
            </p:grpSpPr>
            <p:sp>
              <p:nvSpPr>
                <p:cNvPr id="44" name="Right Arrow Callout 43"/>
                <p:cNvSpPr/>
                <p:nvPr/>
              </p:nvSpPr>
              <p:spPr>
                <a:xfrm>
                  <a:off x="-3756223" y="27536926"/>
                  <a:ext cx="52017800" cy="1454188"/>
                </a:xfrm>
                <a:prstGeom prst="rightArrowCallout">
                  <a:avLst>
                    <a:gd name="adj1" fmla="val 24240"/>
                    <a:gd name="adj2" fmla="val 29837"/>
                    <a:gd name="adj3" fmla="val 66684"/>
                    <a:gd name="adj4" fmla="val 68695"/>
                  </a:avLst>
                </a:prstGeom>
                <a:solidFill>
                  <a:sysClr val="window" lastClr="FFFFFF">
                    <a:lumMod val="65000"/>
                  </a:sysClr>
                </a:solidFill>
                <a:ln w="25400" cap="flat" cmpd="sng" algn="ctr">
                  <a:solidFill>
                    <a:sysClr val="window" lastClr="FFFFFF">
                      <a:lumMod val="75000"/>
                    </a:sysClr>
                  </a:solidFill>
                  <a:prstDash val="solid"/>
                </a:ln>
                <a:effectLst/>
              </p:spPr>
              <p:txBody>
                <a:bodyPr rtlCol="0" anchor="ctr"/>
                <a:lstStyle/>
                <a:p>
                  <a:pPr algn="ctr" defTabSz="685800">
                    <a:defRPr/>
                  </a:pPr>
                  <a:endParaRPr lang="en-US" sz="3526" kern="0">
                    <a:solidFill>
                      <a:sysClr val="window" lastClr="FFFFFF"/>
                    </a:solidFill>
                  </a:endParaRPr>
                </a:p>
              </p:txBody>
            </p:sp>
            <p:sp>
              <p:nvSpPr>
                <p:cNvPr id="45" name="TextBox 44"/>
                <p:cNvSpPr txBox="1"/>
                <p:nvPr/>
              </p:nvSpPr>
              <p:spPr>
                <a:xfrm>
                  <a:off x="-5093611" y="27745410"/>
                  <a:ext cx="38793217" cy="1037718"/>
                </a:xfrm>
                <a:prstGeom prst="rect">
                  <a:avLst/>
                </a:prstGeom>
                <a:noFill/>
              </p:spPr>
              <p:txBody>
                <a:bodyPr wrap="square" rtlCol="0">
                  <a:spAutoFit/>
                </a:bodyPr>
                <a:lstStyle/>
                <a:p>
                  <a:pPr algn="ctr" defTabSz="685800">
                    <a:defRPr/>
                  </a:pPr>
                  <a:r>
                    <a:rPr lang="en-GB" sz="750" b="1" kern="0" dirty="0">
                      <a:solidFill>
                        <a:prstClr val="white"/>
                      </a:solidFill>
                      <a:latin typeface="Avenir Book"/>
                      <a:cs typeface="Arial" panose="020B0604020202020204" pitchFamily="34" charset="0"/>
                    </a:rPr>
                    <a:t>2001, 2003, 2005, 2007/08, 2011 CCHS participants </a:t>
                  </a:r>
                </a:p>
                <a:p>
                  <a:pPr algn="ctr" defTabSz="685800">
                    <a:defRPr/>
                  </a:pPr>
                  <a:r>
                    <a:rPr lang="en-GB" sz="750" b="1" kern="0" dirty="0">
                      <a:solidFill>
                        <a:prstClr val="white"/>
                      </a:solidFill>
                      <a:latin typeface="Avenir Book"/>
                      <a:cs typeface="Arial" panose="020B0604020202020204" pitchFamily="34" charset="0"/>
                    </a:rPr>
                    <a:t>(n = 500,000)</a:t>
                  </a:r>
                  <a:endParaRPr lang="en-GB" sz="1049" b="1" kern="0" dirty="0">
                    <a:solidFill>
                      <a:sysClr val="windowText" lastClr="000000"/>
                    </a:solidFill>
                    <a:latin typeface="Avenir Book"/>
                    <a:cs typeface="Arial" panose="020B0604020202020204" pitchFamily="34" charset="0"/>
                  </a:endParaRPr>
                </a:p>
              </p:txBody>
            </p:sp>
          </p:grpSp>
          <p:sp>
            <p:nvSpPr>
              <p:cNvPr id="41" name="TextBox 40"/>
              <p:cNvSpPr txBox="1"/>
              <p:nvPr/>
            </p:nvSpPr>
            <p:spPr>
              <a:xfrm>
                <a:off x="46446105" y="29849700"/>
                <a:ext cx="3912856" cy="1310801"/>
              </a:xfrm>
              <a:prstGeom prst="rect">
                <a:avLst/>
              </a:prstGeom>
              <a:noFill/>
            </p:spPr>
            <p:txBody>
              <a:bodyPr wrap="square" rtlCol="0">
                <a:spAutoFit/>
              </a:bodyPr>
              <a:lstStyle/>
              <a:p>
                <a:pPr algn="ctr" defTabSz="685800">
                  <a:defRPr/>
                </a:pPr>
                <a:r>
                  <a:rPr lang="en-GB" sz="750" kern="0" dirty="0">
                    <a:solidFill>
                      <a:srgbClr val="FF0000"/>
                    </a:solidFill>
                    <a:latin typeface="Avenir Book"/>
                    <a:cs typeface="Arial" panose="020B0604020202020204" pitchFamily="34" charset="0"/>
                  </a:rPr>
                  <a:t>2016</a:t>
                </a:r>
              </a:p>
              <a:p>
                <a:pPr algn="ctr" defTabSz="685800">
                  <a:defRPr/>
                </a:pPr>
                <a:r>
                  <a:rPr lang="en-GB" sz="750" kern="0" dirty="0">
                    <a:solidFill>
                      <a:sysClr val="windowText" lastClr="000000"/>
                    </a:solidFill>
                    <a:latin typeface="Avenir Book"/>
                    <a:cs typeface="Arial" panose="020B0604020202020204" pitchFamily="34" charset="0"/>
                  </a:rPr>
                  <a:t>End of follow-up</a:t>
                </a:r>
              </a:p>
            </p:txBody>
          </p:sp>
          <p:sp>
            <p:nvSpPr>
              <p:cNvPr id="42" name="TextBox 41"/>
              <p:cNvSpPr txBox="1"/>
              <p:nvPr/>
            </p:nvSpPr>
            <p:spPr>
              <a:xfrm>
                <a:off x="531738" y="29837931"/>
                <a:ext cx="6399577" cy="1310801"/>
              </a:xfrm>
              <a:prstGeom prst="rect">
                <a:avLst/>
              </a:prstGeom>
              <a:noFill/>
            </p:spPr>
            <p:txBody>
              <a:bodyPr wrap="square" rtlCol="0">
                <a:spAutoFit/>
              </a:bodyPr>
              <a:lstStyle/>
              <a:p>
                <a:pPr algn="ctr" defTabSz="685800">
                  <a:defRPr/>
                </a:pPr>
                <a:r>
                  <a:rPr lang="en-GB" sz="750" kern="0" dirty="0">
                    <a:solidFill>
                      <a:srgbClr val="FF0000"/>
                    </a:solidFill>
                    <a:latin typeface="Avenir Book"/>
                    <a:cs typeface="Arial" panose="020B0604020202020204" pitchFamily="34" charset="0"/>
                  </a:rPr>
                  <a:t>1981</a:t>
                </a:r>
              </a:p>
              <a:p>
                <a:pPr algn="ctr" defTabSz="685800">
                  <a:defRPr/>
                </a:pPr>
                <a:r>
                  <a:rPr lang="en-GB" sz="750" kern="0" dirty="0">
                    <a:solidFill>
                      <a:sysClr val="windowText" lastClr="000000"/>
                    </a:solidFill>
                    <a:latin typeface="Avenir Book"/>
                    <a:cs typeface="Arial" panose="020B0604020202020204" pitchFamily="34" charset="0"/>
                  </a:rPr>
                  <a:t>Start of tax records for census cohorts</a:t>
                </a:r>
              </a:p>
            </p:txBody>
          </p:sp>
          <p:sp>
            <p:nvSpPr>
              <p:cNvPr id="43" name="Rectangle 42"/>
              <p:cNvSpPr/>
              <p:nvPr/>
            </p:nvSpPr>
            <p:spPr>
              <a:xfrm>
                <a:off x="531738" y="22505522"/>
                <a:ext cx="49728455" cy="9528607"/>
              </a:xfrm>
              <a:prstGeom prst="rect">
                <a:avLst/>
              </a:prstGeom>
              <a:noFill/>
              <a:ln w="12700" cap="flat" cmpd="sng" algn="ctr">
                <a:solidFill>
                  <a:srgbClr val="FF0000"/>
                </a:solidFill>
                <a:prstDash val="solid"/>
              </a:ln>
              <a:effectLst/>
            </p:spPr>
            <p:txBody>
              <a:bodyPr rtlCol="0" anchor="ctr"/>
              <a:lstStyle/>
              <a:p>
                <a:pPr algn="ctr" defTabSz="685800">
                  <a:defRPr/>
                </a:pPr>
                <a:endParaRPr lang="en-US" sz="3526" kern="0">
                  <a:solidFill>
                    <a:sysClr val="window" lastClr="FFFFFF"/>
                  </a:solidFill>
                </a:endParaRPr>
              </a:p>
            </p:txBody>
          </p:sp>
        </p:grpSp>
        <p:grpSp>
          <p:nvGrpSpPr>
            <p:cNvPr id="29" name="Group 28"/>
            <p:cNvGrpSpPr/>
            <p:nvPr/>
          </p:nvGrpSpPr>
          <p:grpSpPr>
            <a:xfrm>
              <a:off x="28673827" y="28745873"/>
              <a:ext cx="17673515" cy="1922403"/>
              <a:chOff x="28673827" y="28745873"/>
              <a:chExt cx="17673515" cy="1922403"/>
            </a:xfrm>
          </p:grpSpPr>
          <p:sp>
            <p:nvSpPr>
              <p:cNvPr id="34" name="Right Arrow 33"/>
              <p:cNvSpPr/>
              <p:nvPr/>
            </p:nvSpPr>
            <p:spPr>
              <a:xfrm>
                <a:off x="28822158" y="28745873"/>
                <a:ext cx="17525184" cy="1922403"/>
              </a:xfrm>
              <a:prstGeom prst="rightArrow">
                <a:avLst/>
              </a:prstGeom>
              <a:solidFill>
                <a:sysClr val="window" lastClr="FFFFFF"/>
              </a:solidFill>
              <a:ln w="25400" cap="flat" cmpd="sng" algn="ctr">
                <a:solidFill>
                  <a:srgbClr val="FF0000"/>
                </a:solidFill>
                <a:prstDash val="solid"/>
              </a:ln>
              <a:effectLst/>
            </p:spPr>
            <p:txBody>
              <a:bodyPr rot="0" spcFirstLastPara="0" vertOverflow="overflow" horzOverflow="overflow" vert="horz" wrap="square" lIns="34290" tIns="17144" rIns="34290" bIns="17144" numCol="1" spcCol="0" rtlCol="0" fromWordArt="0" anchor="ctr" anchorCtr="0" forceAA="0" compatLnSpc="1">
                <a:prstTxWarp prst="textNoShape">
                  <a:avLst/>
                </a:prstTxWarp>
                <a:noAutofit/>
              </a:bodyPr>
              <a:lstStyle/>
              <a:p>
                <a:pPr algn="ctr" defTabSz="685800">
                  <a:defRPr/>
                </a:pPr>
                <a:endParaRPr lang="en-US" sz="3526" kern="0">
                  <a:solidFill>
                    <a:sysClr val="window" lastClr="FFFFFF"/>
                  </a:solidFill>
                </a:endParaRPr>
              </a:p>
            </p:txBody>
          </p:sp>
          <p:sp>
            <p:nvSpPr>
              <p:cNvPr id="35" name="TextBox 34"/>
              <p:cNvSpPr txBox="1"/>
              <p:nvPr/>
            </p:nvSpPr>
            <p:spPr>
              <a:xfrm>
                <a:off x="28673827" y="29275129"/>
                <a:ext cx="15585325" cy="764633"/>
              </a:xfrm>
              <a:prstGeom prst="rect">
                <a:avLst/>
              </a:prstGeom>
              <a:noFill/>
            </p:spPr>
            <p:txBody>
              <a:bodyPr wrap="square" rtlCol="0">
                <a:spAutoFit/>
              </a:bodyPr>
              <a:lstStyle/>
              <a:p>
                <a:pPr algn="ctr" defTabSz="685800">
                  <a:defRPr/>
                </a:pPr>
                <a:r>
                  <a:rPr lang="en-GB" sz="750" kern="0" dirty="0">
                    <a:solidFill>
                      <a:srgbClr val="FF0000"/>
                    </a:solidFill>
                    <a:latin typeface="Avenir Book"/>
                    <a:cs typeface="Arial" panose="020B0604020202020204" pitchFamily="34" charset="0"/>
                  </a:rPr>
                  <a:t>1998 – 2016: </a:t>
                </a:r>
                <a:r>
                  <a:rPr lang="en-GB" sz="750" kern="0" dirty="0">
                    <a:solidFill>
                      <a:sysClr val="windowText" lastClr="000000"/>
                    </a:solidFill>
                    <a:latin typeface="Avenir Book"/>
                    <a:cs typeface="Arial" panose="020B0604020202020204" pitchFamily="34" charset="0"/>
                  </a:rPr>
                  <a:t>Annual estimates of PM</a:t>
                </a:r>
                <a:r>
                  <a:rPr lang="en-GB" sz="750" kern="0" baseline="-25000" dirty="0">
                    <a:solidFill>
                      <a:sysClr val="windowText" lastClr="000000"/>
                    </a:solidFill>
                    <a:latin typeface="Avenir Book"/>
                    <a:cs typeface="Arial" panose="020B0604020202020204" pitchFamily="34" charset="0"/>
                  </a:rPr>
                  <a:t>2.5</a:t>
                </a:r>
                <a:r>
                  <a:rPr lang="en-GB" sz="750" kern="0" dirty="0">
                    <a:solidFill>
                      <a:sysClr val="windowText" lastClr="000000"/>
                    </a:solidFill>
                    <a:latin typeface="Avenir Book"/>
                    <a:cs typeface="Arial" panose="020B0604020202020204" pitchFamily="34" charset="0"/>
                  </a:rPr>
                  <a:t> exposure at 1km x 1km resolution</a:t>
                </a:r>
              </a:p>
            </p:txBody>
          </p:sp>
        </p:grpSp>
        <p:grpSp>
          <p:nvGrpSpPr>
            <p:cNvPr id="30" name="Group 29"/>
            <p:cNvGrpSpPr/>
            <p:nvPr/>
          </p:nvGrpSpPr>
          <p:grpSpPr>
            <a:xfrm>
              <a:off x="1247332" y="28525739"/>
              <a:ext cx="47155204" cy="2142538"/>
              <a:chOff x="1247332" y="28525739"/>
              <a:chExt cx="47155204" cy="2142538"/>
            </a:xfrm>
          </p:grpSpPr>
          <p:cxnSp>
            <p:nvCxnSpPr>
              <p:cNvPr id="31" name="Straight Connector 30"/>
              <p:cNvCxnSpPr/>
              <p:nvPr/>
            </p:nvCxnSpPr>
            <p:spPr>
              <a:xfrm>
                <a:off x="1247332" y="28525739"/>
                <a:ext cx="47155204" cy="14242"/>
              </a:xfrm>
              <a:prstGeom prst="line">
                <a:avLst/>
              </a:prstGeom>
              <a:noFill/>
              <a:ln w="15875" cap="flat" cmpd="sng" algn="ctr">
                <a:solidFill>
                  <a:sysClr val="windowText" lastClr="000000"/>
                </a:solidFill>
                <a:prstDash val="solid"/>
              </a:ln>
              <a:effectLst/>
            </p:spPr>
          </p:cxnSp>
          <p:sp>
            <p:nvSpPr>
              <p:cNvPr id="32" name="Left Arrow 31"/>
              <p:cNvSpPr/>
              <p:nvPr/>
            </p:nvSpPr>
            <p:spPr>
              <a:xfrm>
                <a:off x="6410187" y="28761569"/>
                <a:ext cx="17399865" cy="1906708"/>
              </a:xfrm>
              <a:prstGeom prst="leftArrow">
                <a:avLst/>
              </a:prstGeom>
              <a:solidFill>
                <a:sysClr val="window" lastClr="FFFFFF"/>
              </a:solidFill>
              <a:ln w="25400" cap="flat" cmpd="sng" algn="ctr">
                <a:solidFill>
                  <a:srgbClr val="FF0000"/>
                </a:solidFill>
                <a:prstDash val="solid"/>
              </a:ln>
              <a:effectLst/>
            </p:spPr>
            <p:txBody>
              <a:bodyPr rot="0" spcFirstLastPara="0" vertOverflow="overflow" horzOverflow="overflow" vert="horz" wrap="square" lIns="34290" tIns="17144" rIns="34290" bIns="17144" numCol="1" spcCol="0" rtlCol="0" fromWordArt="0" anchor="ctr" anchorCtr="0" forceAA="0" compatLnSpc="1">
                <a:prstTxWarp prst="textNoShape">
                  <a:avLst/>
                </a:prstTxWarp>
                <a:noAutofit/>
              </a:bodyPr>
              <a:lstStyle/>
              <a:p>
                <a:pPr algn="ctr" defTabSz="685800">
                  <a:defRPr/>
                </a:pPr>
                <a:endParaRPr lang="en-US" sz="3526" kern="0">
                  <a:solidFill>
                    <a:sysClr val="window" lastClr="FFFFFF"/>
                  </a:solidFill>
                </a:endParaRPr>
              </a:p>
            </p:txBody>
          </p:sp>
          <p:sp>
            <p:nvSpPr>
              <p:cNvPr id="33" name="TextBox 32"/>
              <p:cNvSpPr txBox="1"/>
              <p:nvPr/>
            </p:nvSpPr>
            <p:spPr>
              <a:xfrm>
                <a:off x="7772273" y="29248890"/>
                <a:ext cx="16037783" cy="764633"/>
              </a:xfrm>
              <a:prstGeom prst="rect">
                <a:avLst/>
              </a:prstGeom>
              <a:noFill/>
            </p:spPr>
            <p:txBody>
              <a:bodyPr wrap="square" rtlCol="0">
                <a:spAutoFit/>
              </a:bodyPr>
              <a:lstStyle/>
              <a:p>
                <a:pPr algn="ctr" defTabSz="685800">
                  <a:defRPr/>
                </a:pPr>
                <a:r>
                  <a:rPr lang="en-GB" sz="750" kern="0" dirty="0">
                    <a:solidFill>
                      <a:srgbClr val="FF0000"/>
                    </a:solidFill>
                    <a:latin typeface="Avenir Book"/>
                    <a:cs typeface="Arial" panose="020B0604020202020204" pitchFamily="34" charset="0"/>
                  </a:rPr>
                  <a:t>1981 – 1997: </a:t>
                </a:r>
                <a:r>
                  <a:rPr lang="en-GB" sz="750" kern="0" dirty="0" err="1">
                    <a:solidFill>
                      <a:sysClr val="windowText" lastClr="000000"/>
                    </a:solidFill>
                    <a:latin typeface="Avenir Book"/>
                    <a:cs typeface="Arial" panose="020B0604020202020204" pitchFamily="34" charset="0"/>
                  </a:rPr>
                  <a:t>Backcasting</a:t>
                </a:r>
                <a:r>
                  <a:rPr lang="en-GB" sz="750" kern="0" dirty="0">
                    <a:solidFill>
                      <a:sysClr val="windowText" lastClr="000000"/>
                    </a:solidFill>
                    <a:latin typeface="Avenir Book"/>
                    <a:cs typeface="Arial" panose="020B0604020202020204" pitchFamily="34" charset="0"/>
                  </a:rPr>
                  <a:t> to produce annual 1 km x 1 km estimates of PM</a:t>
                </a:r>
                <a:r>
                  <a:rPr lang="en-GB" sz="750" kern="0" baseline="-25000" dirty="0">
                    <a:solidFill>
                      <a:sysClr val="windowText" lastClr="000000"/>
                    </a:solidFill>
                    <a:latin typeface="Avenir Book"/>
                    <a:cs typeface="Arial" panose="020B0604020202020204" pitchFamily="34" charset="0"/>
                  </a:rPr>
                  <a:t>2.5</a:t>
                </a:r>
                <a:r>
                  <a:rPr lang="en-GB" sz="750" kern="0" dirty="0">
                    <a:solidFill>
                      <a:sysClr val="windowText" lastClr="000000"/>
                    </a:solidFill>
                    <a:latin typeface="Avenir Book"/>
                    <a:cs typeface="Arial" panose="020B0604020202020204" pitchFamily="34" charset="0"/>
                  </a:rPr>
                  <a:t> exposure</a:t>
                </a:r>
              </a:p>
            </p:txBody>
          </p:sp>
        </p:grpSp>
      </p:grpSp>
      <p:sp>
        <p:nvSpPr>
          <p:cNvPr id="54" name="Right Arrow Callout 53"/>
          <p:cNvSpPr/>
          <p:nvPr/>
        </p:nvSpPr>
        <p:spPr>
          <a:xfrm>
            <a:off x="3080818" y="3001382"/>
            <a:ext cx="4555383" cy="555982"/>
          </a:xfrm>
          <a:prstGeom prst="rightArrowCallout">
            <a:avLst>
              <a:gd name="adj1" fmla="val 34674"/>
              <a:gd name="adj2" fmla="val 29837"/>
              <a:gd name="adj3" fmla="val 66685"/>
              <a:gd name="adj4" fmla="val 35005"/>
            </a:avLst>
          </a:prstGeom>
          <a:solidFill>
            <a:sysClr val="window" lastClr="FFFFFF">
              <a:lumMod val="65000"/>
            </a:sysClr>
          </a:solidFill>
          <a:ln w="25400" cap="flat" cmpd="sng" algn="ctr">
            <a:solidFill>
              <a:sysClr val="window" lastClr="FFFFFF">
                <a:lumMod val="75000"/>
              </a:sysClr>
            </a:solidFill>
            <a:prstDash val="solid"/>
          </a:ln>
          <a:effectLst/>
        </p:spPr>
        <p:txBody>
          <a:bodyPr rtlCol="0" anchor="ctr"/>
          <a:lstStyle/>
          <a:p>
            <a:pPr algn="ctr" defTabSz="685800">
              <a:defRPr/>
            </a:pPr>
            <a:endParaRPr lang="en-US" sz="3526" kern="0">
              <a:solidFill>
                <a:sysClr val="window" lastClr="FFFFFF"/>
              </a:solidFill>
            </a:endParaRPr>
          </a:p>
        </p:txBody>
      </p:sp>
      <p:sp>
        <p:nvSpPr>
          <p:cNvPr id="55" name="TextBox 54"/>
          <p:cNvSpPr txBox="1"/>
          <p:nvPr/>
        </p:nvSpPr>
        <p:spPr>
          <a:xfrm>
            <a:off x="3315772" y="3043645"/>
            <a:ext cx="1302110" cy="438582"/>
          </a:xfrm>
          <a:prstGeom prst="rect">
            <a:avLst/>
          </a:prstGeom>
          <a:noFill/>
        </p:spPr>
        <p:txBody>
          <a:bodyPr wrap="square" rtlCol="0">
            <a:spAutoFit/>
          </a:bodyPr>
          <a:lstStyle/>
          <a:p>
            <a:pPr algn="ctr" defTabSz="685800">
              <a:defRPr/>
            </a:pPr>
            <a:r>
              <a:rPr lang="en-GB" sz="750" b="1" kern="0" dirty="0">
                <a:solidFill>
                  <a:srgbClr val="FFFFFF"/>
                </a:solidFill>
                <a:latin typeface="Avenir Book"/>
                <a:cs typeface="Arial" panose="020B0604020202020204" pitchFamily="34" charset="0"/>
              </a:rPr>
              <a:t>1991 Canadian Census long-form respondents </a:t>
            </a:r>
          </a:p>
          <a:p>
            <a:pPr algn="ctr" defTabSz="685800">
              <a:defRPr/>
            </a:pPr>
            <a:r>
              <a:rPr lang="en-GB" sz="750" b="1" kern="0" dirty="0">
                <a:solidFill>
                  <a:srgbClr val="FFFFFF"/>
                </a:solidFill>
                <a:latin typeface="Avenir Book"/>
                <a:cs typeface="Arial" panose="020B0604020202020204" pitchFamily="34" charset="0"/>
              </a:rPr>
              <a:t>(n = 2.5 million)</a:t>
            </a:r>
          </a:p>
        </p:txBody>
      </p:sp>
      <p:sp>
        <p:nvSpPr>
          <p:cNvPr id="57" name="TextBox 56"/>
          <p:cNvSpPr txBox="1"/>
          <p:nvPr/>
        </p:nvSpPr>
        <p:spPr>
          <a:xfrm>
            <a:off x="1372338" y="980704"/>
            <a:ext cx="2537082" cy="1200329"/>
          </a:xfrm>
          <a:prstGeom prst="rect">
            <a:avLst/>
          </a:prstGeom>
          <a:solidFill>
            <a:srgbClr val="FF0000"/>
          </a:solidFill>
        </p:spPr>
        <p:txBody>
          <a:bodyPr wrap="square" rtlCol="0">
            <a:spAutoFit/>
          </a:bodyPr>
          <a:lstStyle/>
          <a:p>
            <a:pPr defTabSz="685800">
              <a:defRPr/>
            </a:pPr>
            <a:r>
              <a:rPr lang="en-GB" sz="900" b="1" kern="0" dirty="0">
                <a:solidFill>
                  <a:srgbClr val="FFFFFF"/>
                </a:solidFill>
                <a:latin typeface="Avenir Book"/>
                <a:cs typeface="Arial" panose="020B0604020202020204" pitchFamily="34" charset="0"/>
              </a:rPr>
              <a:t>All linked to vital statistics (2001-2016) and tax records (from 1981) to establish residential history</a:t>
            </a:r>
          </a:p>
          <a:p>
            <a:pPr defTabSz="685800">
              <a:defRPr/>
            </a:pPr>
            <a:endParaRPr lang="en-GB" sz="900" b="1" kern="0" dirty="0">
              <a:solidFill>
                <a:srgbClr val="FFFFFF"/>
              </a:solidFill>
              <a:latin typeface="Avenir Book"/>
              <a:cs typeface="Arial" panose="020B0604020202020204" pitchFamily="34" charset="0"/>
            </a:endParaRPr>
          </a:p>
          <a:p>
            <a:pPr defTabSz="685800">
              <a:defRPr/>
            </a:pPr>
            <a:r>
              <a:rPr lang="en-GB" sz="900" b="1" kern="0" dirty="0">
                <a:solidFill>
                  <a:srgbClr val="FFFFFF"/>
                </a:solidFill>
                <a:latin typeface="Avenir Book"/>
                <a:cs typeface="Arial" panose="020B0604020202020204" pitchFamily="34" charset="0"/>
              </a:rPr>
              <a:t>Analyses over series of exposure time windows representing long-term spatial and short-term temporal associations with mortality</a:t>
            </a:r>
          </a:p>
        </p:txBody>
      </p:sp>
      <p:sp>
        <p:nvSpPr>
          <p:cNvPr id="50" name="Title 1"/>
          <p:cNvSpPr txBox="1">
            <a:spLocks/>
          </p:cNvSpPr>
          <p:nvPr/>
        </p:nvSpPr>
        <p:spPr>
          <a:xfrm>
            <a:off x="1143628" y="1368"/>
            <a:ext cx="6294743" cy="437611"/>
          </a:xfrm>
          <a:prstGeom prst="rect">
            <a:avLst/>
          </a:prstGeom>
        </p:spPr>
        <p:txBody>
          <a:bodyPr vert="horz" lIns="51435" tIns="25718" rIns="51435" bIns="25718"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kern="0" dirty="0">
                <a:solidFill>
                  <a:srgbClr val="FF0000"/>
                </a:solidFill>
                <a:cs typeface="Arial" panose="020B0604020202020204" pitchFamily="34" charset="0"/>
              </a:rPr>
              <a:t>Cohorts and follow-up</a:t>
            </a:r>
          </a:p>
        </p:txBody>
      </p:sp>
      <p:pic>
        <p:nvPicPr>
          <p:cNvPr id="51" name="Picture 50">
            <a:extLst>
              <a:ext uri="{FF2B5EF4-FFF2-40B4-BE49-F238E27FC236}">
                <a16:creationId xmlns:a16="http://schemas.microsoft.com/office/drawing/2014/main" id="{F5BC6199-2E59-4F48-A907-A9C530323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1"/>
            <a:ext cx="563236" cy="687617"/>
          </a:xfrm>
          <a:prstGeom prst="rect">
            <a:avLst/>
          </a:prstGeom>
        </p:spPr>
      </p:pic>
    </p:spTree>
    <p:extLst>
      <p:ext uri="{BB962C8B-B14F-4D97-AF65-F5344CB8AC3E}">
        <p14:creationId xmlns:p14="http://schemas.microsoft.com/office/powerpoint/2010/main" val="336737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07953FB-250D-0D47-8391-D9F72512D164}"/>
              </a:ext>
            </a:extLst>
          </p:cNvPr>
          <p:cNvSpPr txBox="1">
            <a:spLocks/>
          </p:cNvSpPr>
          <p:nvPr/>
        </p:nvSpPr>
        <p:spPr>
          <a:xfrm>
            <a:off x="13767" y="544108"/>
            <a:ext cx="9130233" cy="1293782"/>
          </a:xfrm>
          <a:prstGeom prst="rect">
            <a:avLst/>
          </a:prstGeom>
        </p:spPr>
        <p:txBody>
          <a:bodyPr vert="horz" lIns="91440" tIns="45720" rIns="91440" bIns="45720" rtlCol="0" anchor="t">
            <a:normAutofit/>
          </a:bodyPr>
          <a:lstStyle>
            <a:lvl1pPr marL="2583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9pPr>
          </a:lstStyle>
          <a:p>
            <a:pPr>
              <a:buClr>
                <a:srgbClr val="FF0000"/>
              </a:buClr>
            </a:pPr>
            <a:r>
              <a:rPr lang="en-GB" sz="1600" dirty="0"/>
              <a:t>7.1 million individuals (128 million person-years)</a:t>
            </a:r>
          </a:p>
          <a:p>
            <a:pPr>
              <a:buClr>
                <a:srgbClr val="FF0000"/>
              </a:buClr>
            </a:pPr>
            <a:r>
              <a:rPr lang="en-GB" sz="1600" dirty="0"/>
              <a:t>~1.5 million deaths; up to 25 years of follow-up</a:t>
            </a:r>
          </a:p>
          <a:p>
            <a:pPr>
              <a:buClr>
                <a:srgbClr val="FF0000"/>
              </a:buClr>
            </a:pPr>
            <a:r>
              <a:rPr lang="en-CA" sz="1600" dirty="0"/>
              <a:t>Annual average PM</a:t>
            </a:r>
            <a:r>
              <a:rPr lang="en-CA" sz="1600" baseline="-25000" dirty="0"/>
              <a:t>2.5</a:t>
            </a:r>
            <a:r>
              <a:rPr lang="en-CA" sz="1600" dirty="0"/>
              <a:t> concentration: 8.5 µg/m</a:t>
            </a:r>
            <a:r>
              <a:rPr lang="en-CA" sz="1600" baseline="30000" dirty="0"/>
              <a:t>3</a:t>
            </a:r>
            <a:r>
              <a:rPr lang="en-CA" sz="1600" dirty="0"/>
              <a:t> (</a:t>
            </a:r>
            <a:r>
              <a:rPr lang="en-CA" sz="1600" dirty="0" err="1"/>
              <a:t>s.d.</a:t>
            </a:r>
            <a:r>
              <a:rPr lang="en-CA" sz="1600" dirty="0"/>
              <a:t> 3.1)</a:t>
            </a:r>
          </a:p>
          <a:p>
            <a:pPr>
              <a:buClr>
                <a:srgbClr val="FF0000"/>
              </a:buClr>
            </a:pPr>
            <a:endParaRPr lang="en-CA" sz="1600" dirty="0"/>
          </a:p>
          <a:p>
            <a:endParaRPr lang="en-CA" sz="1200" dirty="0"/>
          </a:p>
        </p:txBody>
      </p:sp>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Stacked </a:t>
            </a:r>
            <a:r>
              <a:rPr lang="en-CA" sz="3000" b="1" dirty="0" err="1">
                <a:solidFill>
                  <a:srgbClr val="FF0000"/>
                </a:solidFill>
              </a:rPr>
              <a:t>CanCHEC</a:t>
            </a:r>
            <a:endParaRPr lang="en-CA" sz="3000" b="1" dirty="0">
              <a:solidFill>
                <a:srgbClr val="FF0000"/>
              </a:solidFill>
            </a:endParaRPr>
          </a:p>
        </p:txBody>
      </p:sp>
      <p:graphicFrame>
        <p:nvGraphicFramePr>
          <p:cNvPr id="7" name="Table 6">
            <a:extLst>
              <a:ext uri="{FF2B5EF4-FFF2-40B4-BE49-F238E27FC236}">
                <a16:creationId xmlns:a16="http://schemas.microsoft.com/office/drawing/2014/main" id="{019258A6-B297-324C-854F-26C4A641EDF0}"/>
              </a:ext>
            </a:extLst>
          </p:cNvPr>
          <p:cNvGraphicFramePr>
            <a:graphicFrameLocks noGrp="1"/>
          </p:cNvGraphicFramePr>
          <p:nvPr/>
        </p:nvGraphicFramePr>
        <p:xfrm>
          <a:off x="1064289" y="1815548"/>
          <a:ext cx="7029188" cy="3306957"/>
        </p:xfrm>
        <a:graphic>
          <a:graphicData uri="http://schemas.openxmlformats.org/drawingml/2006/table">
            <a:tbl>
              <a:tblPr firstRow="1" bandRow="1">
                <a:tableStyleId>{BC89EF96-8CEA-46FF-86C4-4CE0E7609802}</a:tableStyleId>
              </a:tblPr>
              <a:tblGrid>
                <a:gridCol w="4254637">
                  <a:extLst>
                    <a:ext uri="{9D8B030D-6E8A-4147-A177-3AD203B41FA5}">
                      <a16:colId xmlns:a16="http://schemas.microsoft.com/office/drawing/2014/main" val="2188402464"/>
                    </a:ext>
                  </a:extLst>
                </a:gridCol>
                <a:gridCol w="2774551">
                  <a:extLst>
                    <a:ext uri="{9D8B030D-6E8A-4147-A177-3AD203B41FA5}">
                      <a16:colId xmlns:a16="http://schemas.microsoft.com/office/drawing/2014/main" val="3578739413"/>
                    </a:ext>
                  </a:extLst>
                </a:gridCol>
              </a:tblGrid>
              <a:tr h="777117">
                <a:tc>
                  <a:txBody>
                    <a:bodyPr/>
                    <a:lstStyle/>
                    <a:p>
                      <a:pPr algn="l"/>
                      <a:endParaRPr lang="en-GB" sz="1600" b="0" dirty="0"/>
                    </a:p>
                    <a:p>
                      <a:pPr algn="l"/>
                      <a:r>
                        <a:rPr lang="en-GB" sz="1600" b="0" dirty="0"/>
                        <a:t>Non-accidental mortality (Fully</a:t>
                      </a:r>
                      <a:r>
                        <a:rPr lang="en-GB" sz="1600" b="0" baseline="0" dirty="0"/>
                        <a:t> adjusted model)</a:t>
                      </a:r>
                      <a:endParaRPr lang="en-GB" sz="1600" b="0"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endParaRPr lang="en-GB" sz="1600" b="1" baseline="0" dirty="0"/>
                    </a:p>
                    <a:p>
                      <a:pPr algn="ctr"/>
                      <a:r>
                        <a:rPr lang="en-GB" sz="1600" b="1" baseline="0" dirty="0"/>
                        <a:t>1.08 (1.07 – 1. 10)</a:t>
                      </a:r>
                      <a:endParaRPr lang="en-GB" sz="1600" b="1"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04555132"/>
                  </a:ext>
                </a:extLst>
              </a:tr>
              <a:tr h="2052483">
                <a:tc>
                  <a:txBody>
                    <a:bodyPr/>
                    <a:lstStyle/>
                    <a:p>
                      <a:pPr algn="l"/>
                      <a:r>
                        <a:rPr lang="en-GB" sz="1600" b="0" dirty="0"/>
                        <a:t>CVD</a:t>
                      </a:r>
                      <a:endParaRPr lang="en-GB" sz="1600" b="0" baseline="-25000" dirty="0"/>
                    </a:p>
                    <a:p>
                      <a:pPr algn="l"/>
                      <a:r>
                        <a:rPr lang="en-GB" sz="1600" b="0" dirty="0"/>
                        <a:t>  IHD</a:t>
                      </a:r>
                    </a:p>
                    <a:p>
                      <a:pPr algn="l"/>
                      <a:r>
                        <a:rPr lang="en-GB" sz="1600" b="0" dirty="0"/>
                        <a:t>  Heart failure</a:t>
                      </a:r>
                    </a:p>
                    <a:p>
                      <a:pPr algn="l"/>
                      <a:r>
                        <a:rPr lang="en-GB" sz="1600" b="0" dirty="0"/>
                        <a:t>Cerebrovascular</a:t>
                      </a:r>
                      <a:endParaRPr lang="en-GB" sz="1600" b="0" baseline="-25000" dirty="0"/>
                    </a:p>
                    <a:p>
                      <a:pPr algn="l"/>
                      <a:r>
                        <a:rPr lang="en-GB" sz="1600" b="0" dirty="0"/>
                        <a:t>Diabetes</a:t>
                      </a:r>
                    </a:p>
                    <a:p>
                      <a:pPr algn="l"/>
                      <a:r>
                        <a:rPr lang="en-GB" sz="1600" b="0" dirty="0"/>
                        <a:t>Respiratory</a:t>
                      </a:r>
                    </a:p>
                    <a:p>
                      <a:pPr algn="l"/>
                      <a:r>
                        <a:rPr lang="en-GB" sz="1600" b="0" dirty="0"/>
                        <a:t>  COPD</a:t>
                      </a:r>
                    </a:p>
                    <a:p>
                      <a:pPr algn="l"/>
                      <a:r>
                        <a:rPr lang="en-GB" sz="1600" b="0" dirty="0"/>
                        <a:t>  Pneumonia</a:t>
                      </a:r>
                    </a:p>
                    <a:p>
                      <a:pPr algn="l"/>
                      <a:r>
                        <a:rPr lang="en-GB" sz="1600" b="0" dirty="0"/>
                        <a:t>Lung Cancer</a:t>
                      </a:r>
                    </a:p>
                    <a:p>
                      <a:pPr algn="l"/>
                      <a:r>
                        <a:rPr lang="en-GB" sz="1600" b="0" dirty="0"/>
                        <a:t>Kidney Failure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t>1.16 (1.14 – 1.18)</a:t>
                      </a:r>
                    </a:p>
                    <a:p>
                      <a:pPr algn="ctr"/>
                      <a:r>
                        <a:rPr lang="en-GB" sz="1600" b="1" dirty="0"/>
                        <a:t>1.22 (1.19 – 1.25)</a:t>
                      </a:r>
                    </a:p>
                    <a:p>
                      <a:pPr algn="ctr"/>
                      <a:r>
                        <a:rPr lang="en-GB" sz="1600" b="0" dirty="0"/>
                        <a:t>1.04 (0.96</a:t>
                      </a:r>
                      <a:r>
                        <a:rPr lang="en-GB" sz="1600" b="0" baseline="0" dirty="0"/>
                        <a:t> – 1.13)</a:t>
                      </a:r>
                      <a:endParaRPr lang="en-GB" sz="1600" b="0" dirty="0"/>
                    </a:p>
                    <a:p>
                      <a:pPr algn="ctr"/>
                      <a:r>
                        <a:rPr lang="en-GB" sz="1600" b="1" dirty="0"/>
                        <a:t>1.10</a:t>
                      </a:r>
                      <a:r>
                        <a:rPr lang="en-GB" sz="1600" b="1" baseline="0" dirty="0"/>
                        <a:t> (1.06 – 1.15)</a:t>
                      </a:r>
                    </a:p>
                    <a:p>
                      <a:pPr algn="ctr"/>
                      <a:r>
                        <a:rPr lang="en-GB" sz="1600" b="1" baseline="0" dirty="0"/>
                        <a:t> 1.24 (1.17 – 1.32)</a:t>
                      </a:r>
                    </a:p>
                    <a:p>
                      <a:pPr algn="ctr"/>
                      <a:r>
                        <a:rPr lang="en-GB" sz="1600" b="1" dirty="0"/>
                        <a:t>1.08 (1.04</a:t>
                      </a:r>
                      <a:r>
                        <a:rPr lang="en-GB" sz="1600" b="1" baseline="0" dirty="0"/>
                        <a:t> – 1.12)</a:t>
                      </a:r>
                    </a:p>
                    <a:p>
                      <a:pPr algn="ctr"/>
                      <a:r>
                        <a:rPr lang="en-GB" sz="1600" b="1" baseline="0" dirty="0"/>
                        <a:t>1.06 (1.01 – 1.11)</a:t>
                      </a:r>
                    </a:p>
                    <a:p>
                      <a:pPr algn="ctr"/>
                      <a:r>
                        <a:rPr lang="en-GB" sz="1600" b="1" baseline="0" dirty="0"/>
                        <a:t>1.19 (1.11 – 1.29)</a:t>
                      </a:r>
                    </a:p>
                    <a:p>
                      <a:pPr algn="ctr"/>
                      <a:r>
                        <a:rPr lang="en-GB" sz="1600" b="0" baseline="0" dirty="0"/>
                        <a:t>0.99 (0.96 – 1.02)</a:t>
                      </a:r>
                    </a:p>
                    <a:p>
                      <a:pPr algn="ctr"/>
                      <a:r>
                        <a:rPr lang="en-GB" sz="1600" b="0" baseline="0" dirty="0"/>
                        <a:t>0.97 (0.88 – 1.07</a:t>
                      </a:r>
                      <a:r>
                        <a:rPr lang="en-GB" sz="1600" b="1" baseline="0" dirty="0"/>
                        <a: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79124"/>
                  </a:ext>
                </a:extLst>
              </a:tr>
            </a:tbl>
          </a:graphicData>
        </a:graphic>
      </p:graphicFrame>
      <p:sp>
        <p:nvSpPr>
          <p:cNvPr id="8" name="TextBox 7">
            <a:extLst>
              <a:ext uri="{FF2B5EF4-FFF2-40B4-BE49-F238E27FC236}">
                <a16:creationId xmlns:a16="http://schemas.microsoft.com/office/drawing/2014/main" id="{4790336A-56A5-3742-A12E-3CCECAF15610}"/>
              </a:ext>
            </a:extLst>
          </p:cNvPr>
          <p:cNvSpPr txBox="1"/>
          <p:nvPr/>
        </p:nvSpPr>
        <p:spPr>
          <a:xfrm>
            <a:off x="5506713" y="1596972"/>
            <a:ext cx="2178417" cy="338554"/>
          </a:xfrm>
          <a:prstGeom prst="rect">
            <a:avLst/>
          </a:prstGeom>
          <a:noFill/>
        </p:spPr>
        <p:txBody>
          <a:bodyPr wrap="none" rtlCol="0">
            <a:spAutoFit/>
          </a:bodyPr>
          <a:lstStyle/>
          <a:p>
            <a:r>
              <a:rPr lang="en-GB" sz="1600" b="1" dirty="0"/>
              <a:t>HR  per 10 </a:t>
            </a:r>
            <a:r>
              <a:rPr lang="el-GR" sz="1600" b="1" dirty="0"/>
              <a:t>μ</a:t>
            </a:r>
            <a:r>
              <a:rPr lang="en-GB" sz="1600" b="1" dirty="0"/>
              <a:t>g/m</a:t>
            </a:r>
            <a:r>
              <a:rPr lang="en-GB" sz="1600" b="1" baseline="30000" dirty="0"/>
              <a:t>3  </a:t>
            </a:r>
            <a:r>
              <a:rPr lang="en-GB" sz="1600" b="1" dirty="0"/>
              <a:t>PM</a:t>
            </a:r>
            <a:r>
              <a:rPr lang="en-GB" sz="1600" b="1" baseline="-25000" dirty="0"/>
              <a:t>2.5</a:t>
            </a:r>
          </a:p>
        </p:txBody>
      </p:sp>
    </p:spTree>
    <p:extLst>
      <p:ext uri="{BB962C8B-B14F-4D97-AF65-F5344CB8AC3E}">
        <p14:creationId xmlns:p14="http://schemas.microsoft.com/office/powerpoint/2010/main" val="64389338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8954"/>
          <a:stretch/>
        </p:blipFill>
        <p:spPr>
          <a:xfrm>
            <a:off x="6784602" y="0"/>
            <a:ext cx="2359398" cy="25914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8955"/>
          <a:stretch/>
        </p:blipFill>
        <p:spPr>
          <a:xfrm>
            <a:off x="4757957" y="2528546"/>
            <a:ext cx="2359354" cy="25914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8132"/>
          <a:stretch/>
        </p:blipFill>
        <p:spPr>
          <a:xfrm>
            <a:off x="2395179" y="2528546"/>
            <a:ext cx="2380681" cy="259141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7605"/>
          <a:stretch/>
        </p:blipFill>
        <p:spPr>
          <a:xfrm>
            <a:off x="848" y="2528546"/>
            <a:ext cx="2394331" cy="259141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8141"/>
          <a:stretch/>
        </p:blipFill>
        <p:spPr>
          <a:xfrm>
            <a:off x="6829896" y="2600783"/>
            <a:ext cx="2314105" cy="2519172"/>
          </a:xfrm>
          <a:prstGeom prst="rect">
            <a:avLst/>
          </a:prstGeom>
        </p:spPr>
      </p:pic>
      <p:sp>
        <p:nvSpPr>
          <p:cNvPr id="2" name="TextBox 1"/>
          <p:cNvSpPr txBox="1"/>
          <p:nvPr/>
        </p:nvSpPr>
        <p:spPr>
          <a:xfrm>
            <a:off x="-41424" y="4982475"/>
            <a:ext cx="2084225" cy="230832"/>
          </a:xfrm>
          <a:prstGeom prst="rect">
            <a:avLst/>
          </a:prstGeom>
          <a:noFill/>
        </p:spPr>
        <p:txBody>
          <a:bodyPr wrap="none" rtlCol="0">
            <a:spAutoFit/>
          </a:bodyPr>
          <a:lstStyle/>
          <a:p>
            <a:r>
              <a:rPr lang="en-CA" sz="900" dirty="0"/>
              <a:t>Pappin et al., 2019; Christidis et al., 2019</a:t>
            </a:r>
          </a:p>
        </p:txBody>
      </p:sp>
      <p:graphicFrame>
        <p:nvGraphicFramePr>
          <p:cNvPr id="15" name="Chart 14">
            <a:extLst>
              <a:ext uri="{FF2B5EF4-FFF2-40B4-BE49-F238E27FC236}">
                <a16:creationId xmlns:a16="http://schemas.microsoft.com/office/drawing/2014/main" id="{1EAA2794-1CFA-4B84-83F7-3808AD0FA74D}"/>
              </a:ext>
            </a:extLst>
          </p:cNvPr>
          <p:cNvGraphicFramePr/>
          <p:nvPr/>
        </p:nvGraphicFramePr>
        <p:xfrm>
          <a:off x="1413745" y="127709"/>
          <a:ext cx="4511976" cy="2400837"/>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a:off x="3356206" y="2053569"/>
            <a:ext cx="1324402" cy="369332"/>
          </a:xfrm>
          <a:prstGeom prst="rect">
            <a:avLst/>
          </a:prstGeom>
          <a:noFill/>
        </p:spPr>
        <p:txBody>
          <a:bodyPr wrap="none" rtlCol="0">
            <a:spAutoFit/>
          </a:bodyPr>
          <a:lstStyle/>
          <a:p>
            <a:r>
              <a:rPr lang="en-CA" dirty="0"/>
              <a:t>“full” model</a:t>
            </a:r>
          </a:p>
        </p:txBody>
      </p:sp>
    </p:spTree>
    <p:extLst>
      <p:ext uri="{BB962C8B-B14F-4D97-AF65-F5344CB8AC3E}">
        <p14:creationId xmlns:p14="http://schemas.microsoft.com/office/powerpoint/2010/main" val="91844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4" y="233587"/>
            <a:ext cx="3249230" cy="463466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Arial"/>
            </a:endParaRPr>
          </a:p>
        </p:txBody>
      </p:sp>
      <p:sp>
        <p:nvSpPr>
          <p:cNvPr id="4" name="Rectangle 2"/>
          <p:cNvSpPr txBox="1">
            <a:spLocks noChangeArrowheads="1"/>
          </p:cNvSpPr>
          <p:nvPr/>
        </p:nvSpPr>
        <p:spPr>
          <a:xfrm>
            <a:off x="557213" y="557213"/>
            <a:ext cx="2607469" cy="37218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defTabSz="685800">
              <a:spcAft>
                <a:spcPts val="450"/>
              </a:spcAft>
              <a:defRPr/>
            </a:pPr>
            <a:r>
              <a:rPr lang="en-US" altLang="en-US" sz="3600" dirty="0">
                <a:solidFill>
                  <a:srgbClr val="FFFFFF"/>
                </a:solidFill>
                <a:latin typeface="Ebrima"/>
              </a:rPr>
              <a:t>Long-term AQG levels</a:t>
            </a:r>
          </a:p>
        </p:txBody>
      </p:sp>
      <p:pic>
        <p:nvPicPr>
          <p:cNvPr id="5" name="Picture 4" descr="Timeline&#10;&#10;Description automatically generated">
            <a:extLst>
              <a:ext uri="{FF2B5EF4-FFF2-40B4-BE49-F238E27FC236}">
                <a16:creationId xmlns:a16="http://schemas.microsoft.com/office/drawing/2014/main" id="{42382496-671D-4612-9053-9D2E7678B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613" y="1245870"/>
            <a:ext cx="5265759" cy="2846070"/>
          </a:xfrm>
          <a:prstGeom prst="rect">
            <a:avLst/>
          </a:prstGeom>
        </p:spPr>
      </p:pic>
    </p:spTree>
    <p:extLst>
      <p:ext uri="{BB962C8B-B14F-4D97-AF65-F5344CB8AC3E}">
        <p14:creationId xmlns:p14="http://schemas.microsoft.com/office/powerpoint/2010/main" val="331560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Chart 2">
            <a:extLst>
              <a:ext uri="{FF2B5EF4-FFF2-40B4-BE49-F238E27FC236}">
                <a16:creationId xmlns:a16="http://schemas.microsoft.com/office/drawing/2014/main" id="{1DC434E4-0E47-4C14-996E-4D706A1FC8FA}"/>
              </a:ext>
            </a:extLst>
          </p:cNvPr>
          <p:cNvGraphicFramePr/>
          <p:nvPr/>
        </p:nvGraphicFramePr>
        <p:xfrm>
          <a:off x="1616529" y="432707"/>
          <a:ext cx="5410200" cy="372427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a:spLocks noChangeArrowheads="1"/>
          </p:cNvSpPr>
          <p:nvPr/>
        </p:nvSpPr>
        <p:spPr bwMode="auto">
          <a:xfrm>
            <a:off x="0" y="4194631"/>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Figure 2</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Hazard Ratio estimates and 95% confidence intervals for the association between PM</a:t>
            </a:r>
            <a:r>
              <a:rPr kumimoji="0" lang="en-US" altLang="en-US" sz="1100" b="0" i="1"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2.5</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non-accidental mortality for Full and DAG-informed models across cohorts.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4182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412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306439"/>
            <a:ext cx="9144000" cy="1369606"/>
          </a:xfrm>
          <a:prstGeom prst="rect">
            <a:avLst/>
          </a:prstGeom>
          <a:noFill/>
        </p:spPr>
        <p:txBody>
          <a:bodyPr wrap="square" rtlCol="0">
            <a:spAutoFit/>
          </a:bodyPr>
          <a:lstStyle/>
          <a:p>
            <a:pPr defTabSz="685800"/>
            <a:r>
              <a:rPr lang="en-CA" sz="1350" b="1" dirty="0">
                <a:solidFill>
                  <a:prstClr val="black"/>
                </a:solidFill>
              </a:rPr>
              <a:t>DAG Model: </a:t>
            </a:r>
            <a:r>
              <a:rPr lang="en-CA" sz="1350" b="1" dirty="0" err="1">
                <a:solidFill>
                  <a:prstClr val="black"/>
                </a:solidFill>
              </a:rPr>
              <a:t>Airshed</a:t>
            </a:r>
            <a:r>
              <a:rPr lang="en-CA" sz="1350" b="1" dirty="0">
                <a:solidFill>
                  <a:prstClr val="black"/>
                </a:solidFill>
              </a:rPr>
              <a:t>, Community Size</a:t>
            </a:r>
            <a:r>
              <a:rPr lang="en-CA" sz="1350" dirty="0">
                <a:solidFill>
                  <a:prstClr val="black"/>
                </a:solidFill>
              </a:rPr>
              <a:t>, </a:t>
            </a:r>
            <a:r>
              <a:rPr lang="en-CA" sz="1350" b="1" dirty="0">
                <a:solidFill>
                  <a:prstClr val="black"/>
                </a:solidFill>
              </a:rPr>
              <a:t>Urban Form</a:t>
            </a:r>
            <a:r>
              <a:rPr lang="en-CA" sz="1350" dirty="0">
                <a:solidFill>
                  <a:prstClr val="black"/>
                </a:solidFill>
              </a:rPr>
              <a:t>, (</a:t>
            </a:r>
            <a:r>
              <a:rPr lang="en-CA" sz="1350" b="1" dirty="0">
                <a:solidFill>
                  <a:prstClr val="black"/>
                </a:solidFill>
              </a:rPr>
              <a:t>Ethnic Concentration</a:t>
            </a:r>
            <a:r>
              <a:rPr lang="en-CA" sz="1350" dirty="0">
                <a:solidFill>
                  <a:prstClr val="black"/>
                </a:solidFill>
              </a:rPr>
              <a:t>, </a:t>
            </a:r>
            <a:r>
              <a:rPr lang="en-CA" sz="1350" b="1" dirty="0">
                <a:solidFill>
                  <a:prstClr val="black"/>
                </a:solidFill>
              </a:rPr>
              <a:t>Dependency, Deprivation, Instability) + </a:t>
            </a:r>
            <a:r>
              <a:rPr lang="en-CA" sz="1350" dirty="0">
                <a:solidFill>
                  <a:prstClr val="black"/>
                </a:solidFill>
              </a:rPr>
              <a:t>strata for age, sex, immigrant status (cohort)</a:t>
            </a:r>
          </a:p>
          <a:p>
            <a:pPr defTabSz="685800"/>
            <a:endParaRPr lang="en-CA" sz="1400" dirty="0"/>
          </a:p>
          <a:p>
            <a:pPr defTabSz="685800"/>
            <a:r>
              <a:rPr lang="en-CA" sz="1400" b="1" dirty="0"/>
              <a:t>Full model (+ available individual-level covariates)</a:t>
            </a:r>
          </a:p>
          <a:p>
            <a:pPr defTabSz="685800"/>
            <a:r>
              <a:rPr lang="en-CA" sz="1400" dirty="0" err="1"/>
              <a:t>CanCHEC</a:t>
            </a:r>
            <a:r>
              <a:rPr lang="en-CA" sz="1400" dirty="0"/>
              <a:t>: </a:t>
            </a:r>
            <a:r>
              <a:rPr lang="en-US" sz="1400" dirty="0"/>
              <a:t>income, education, marital status, indigenous identity, employment status, occupational class, visible minority status, and years since immigrating to Canada</a:t>
            </a:r>
            <a:endParaRPr lang="en-CA" sz="1350" dirty="0">
              <a:solidFill>
                <a:prstClr val="black"/>
              </a:solidFill>
            </a:endParaRPr>
          </a:p>
        </p:txBody>
      </p:sp>
      <p:sp>
        <p:nvSpPr>
          <p:cNvPr id="5" name="TextBox 4"/>
          <p:cNvSpPr txBox="1"/>
          <p:nvPr/>
        </p:nvSpPr>
        <p:spPr>
          <a:xfrm>
            <a:off x="2224381" y="211870"/>
            <a:ext cx="853168" cy="300082"/>
          </a:xfrm>
          <a:prstGeom prst="rect">
            <a:avLst/>
          </a:prstGeom>
          <a:noFill/>
        </p:spPr>
        <p:txBody>
          <a:bodyPr wrap="square" rtlCol="0">
            <a:spAutoFit/>
          </a:bodyPr>
          <a:lstStyle/>
          <a:p>
            <a:pPr algn="ctr" defTabSz="685800"/>
            <a:r>
              <a:rPr lang="en-CA" sz="1350" dirty="0" err="1">
                <a:solidFill>
                  <a:prstClr val="black"/>
                </a:solidFill>
              </a:rPr>
              <a:t>CanCHEC</a:t>
            </a:r>
            <a:endParaRPr lang="en-CA" sz="1350"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7834"/>
            <a:ext cx="4124960" cy="3037840"/>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116389" y="317361"/>
            <a:ext cx="3888740" cy="2978785"/>
          </a:xfrm>
          <a:prstGeom prst="rect">
            <a:avLst/>
          </a:prstGeom>
          <a:noFill/>
          <a:ln>
            <a:noFill/>
          </a:ln>
        </p:spPr>
      </p:pic>
      <p:sp>
        <p:nvSpPr>
          <p:cNvPr id="8" name="TextBox 7"/>
          <p:cNvSpPr txBox="1"/>
          <p:nvPr/>
        </p:nvSpPr>
        <p:spPr>
          <a:xfrm>
            <a:off x="0" y="4661806"/>
            <a:ext cx="9144000" cy="307777"/>
          </a:xfrm>
          <a:prstGeom prst="rect">
            <a:avLst/>
          </a:prstGeom>
          <a:noFill/>
        </p:spPr>
        <p:txBody>
          <a:bodyPr wrap="square" rtlCol="0">
            <a:spAutoFit/>
          </a:bodyPr>
          <a:lstStyle/>
          <a:p>
            <a:pPr defTabSz="685800"/>
            <a:r>
              <a:rPr lang="en-CA" sz="1350" dirty="0">
                <a:solidFill>
                  <a:prstClr val="black"/>
                </a:solidFill>
              </a:rPr>
              <a:t>CCHS: + </a:t>
            </a:r>
            <a:r>
              <a:rPr lang="en-US" sz="1400" dirty="0"/>
              <a:t>fruit and vegetable consumption, leisure exercise frequency, alcohol consumption, smoking, BMI </a:t>
            </a:r>
            <a:r>
              <a:rPr lang="en-CA" sz="1350" b="1" dirty="0">
                <a:solidFill>
                  <a:prstClr val="black"/>
                </a:solidFill>
              </a:rPr>
              <a:t> </a:t>
            </a:r>
            <a:endParaRPr lang="en-CA" sz="1350" dirty="0">
              <a:solidFill>
                <a:prstClr val="black"/>
              </a:solidFill>
            </a:endParaRPr>
          </a:p>
        </p:txBody>
      </p:sp>
      <p:sp>
        <p:nvSpPr>
          <p:cNvPr id="9" name="TextBox 8"/>
          <p:cNvSpPr txBox="1"/>
          <p:nvPr/>
        </p:nvSpPr>
        <p:spPr>
          <a:xfrm>
            <a:off x="7481122" y="282796"/>
            <a:ext cx="853168" cy="300082"/>
          </a:xfrm>
          <a:prstGeom prst="rect">
            <a:avLst/>
          </a:prstGeom>
          <a:noFill/>
        </p:spPr>
        <p:txBody>
          <a:bodyPr wrap="square" rtlCol="0">
            <a:spAutoFit/>
          </a:bodyPr>
          <a:lstStyle/>
          <a:p>
            <a:pPr algn="ctr" defTabSz="685800"/>
            <a:r>
              <a:rPr lang="en-CA" sz="1350" dirty="0">
                <a:solidFill>
                  <a:prstClr val="black"/>
                </a:solidFill>
              </a:rPr>
              <a:t>CCHS</a:t>
            </a:r>
          </a:p>
        </p:txBody>
      </p:sp>
      <p:sp>
        <p:nvSpPr>
          <p:cNvPr id="10"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Covariates</a:t>
            </a:r>
          </a:p>
        </p:txBody>
      </p:sp>
    </p:spTree>
    <p:extLst>
      <p:ext uri="{BB962C8B-B14F-4D97-AF65-F5344CB8AC3E}">
        <p14:creationId xmlns:p14="http://schemas.microsoft.com/office/powerpoint/2010/main" val="14784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3EE73-0CA0-1248-A1D6-BB6FC6195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930" y="534688"/>
            <a:ext cx="6194070" cy="4129380"/>
          </a:xfrm>
          <a:prstGeom prst="rect">
            <a:avLst/>
          </a:prstGeom>
        </p:spPr>
      </p:pic>
      <p:sp>
        <p:nvSpPr>
          <p:cNvPr id="6" name="TextBox 5">
            <a:extLst>
              <a:ext uri="{FF2B5EF4-FFF2-40B4-BE49-F238E27FC236}">
                <a16:creationId xmlns:a16="http://schemas.microsoft.com/office/drawing/2014/main" id="{ACF82297-C1EE-704A-A8FA-583CC8A4544D}"/>
              </a:ext>
            </a:extLst>
          </p:cNvPr>
          <p:cNvSpPr txBox="1"/>
          <p:nvPr/>
        </p:nvSpPr>
        <p:spPr>
          <a:xfrm>
            <a:off x="-39758" y="552455"/>
            <a:ext cx="3196425" cy="3970318"/>
          </a:xfrm>
          <a:prstGeom prst="rect">
            <a:avLst/>
          </a:prstGeom>
          <a:noFill/>
        </p:spPr>
        <p:txBody>
          <a:bodyPr wrap="square" rtlCol="0">
            <a:spAutoFit/>
          </a:bodyPr>
          <a:lstStyle/>
          <a:p>
            <a:pPr marL="285750" indent="-285750" defTabSz="514350">
              <a:buClr>
                <a:schemeClr val="accent2"/>
              </a:buClr>
              <a:buFont typeface="Arial" panose="020B0604020202020204" pitchFamily="34" charset="0"/>
              <a:buChar char="•"/>
            </a:pPr>
            <a:r>
              <a:rPr lang="en-GB" dirty="0">
                <a:solidFill>
                  <a:prstClr val="black"/>
                </a:solidFill>
              </a:rPr>
              <a:t>LUR model (satellite estimates, road length (10 km), area of industrial land use (2 km), mean summer rainfall </a:t>
            </a:r>
          </a:p>
          <a:p>
            <a:pPr marL="285750" indent="-285750" defTabSz="514350">
              <a:buClr>
                <a:schemeClr val="accent2"/>
              </a:buClr>
              <a:buFont typeface="Arial" panose="020B0604020202020204" pitchFamily="34" charset="0"/>
              <a:buChar char="•"/>
            </a:pPr>
            <a:endParaRPr lang="en-GB" dirty="0">
              <a:solidFill>
                <a:prstClr val="black"/>
              </a:solidFill>
            </a:endParaRPr>
          </a:p>
          <a:p>
            <a:pPr marL="285750" indent="-285750" defTabSz="514350">
              <a:buClr>
                <a:schemeClr val="accent2"/>
              </a:buClr>
              <a:buFont typeface="Arial" panose="020B0604020202020204" pitchFamily="34" charset="0"/>
              <a:buChar char="•"/>
            </a:pPr>
            <a:r>
              <a:rPr lang="en-GB" dirty="0">
                <a:solidFill>
                  <a:prstClr val="black"/>
                </a:solidFill>
              </a:rPr>
              <a:t>2006 annual mean concentrations (~10 m)</a:t>
            </a:r>
          </a:p>
          <a:p>
            <a:pPr marL="285750" indent="-285750" defTabSz="514350">
              <a:buClr>
                <a:schemeClr val="accent2"/>
              </a:buClr>
              <a:buFont typeface="Arial" panose="020B0604020202020204" pitchFamily="34" charset="0"/>
              <a:buChar char="•"/>
            </a:pPr>
            <a:endParaRPr lang="en-GB" dirty="0">
              <a:solidFill>
                <a:prstClr val="black"/>
              </a:solidFill>
            </a:endParaRPr>
          </a:p>
          <a:p>
            <a:pPr marL="285750" indent="-285750" defTabSz="514350">
              <a:buClr>
                <a:schemeClr val="accent2"/>
              </a:buClr>
              <a:buFont typeface="Arial" panose="020B0604020202020204" pitchFamily="34" charset="0"/>
              <a:buChar char="•"/>
            </a:pPr>
            <a:r>
              <a:rPr lang="en-CA" dirty="0">
                <a:solidFill>
                  <a:prstClr val="black"/>
                </a:solidFill>
              </a:rPr>
              <a:t>Year-adjusted using ground-based time-series measurements from 24 Census Divisions (1981 – 2012)</a:t>
            </a:r>
          </a:p>
        </p:txBody>
      </p:sp>
      <p:sp>
        <p:nvSpPr>
          <p:cNvPr id="4" name="Title 1">
            <a:extLst>
              <a:ext uri="{FF2B5EF4-FFF2-40B4-BE49-F238E27FC236}">
                <a16:creationId xmlns:a16="http://schemas.microsoft.com/office/drawing/2014/main" id="{3E1AC7F2-714E-440E-8701-1AE1A0B0C99B}"/>
              </a:ext>
            </a:extLst>
          </p:cNvPr>
          <p:cNvSpPr txBox="1">
            <a:spLocks/>
          </p:cNvSpPr>
          <p:nvPr/>
        </p:nvSpPr>
        <p:spPr>
          <a:xfrm>
            <a:off x="0" y="628"/>
            <a:ext cx="2115047" cy="53406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75" b="1" dirty="0">
                <a:solidFill>
                  <a:schemeClr val="accent2"/>
                </a:solidFill>
              </a:rPr>
              <a:t>NO</a:t>
            </a:r>
            <a:r>
              <a:rPr lang="en-US" sz="2475" b="1" baseline="-25000" dirty="0">
                <a:solidFill>
                  <a:schemeClr val="accent2"/>
                </a:solidFill>
              </a:rPr>
              <a:t>2 </a:t>
            </a:r>
            <a:r>
              <a:rPr lang="en-US" sz="2475" b="1" dirty="0">
                <a:solidFill>
                  <a:schemeClr val="accent2"/>
                </a:solidFill>
              </a:rPr>
              <a:t>Estimation</a:t>
            </a:r>
          </a:p>
        </p:txBody>
      </p:sp>
      <p:sp>
        <p:nvSpPr>
          <p:cNvPr id="2" name="TextBox 1"/>
          <p:cNvSpPr txBox="1"/>
          <p:nvPr/>
        </p:nvSpPr>
        <p:spPr>
          <a:xfrm>
            <a:off x="0" y="4920408"/>
            <a:ext cx="9144000" cy="215444"/>
          </a:xfrm>
          <a:prstGeom prst="rect">
            <a:avLst/>
          </a:prstGeom>
          <a:noFill/>
        </p:spPr>
        <p:txBody>
          <a:bodyPr wrap="square" rtlCol="0">
            <a:spAutoFit/>
          </a:bodyPr>
          <a:lstStyle/>
          <a:p>
            <a:r>
              <a:rPr lang="en-GB" sz="800" i="1" dirty="0">
                <a:solidFill>
                  <a:prstClr val="black"/>
                </a:solidFill>
              </a:rPr>
              <a:t>Hystad P et al. 2011. Creating national air pollution models for population exposure assessment in Canada. Environ Health </a:t>
            </a:r>
            <a:r>
              <a:rPr lang="en-GB" sz="800" i="1" dirty="0" err="1">
                <a:solidFill>
                  <a:prstClr val="black"/>
                </a:solidFill>
              </a:rPr>
              <a:t>Perspect</a:t>
            </a:r>
            <a:r>
              <a:rPr lang="en-GB" sz="800" i="1" dirty="0">
                <a:solidFill>
                  <a:prstClr val="black"/>
                </a:solidFill>
              </a:rPr>
              <a:t> 119(8):1123-9.  </a:t>
            </a:r>
            <a:endParaRPr lang="en-US" dirty="0"/>
          </a:p>
        </p:txBody>
      </p:sp>
    </p:spTree>
    <p:extLst>
      <p:ext uri="{BB962C8B-B14F-4D97-AF65-F5344CB8AC3E}">
        <p14:creationId xmlns:p14="http://schemas.microsoft.com/office/powerpoint/2010/main" val="254618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C0B52-7754-8743-8702-68E19E961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060" y="534688"/>
            <a:ext cx="6209940" cy="4141235"/>
          </a:xfrm>
          <a:prstGeom prst="rect">
            <a:avLst/>
          </a:prstGeom>
        </p:spPr>
      </p:pic>
      <p:sp>
        <p:nvSpPr>
          <p:cNvPr id="6" name="Title 1">
            <a:extLst>
              <a:ext uri="{FF2B5EF4-FFF2-40B4-BE49-F238E27FC236}">
                <a16:creationId xmlns:a16="http://schemas.microsoft.com/office/drawing/2014/main" id="{3E1AC7F2-714E-440E-8701-1AE1A0B0C99B}"/>
              </a:ext>
            </a:extLst>
          </p:cNvPr>
          <p:cNvSpPr txBox="1">
            <a:spLocks/>
          </p:cNvSpPr>
          <p:nvPr/>
        </p:nvSpPr>
        <p:spPr>
          <a:xfrm>
            <a:off x="0" y="628"/>
            <a:ext cx="2115047" cy="53406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75" b="1" dirty="0">
                <a:solidFill>
                  <a:schemeClr val="accent2"/>
                </a:solidFill>
              </a:rPr>
              <a:t>O</a:t>
            </a:r>
            <a:r>
              <a:rPr lang="en-US" sz="2475" b="1" baseline="-25000" dirty="0">
                <a:solidFill>
                  <a:schemeClr val="accent2"/>
                </a:solidFill>
              </a:rPr>
              <a:t>3 </a:t>
            </a:r>
            <a:r>
              <a:rPr lang="en-US" sz="2475" b="1" dirty="0">
                <a:solidFill>
                  <a:schemeClr val="accent2"/>
                </a:solidFill>
              </a:rPr>
              <a:t>Estimation</a:t>
            </a:r>
          </a:p>
        </p:txBody>
      </p:sp>
      <p:sp>
        <p:nvSpPr>
          <p:cNvPr id="7" name="TextBox 6">
            <a:extLst>
              <a:ext uri="{FF2B5EF4-FFF2-40B4-BE49-F238E27FC236}">
                <a16:creationId xmlns:a16="http://schemas.microsoft.com/office/drawing/2014/main" id="{ACF82297-C1EE-704A-A8FA-583CC8A4544D}"/>
              </a:ext>
            </a:extLst>
          </p:cNvPr>
          <p:cNvSpPr txBox="1"/>
          <p:nvPr/>
        </p:nvSpPr>
        <p:spPr>
          <a:xfrm>
            <a:off x="13387" y="534688"/>
            <a:ext cx="3127378" cy="5078313"/>
          </a:xfrm>
          <a:prstGeom prst="rect">
            <a:avLst/>
          </a:prstGeom>
          <a:noFill/>
        </p:spPr>
        <p:txBody>
          <a:bodyPr wrap="square" rtlCol="0">
            <a:spAutoFit/>
          </a:bodyPr>
          <a:lstStyle/>
          <a:p>
            <a:pPr marL="285750" indent="-285750" defTabSz="514350">
              <a:buClr>
                <a:schemeClr val="accent2"/>
              </a:buClr>
              <a:buFont typeface="Arial" panose="020B0604020202020204" pitchFamily="34" charset="0"/>
              <a:buChar char="•"/>
            </a:pPr>
            <a:r>
              <a:rPr lang="en-GB" dirty="0">
                <a:solidFill>
                  <a:prstClr val="black"/>
                </a:solidFill>
              </a:rPr>
              <a:t>Linear combination of hourly modelled (CTM forecast) ozone surface and ground-based observations</a:t>
            </a:r>
          </a:p>
          <a:p>
            <a:pPr marL="285750" indent="-285750" defTabSz="514350">
              <a:buClr>
                <a:schemeClr val="accent2"/>
              </a:buClr>
              <a:buFont typeface="Arial" panose="020B0604020202020204" pitchFamily="34" charset="0"/>
              <a:buChar char="•"/>
            </a:pPr>
            <a:endParaRPr lang="en-GB" dirty="0">
              <a:solidFill>
                <a:prstClr val="black"/>
              </a:solidFill>
            </a:endParaRPr>
          </a:p>
          <a:p>
            <a:pPr marL="285750" indent="-285750" defTabSz="514350">
              <a:buClr>
                <a:schemeClr val="accent2"/>
              </a:buClr>
              <a:buFont typeface="Arial" panose="020B0604020202020204" pitchFamily="34" charset="0"/>
              <a:buChar char="•"/>
            </a:pPr>
            <a:r>
              <a:rPr lang="en-GB" dirty="0">
                <a:solidFill>
                  <a:prstClr val="black"/>
                </a:solidFill>
              </a:rPr>
              <a:t>Mean daily 8-hour max. warm season (1 May–31 October) concentration, 2002-09 (21 km) </a:t>
            </a:r>
          </a:p>
          <a:p>
            <a:pPr marL="285750" indent="-285750" defTabSz="514350">
              <a:buClr>
                <a:schemeClr val="accent2"/>
              </a:buClr>
              <a:buFont typeface="Arial" panose="020B0604020202020204" pitchFamily="34" charset="0"/>
              <a:buChar char="•"/>
            </a:pPr>
            <a:endParaRPr lang="en-GB" dirty="0">
              <a:solidFill>
                <a:prstClr val="black"/>
              </a:solidFill>
            </a:endParaRPr>
          </a:p>
          <a:p>
            <a:pPr marL="285750" indent="-285750" defTabSz="514350">
              <a:buClr>
                <a:schemeClr val="accent2"/>
              </a:buClr>
              <a:buFont typeface="Arial" panose="020B0604020202020204" pitchFamily="34" charset="0"/>
              <a:buChar char="•"/>
            </a:pPr>
            <a:r>
              <a:rPr lang="en-CA" dirty="0">
                <a:solidFill>
                  <a:prstClr val="black"/>
                </a:solidFill>
              </a:rPr>
              <a:t>Year-adjusted using ground-based time-series measurements from 24 Census Divisions (1981 -2012)</a:t>
            </a:r>
          </a:p>
          <a:p>
            <a:pPr defTabSz="514350"/>
            <a:endParaRPr lang="en-GB" dirty="0">
              <a:solidFill>
                <a:prstClr val="black"/>
              </a:solidFill>
            </a:endParaRPr>
          </a:p>
          <a:p>
            <a:pPr defTabSz="514350"/>
            <a:endParaRPr lang="en-GB" dirty="0">
              <a:solidFill>
                <a:prstClr val="black"/>
              </a:solidFill>
            </a:endParaRPr>
          </a:p>
          <a:p>
            <a:pPr defTabSz="514350"/>
            <a:endParaRPr lang="en-CA" dirty="0">
              <a:solidFill>
                <a:prstClr val="black"/>
              </a:solidFill>
            </a:endParaRPr>
          </a:p>
        </p:txBody>
      </p:sp>
      <p:sp>
        <p:nvSpPr>
          <p:cNvPr id="8" name="TextBox 7">
            <a:extLst>
              <a:ext uri="{FF2B5EF4-FFF2-40B4-BE49-F238E27FC236}">
                <a16:creationId xmlns:a16="http://schemas.microsoft.com/office/drawing/2014/main" id="{C3A8D662-1A65-7448-806B-6EA73F04EE7C}"/>
              </a:ext>
            </a:extLst>
          </p:cNvPr>
          <p:cNvSpPr txBox="1"/>
          <p:nvPr/>
        </p:nvSpPr>
        <p:spPr>
          <a:xfrm>
            <a:off x="0" y="4663614"/>
            <a:ext cx="9144000" cy="490712"/>
          </a:xfrm>
          <a:prstGeom prst="rect">
            <a:avLst/>
          </a:prstGeom>
          <a:noFill/>
        </p:spPr>
        <p:txBody>
          <a:bodyPr wrap="square" rtlCol="0">
            <a:spAutoFit/>
          </a:bodyPr>
          <a:lstStyle/>
          <a:p>
            <a:pPr defTabSz="514350"/>
            <a:endParaRPr lang="en-CA" sz="1013" dirty="0">
              <a:solidFill>
                <a:prstClr val="black"/>
              </a:solidFill>
            </a:endParaRPr>
          </a:p>
          <a:p>
            <a:pPr defTabSz="514350"/>
            <a:r>
              <a:rPr lang="en-GB" sz="788" i="1" dirty="0" err="1">
                <a:solidFill>
                  <a:prstClr val="black"/>
                </a:solidFill>
              </a:rPr>
              <a:t>Robichaud</a:t>
            </a:r>
            <a:r>
              <a:rPr lang="en-GB" sz="788" i="1" dirty="0">
                <a:solidFill>
                  <a:prstClr val="black"/>
                </a:solidFill>
              </a:rPr>
              <a:t> A, </a:t>
            </a:r>
            <a:r>
              <a:rPr lang="en-GB" sz="788" i="1" dirty="0" err="1">
                <a:solidFill>
                  <a:prstClr val="black"/>
                </a:solidFill>
              </a:rPr>
              <a:t>Ménard</a:t>
            </a:r>
            <a:r>
              <a:rPr lang="en-GB" sz="788" i="1" dirty="0">
                <a:solidFill>
                  <a:prstClr val="black"/>
                </a:solidFill>
              </a:rPr>
              <a:t> R. 2014. Multi-year objective analyses of warm season ground-level ozone and PM2.5 over North America using real-time observations and the Canadian operational air quality models. Atmospheric Chemistry and Physics 14(4):1769-1800. </a:t>
            </a:r>
            <a:endParaRPr lang="en-CA" sz="788" dirty="0">
              <a:solidFill>
                <a:prstClr val="black"/>
              </a:solidFill>
            </a:endParaRPr>
          </a:p>
        </p:txBody>
      </p:sp>
    </p:spTree>
    <p:extLst>
      <p:ext uri="{BB962C8B-B14F-4D97-AF65-F5344CB8AC3E}">
        <p14:creationId xmlns:p14="http://schemas.microsoft.com/office/powerpoint/2010/main" val="2784364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9" y="195502"/>
            <a:ext cx="7886700" cy="994172"/>
          </a:xfrm>
        </p:spPr>
        <p:txBody>
          <a:bodyPr/>
          <a:lstStyle/>
          <a:p>
            <a:r>
              <a:rPr lang="en-US" dirty="0"/>
              <a:t>Phase 1</a:t>
            </a:r>
          </a:p>
        </p:txBody>
      </p:sp>
      <p:sp>
        <p:nvSpPr>
          <p:cNvPr id="3" name="Content Placeholder 2"/>
          <p:cNvSpPr>
            <a:spLocks noGrp="1"/>
          </p:cNvSpPr>
          <p:nvPr>
            <p:ph idx="1"/>
          </p:nvPr>
        </p:nvSpPr>
        <p:spPr>
          <a:xfrm>
            <a:off x="273325" y="827533"/>
            <a:ext cx="8870673" cy="2579260"/>
          </a:xfrm>
        </p:spPr>
        <p:txBody>
          <a:bodyPr>
            <a:normAutofit/>
          </a:bodyPr>
          <a:lstStyle/>
          <a:p>
            <a:r>
              <a:rPr lang="en-US" sz="1600" dirty="0"/>
              <a:t>Non-accidental mortality by cohort and </a:t>
            </a:r>
            <a:r>
              <a:rPr lang="en-US" sz="1600" b="1" dirty="0"/>
              <a:t>pooling</a:t>
            </a:r>
            <a:r>
              <a:rPr lang="en-US" sz="1600" dirty="0"/>
              <a:t> across cohorts (Cox Prop. </a:t>
            </a:r>
            <a:r>
              <a:rPr lang="en-US" sz="1600" dirty="0" err="1"/>
              <a:t>Haz</a:t>
            </a:r>
            <a:r>
              <a:rPr lang="en-US" sz="1600" dirty="0"/>
              <a:t>. Models)</a:t>
            </a:r>
          </a:p>
          <a:p>
            <a:pPr lvl="1"/>
            <a:r>
              <a:rPr lang="en-US" sz="1600" dirty="0"/>
              <a:t>Pooled </a:t>
            </a:r>
            <a:r>
              <a:rPr lang="en-US" sz="1600" dirty="0" err="1"/>
              <a:t>CanCHEC</a:t>
            </a:r>
            <a:r>
              <a:rPr lang="en-US" sz="1600" dirty="0"/>
              <a:t> 1.05 (1.04 to 1.06)</a:t>
            </a:r>
          </a:p>
          <a:p>
            <a:r>
              <a:rPr lang="en-US" sz="1600" dirty="0"/>
              <a:t>DAG-driven modeling framework: minimal adjustment – fully adjusted</a:t>
            </a:r>
          </a:p>
          <a:p>
            <a:r>
              <a:rPr lang="en-US" sz="1600" dirty="0"/>
              <a:t>Sensitivity to </a:t>
            </a:r>
            <a:r>
              <a:rPr lang="en-US" sz="1600" b="1" dirty="0"/>
              <a:t>exposure window</a:t>
            </a:r>
            <a:r>
              <a:rPr lang="en-US" sz="1600" dirty="0"/>
              <a:t>, </a:t>
            </a:r>
            <a:r>
              <a:rPr lang="en-US" sz="1600" b="1" dirty="0"/>
              <a:t>spatial resolution</a:t>
            </a:r>
            <a:r>
              <a:rPr lang="en-US" sz="1600" dirty="0"/>
              <a:t>, </a:t>
            </a:r>
            <a:r>
              <a:rPr lang="en-US" sz="1600" b="1" dirty="0"/>
              <a:t>NO</a:t>
            </a:r>
            <a:r>
              <a:rPr lang="en-US" sz="1600" b="1" baseline="-25000" dirty="0"/>
              <a:t>2</a:t>
            </a:r>
            <a:r>
              <a:rPr lang="en-US" sz="1600" b="1" dirty="0"/>
              <a:t>, O</a:t>
            </a:r>
            <a:r>
              <a:rPr lang="en-US" sz="1600" b="1" baseline="-25000" dirty="0"/>
              <a:t>3</a:t>
            </a:r>
            <a:r>
              <a:rPr lang="en-US" sz="1600" b="1" dirty="0"/>
              <a:t>, Ox</a:t>
            </a:r>
            <a:r>
              <a:rPr lang="en-US" sz="1600" dirty="0"/>
              <a:t>, </a:t>
            </a:r>
            <a:r>
              <a:rPr lang="en-US" sz="1600" b="1" dirty="0"/>
              <a:t>indirect adjustment</a:t>
            </a:r>
          </a:p>
          <a:p>
            <a:pPr lvl="1"/>
            <a:r>
              <a:rPr lang="en-US" sz="1600" dirty="0"/>
              <a:t>Attenuation by O</a:t>
            </a:r>
            <a:r>
              <a:rPr lang="en-US" sz="1600" baseline="-25000" dirty="0"/>
              <a:t>3</a:t>
            </a:r>
            <a:r>
              <a:rPr lang="en-US" sz="1600" dirty="0"/>
              <a:t>, Ox, but not NO</a:t>
            </a:r>
            <a:r>
              <a:rPr lang="en-US" sz="1600" baseline="-25000" dirty="0"/>
              <a:t>2</a:t>
            </a:r>
          </a:p>
          <a:p>
            <a:pPr lvl="1"/>
            <a:r>
              <a:rPr lang="en-US" sz="1600" dirty="0"/>
              <a:t>Increased estimates with longer averaging times and more finely resolved exposures</a:t>
            </a:r>
          </a:p>
          <a:p>
            <a:pPr lvl="1"/>
            <a:r>
              <a:rPr lang="en-US" sz="1600" dirty="0"/>
              <a:t>Little impact of indirect adjustment for missing </a:t>
            </a:r>
            <a:r>
              <a:rPr lang="en-US" sz="1600" dirty="0" err="1"/>
              <a:t>behavioural</a:t>
            </a:r>
            <a:r>
              <a:rPr lang="en-US" sz="1600" dirty="0"/>
              <a:t> covariates</a:t>
            </a:r>
          </a:p>
          <a:p>
            <a:r>
              <a:rPr lang="en-US" sz="1600" b="1" dirty="0"/>
              <a:t>Immigrants</a:t>
            </a:r>
          </a:p>
          <a:p>
            <a:pPr lvl="1"/>
            <a:r>
              <a:rPr lang="en-US" sz="1600" dirty="0"/>
              <a:t>Similar effects on immigrants vs non-immigrants</a:t>
            </a:r>
          </a:p>
          <a:p>
            <a:endParaRPr lang="en-US" dirty="0"/>
          </a:p>
          <a:p>
            <a:endParaRPr lang="en-US" dirty="0"/>
          </a:p>
        </p:txBody>
      </p:sp>
      <p:sp>
        <p:nvSpPr>
          <p:cNvPr id="4" name="Title 1"/>
          <p:cNvSpPr txBox="1">
            <a:spLocks/>
          </p:cNvSpPr>
          <p:nvPr/>
        </p:nvSpPr>
        <p:spPr>
          <a:xfrm>
            <a:off x="51759" y="2952419"/>
            <a:ext cx="7886700" cy="994172"/>
          </a:xfrm>
          <a:prstGeom prst="rect">
            <a:avLst/>
          </a:prstGeom>
        </p:spPr>
        <p:txBody>
          <a:bodyPr vert="horz" lIns="91440" tIns="45720" rIns="91440" bIns="45720" rtlCol="0" anchor="ctr">
            <a:normAutofit/>
          </a:bodyPr>
          <a:lstStyle>
            <a:lvl1pPr algn="l" defTabSz="514325" rtl="0" eaLnBrk="1" latinLnBrk="0" hangingPunct="1">
              <a:lnSpc>
                <a:spcPct val="90000"/>
              </a:lnSpc>
              <a:spcBef>
                <a:spcPct val="0"/>
              </a:spcBef>
              <a:buNone/>
              <a:defRPr sz="2475" kern="1200">
                <a:solidFill>
                  <a:schemeClr val="tx1"/>
                </a:solidFill>
                <a:latin typeface="+mj-lt"/>
                <a:ea typeface="+mj-ea"/>
                <a:cs typeface="+mj-cs"/>
              </a:defRPr>
            </a:lvl1pPr>
          </a:lstStyle>
          <a:p>
            <a:endParaRPr lang="en-US" dirty="0"/>
          </a:p>
        </p:txBody>
      </p:sp>
      <p:pic>
        <p:nvPicPr>
          <p:cNvPr id="6" name="Picture 5">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
        <p:nvSpPr>
          <p:cNvPr id="8"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Core Analyses</a:t>
            </a:r>
          </a:p>
        </p:txBody>
      </p:sp>
      <p:sp>
        <p:nvSpPr>
          <p:cNvPr id="5" name="TextBox 4">
            <a:extLst>
              <a:ext uri="{FF2B5EF4-FFF2-40B4-BE49-F238E27FC236}">
                <a16:creationId xmlns:a16="http://schemas.microsoft.com/office/drawing/2014/main" id="{50169BCD-9A3B-4633-8D4E-343C896F6559}"/>
              </a:ext>
            </a:extLst>
          </p:cNvPr>
          <p:cNvSpPr txBox="1"/>
          <p:nvPr/>
        </p:nvSpPr>
        <p:spPr>
          <a:xfrm>
            <a:off x="0" y="4860840"/>
            <a:ext cx="9143998" cy="307777"/>
          </a:xfrm>
          <a:prstGeom prst="rect">
            <a:avLst/>
          </a:prstGeom>
          <a:noFill/>
        </p:spPr>
        <p:txBody>
          <a:bodyPr wrap="square" rtlCol="0">
            <a:spAutoFit/>
          </a:bodyPr>
          <a:lstStyle/>
          <a:p>
            <a:r>
              <a:rPr lang="en-US" sz="1400" b="1" dirty="0"/>
              <a:t>Brauer et al. </a:t>
            </a:r>
            <a:r>
              <a:rPr lang="en-US" sz="1400" dirty="0"/>
              <a:t>HEI Report 203. Mortality–Air Pollution Associations in Low-Exposure Environments (MAPLE): Phase 1. 2019</a:t>
            </a:r>
            <a:r>
              <a:rPr lang="en-US" sz="1400" u="sng" dirty="0"/>
              <a:t>.</a:t>
            </a:r>
            <a:endParaRPr lang="en-US" sz="1400" dirty="0"/>
          </a:p>
        </p:txBody>
      </p:sp>
    </p:spTree>
    <p:extLst>
      <p:ext uri="{BB962C8B-B14F-4D97-AF65-F5344CB8AC3E}">
        <p14:creationId xmlns:p14="http://schemas.microsoft.com/office/powerpoint/2010/main" val="367508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07953FB-250D-0D47-8391-D9F72512D164}"/>
              </a:ext>
            </a:extLst>
          </p:cNvPr>
          <p:cNvSpPr txBox="1">
            <a:spLocks/>
          </p:cNvSpPr>
          <p:nvPr/>
        </p:nvSpPr>
        <p:spPr>
          <a:xfrm>
            <a:off x="13767" y="622482"/>
            <a:ext cx="9130233" cy="2524877"/>
          </a:xfrm>
          <a:prstGeom prst="rect">
            <a:avLst/>
          </a:prstGeom>
        </p:spPr>
        <p:txBody>
          <a:bodyPr vert="horz" lIns="91440" tIns="45720" rIns="91440" bIns="45720" rtlCol="0" anchor="t">
            <a:normAutofit/>
          </a:bodyPr>
          <a:lstStyle>
            <a:lvl1pPr marL="2583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9pPr>
          </a:lstStyle>
          <a:p>
            <a:pPr>
              <a:buClr>
                <a:srgbClr val="FF0000"/>
              </a:buClr>
            </a:pPr>
            <a:r>
              <a:rPr lang="en-CA" sz="1600" dirty="0"/>
              <a:t>One of largest analyses of PM</a:t>
            </a:r>
            <a:r>
              <a:rPr lang="en-CA" sz="1600" baseline="-25000" dirty="0"/>
              <a:t>2.5</a:t>
            </a:r>
            <a:r>
              <a:rPr lang="en-CA" sz="1600" dirty="0"/>
              <a:t> and mortality including individual-level behavioural risk factors (4.4 million person-years)</a:t>
            </a:r>
          </a:p>
          <a:p>
            <a:pPr>
              <a:buClr>
                <a:srgbClr val="FF0000"/>
              </a:buClr>
            </a:pPr>
            <a:r>
              <a:rPr lang="en-CA" sz="1600" dirty="0"/>
              <a:t>Over 50k deaths from non-accidental causes; up to 15 years follow-up</a:t>
            </a:r>
          </a:p>
          <a:p>
            <a:pPr>
              <a:buClr>
                <a:srgbClr val="FF0000"/>
              </a:buClr>
            </a:pPr>
            <a:r>
              <a:rPr lang="en-CA" sz="1600" dirty="0"/>
              <a:t>Annual average PM</a:t>
            </a:r>
            <a:r>
              <a:rPr lang="en-CA" sz="1600" baseline="-25000" dirty="0"/>
              <a:t>2.5</a:t>
            </a:r>
            <a:r>
              <a:rPr lang="en-CA" sz="1600" dirty="0"/>
              <a:t> concentration: 5.9 µg/m</a:t>
            </a:r>
            <a:r>
              <a:rPr lang="en-CA" sz="1600" baseline="30000" dirty="0"/>
              <a:t>3</a:t>
            </a:r>
            <a:r>
              <a:rPr lang="en-CA" sz="1600" dirty="0"/>
              <a:t> (</a:t>
            </a:r>
            <a:r>
              <a:rPr lang="en-CA" sz="1600" dirty="0" err="1"/>
              <a:t>s.d.</a:t>
            </a:r>
            <a:r>
              <a:rPr lang="en-CA" sz="1600" dirty="0"/>
              <a:t> 2.0)</a:t>
            </a:r>
          </a:p>
          <a:p>
            <a:endParaRPr lang="en-CA" sz="1200" dirty="0"/>
          </a:p>
        </p:txBody>
      </p:sp>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CCHS</a:t>
            </a:r>
          </a:p>
        </p:txBody>
      </p:sp>
      <p:graphicFrame>
        <p:nvGraphicFramePr>
          <p:cNvPr id="7" name="Table 6">
            <a:extLst>
              <a:ext uri="{FF2B5EF4-FFF2-40B4-BE49-F238E27FC236}">
                <a16:creationId xmlns:a16="http://schemas.microsoft.com/office/drawing/2014/main" id="{019258A6-B297-324C-854F-26C4A641EDF0}"/>
              </a:ext>
            </a:extLst>
          </p:cNvPr>
          <p:cNvGraphicFramePr>
            <a:graphicFrameLocks noGrp="1"/>
          </p:cNvGraphicFramePr>
          <p:nvPr/>
        </p:nvGraphicFramePr>
        <p:xfrm>
          <a:off x="1406011" y="2734622"/>
          <a:ext cx="6802190" cy="1645920"/>
        </p:xfrm>
        <a:graphic>
          <a:graphicData uri="http://schemas.openxmlformats.org/drawingml/2006/table">
            <a:tbl>
              <a:tblPr firstRow="1" bandRow="1">
                <a:tableStyleId>{BC89EF96-8CEA-46FF-86C4-4CE0E7609802}</a:tableStyleId>
              </a:tblPr>
              <a:tblGrid>
                <a:gridCol w="4807190">
                  <a:extLst>
                    <a:ext uri="{9D8B030D-6E8A-4147-A177-3AD203B41FA5}">
                      <a16:colId xmlns:a16="http://schemas.microsoft.com/office/drawing/2014/main" val="2188402464"/>
                    </a:ext>
                  </a:extLst>
                </a:gridCol>
                <a:gridCol w="1995000">
                  <a:extLst>
                    <a:ext uri="{9D8B030D-6E8A-4147-A177-3AD203B41FA5}">
                      <a16:colId xmlns:a16="http://schemas.microsoft.com/office/drawing/2014/main" val="3578739413"/>
                    </a:ext>
                  </a:extLst>
                </a:gridCol>
              </a:tblGrid>
              <a:tr h="648861">
                <a:tc>
                  <a:txBody>
                    <a:bodyPr/>
                    <a:lstStyle/>
                    <a:p>
                      <a:pPr algn="l"/>
                      <a:r>
                        <a:rPr lang="en-GB" sz="1600" b="0" dirty="0"/>
                        <a:t>Full (</a:t>
                      </a:r>
                      <a:r>
                        <a:rPr lang="en-GB" sz="1600" b="0" dirty="0" err="1"/>
                        <a:t>CanCHEC</a:t>
                      </a:r>
                      <a:r>
                        <a:rPr lang="en-GB" sz="1600" b="0" dirty="0"/>
                        <a:t>) model: [individual-level SES and contextual (e.g. city size, marginalization) covariates</a:t>
                      </a:r>
                    </a:p>
                    <a:p>
                      <a:pPr algn="l"/>
                      <a:endParaRPr lang="en-GB" sz="1600" b="0" dirty="0"/>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r>
                        <a:rPr lang="en-GB" sz="1600" b="1" dirty="0"/>
                        <a:t>1.13 (1.06-1.21)</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04555132"/>
                  </a:ext>
                </a:extLst>
              </a:tr>
              <a:tr h="648861">
                <a:tc>
                  <a:txBody>
                    <a:bodyPr/>
                    <a:lstStyle/>
                    <a:p>
                      <a:pPr algn="l"/>
                      <a:r>
                        <a:rPr lang="en-GB" sz="1600" b="0" dirty="0"/>
                        <a:t>+ behavioural covariates </a:t>
                      </a:r>
                      <a:r>
                        <a:rPr lang="en-CA" sz="1600" b="0" dirty="0"/>
                        <a:t>(fruit and vegetable consumption, leisure exercise frequency, alcohol consumption, and smoking behaviours) </a:t>
                      </a:r>
                      <a:endParaRPr lang="en-GB" sz="1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t>1.11 (1.04-1.18)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79124"/>
                  </a:ext>
                </a:extLst>
              </a:tr>
            </a:tbl>
          </a:graphicData>
        </a:graphic>
      </p:graphicFrame>
      <p:sp>
        <p:nvSpPr>
          <p:cNvPr id="8" name="TextBox 7">
            <a:extLst>
              <a:ext uri="{FF2B5EF4-FFF2-40B4-BE49-F238E27FC236}">
                <a16:creationId xmlns:a16="http://schemas.microsoft.com/office/drawing/2014/main" id="{4790336A-56A5-3742-A12E-3CCECAF15610}"/>
              </a:ext>
            </a:extLst>
          </p:cNvPr>
          <p:cNvSpPr txBox="1"/>
          <p:nvPr/>
        </p:nvSpPr>
        <p:spPr>
          <a:xfrm>
            <a:off x="6260951" y="2507684"/>
            <a:ext cx="2178417" cy="338554"/>
          </a:xfrm>
          <a:prstGeom prst="rect">
            <a:avLst/>
          </a:prstGeom>
          <a:noFill/>
        </p:spPr>
        <p:txBody>
          <a:bodyPr wrap="none" rtlCol="0">
            <a:spAutoFit/>
          </a:bodyPr>
          <a:lstStyle/>
          <a:p>
            <a:r>
              <a:rPr lang="en-GB" sz="1600" b="1" dirty="0"/>
              <a:t>HR  per 10 </a:t>
            </a:r>
            <a:r>
              <a:rPr lang="el-GR" sz="1600" b="1" dirty="0"/>
              <a:t>μ</a:t>
            </a:r>
            <a:r>
              <a:rPr lang="en-GB" sz="1600" b="1" dirty="0"/>
              <a:t>g/m</a:t>
            </a:r>
            <a:r>
              <a:rPr lang="en-GB" sz="1600" b="1" baseline="30000" dirty="0"/>
              <a:t>3  </a:t>
            </a:r>
            <a:r>
              <a:rPr lang="en-GB" sz="1600" b="1" dirty="0"/>
              <a:t>PM</a:t>
            </a:r>
            <a:r>
              <a:rPr lang="en-GB" sz="1600" b="1" baseline="-25000" dirty="0"/>
              <a:t>2.5</a:t>
            </a:r>
          </a:p>
        </p:txBody>
      </p:sp>
      <p:sp>
        <p:nvSpPr>
          <p:cNvPr id="9" name="TextBox 8">
            <a:extLst>
              <a:ext uri="{FF2B5EF4-FFF2-40B4-BE49-F238E27FC236}">
                <a16:creationId xmlns:a16="http://schemas.microsoft.com/office/drawing/2014/main" id="{00BFCF26-1C15-794B-AA28-4FA0513631A6}"/>
              </a:ext>
            </a:extLst>
          </p:cNvPr>
          <p:cNvSpPr txBox="1"/>
          <p:nvPr/>
        </p:nvSpPr>
        <p:spPr>
          <a:xfrm>
            <a:off x="0" y="4866501"/>
            <a:ext cx="2906052" cy="276999"/>
          </a:xfrm>
          <a:prstGeom prst="rect">
            <a:avLst/>
          </a:prstGeom>
          <a:noFill/>
        </p:spPr>
        <p:txBody>
          <a:bodyPr wrap="none" rtlCol="0">
            <a:spAutoFit/>
          </a:bodyPr>
          <a:lstStyle/>
          <a:p>
            <a:r>
              <a:rPr lang="en-GB" sz="1200" i="1" dirty="0"/>
              <a:t>Christidis et al., Environmental Health, 2019</a:t>
            </a:r>
          </a:p>
        </p:txBody>
      </p:sp>
    </p:spTree>
    <p:extLst>
      <p:ext uri="{BB962C8B-B14F-4D97-AF65-F5344CB8AC3E}">
        <p14:creationId xmlns:p14="http://schemas.microsoft.com/office/powerpoint/2010/main" val="11496933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07953FB-250D-0D47-8391-D9F72512D164}"/>
              </a:ext>
            </a:extLst>
          </p:cNvPr>
          <p:cNvSpPr txBox="1">
            <a:spLocks/>
          </p:cNvSpPr>
          <p:nvPr/>
        </p:nvSpPr>
        <p:spPr>
          <a:xfrm>
            <a:off x="13767" y="622483"/>
            <a:ext cx="9130233" cy="1293782"/>
          </a:xfrm>
          <a:prstGeom prst="rect">
            <a:avLst/>
          </a:prstGeom>
        </p:spPr>
        <p:txBody>
          <a:bodyPr vert="horz" lIns="91440" tIns="45720" rIns="91440" bIns="45720" rtlCol="0" anchor="t">
            <a:normAutofit/>
          </a:bodyPr>
          <a:lstStyle>
            <a:lvl1pPr marL="2583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9pPr>
          </a:lstStyle>
          <a:p>
            <a:pPr>
              <a:buClr>
                <a:srgbClr val="FF0000"/>
              </a:buClr>
            </a:pPr>
            <a:r>
              <a:rPr lang="en-GB" sz="1600" dirty="0"/>
              <a:t>~8.5 million individuals (151 million person-years)</a:t>
            </a:r>
          </a:p>
          <a:p>
            <a:pPr>
              <a:buClr>
                <a:srgbClr val="FF0000"/>
              </a:buClr>
            </a:pPr>
            <a:r>
              <a:rPr lang="en-GB" sz="1600" dirty="0"/>
              <a:t>~1.5 million deaths; up to 25 years of follow-up</a:t>
            </a:r>
          </a:p>
          <a:p>
            <a:pPr>
              <a:buClr>
                <a:srgbClr val="FF0000"/>
              </a:buClr>
            </a:pPr>
            <a:r>
              <a:rPr lang="en-CA" sz="1600" dirty="0"/>
              <a:t>Annual average PM</a:t>
            </a:r>
            <a:r>
              <a:rPr lang="en-CA" sz="1600" baseline="-25000" dirty="0"/>
              <a:t>2.5</a:t>
            </a:r>
            <a:r>
              <a:rPr lang="en-CA" sz="1600" dirty="0"/>
              <a:t> concentration: 7.4 µg/m</a:t>
            </a:r>
            <a:r>
              <a:rPr lang="en-CA" sz="1600" baseline="30000" dirty="0"/>
              <a:t>3</a:t>
            </a:r>
            <a:r>
              <a:rPr lang="en-CA" sz="1600" dirty="0"/>
              <a:t> (</a:t>
            </a:r>
            <a:r>
              <a:rPr lang="en-CA" sz="1600" dirty="0" err="1"/>
              <a:t>s.d.</a:t>
            </a:r>
            <a:r>
              <a:rPr lang="en-CA" sz="1600" dirty="0"/>
              <a:t> 2.9)</a:t>
            </a:r>
          </a:p>
          <a:p>
            <a:pPr>
              <a:buClr>
                <a:srgbClr val="FF0000"/>
              </a:buClr>
            </a:pPr>
            <a:endParaRPr lang="en-CA" sz="1600" dirty="0"/>
          </a:p>
          <a:p>
            <a:endParaRPr lang="en-CA" sz="1200" dirty="0"/>
          </a:p>
        </p:txBody>
      </p:sp>
      <p:sp>
        <p:nvSpPr>
          <p:cNvPr id="5"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Results: </a:t>
            </a:r>
            <a:r>
              <a:rPr lang="en-CA" sz="3000" b="1" dirty="0" err="1">
                <a:solidFill>
                  <a:srgbClr val="FF0000"/>
                </a:solidFill>
              </a:rPr>
              <a:t>CanCHEC</a:t>
            </a:r>
            <a:endParaRPr lang="en-CA" sz="3000" b="1" dirty="0">
              <a:solidFill>
                <a:srgbClr val="FF0000"/>
              </a:solidFill>
            </a:endParaRPr>
          </a:p>
        </p:txBody>
      </p:sp>
      <p:graphicFrame>
        <p:nvGraphicFramePr>
          <p:cNvPr id="7" name="Table 6">
            <a:extLst>
              <a:ext uri="{FF2B5EF4-FFF2-40B4-BE49-F238E27FC236}">
                <a16:creationId xmlns:a16="http://schemas.microsoft.com/office/drawing/2014/main" id="{019258A6-B297-324C-854F-26C4A641EDF0}"/>
              </a:ext>
            </a:extLst>
          </p:cNvPr>
          <p:cNvGraphicFramePr>
            <a:graphicFrameLocks noGrp="1"/>
          </p:cNvGraphicFramePr>
          <p:nvPr/>
        </p:nvGraphicFramePr>
        <p:xfrm>
          <a:off x="181509" y="2368861"/>
          <a:ext cx="7117787" cy="2377440"/>
        </p:xfrm>
        <a:graphic>
          <a:graphicData uri="http://schemas.openxmlformats.org/drawingml/2006/table">
            <a:tbl>
              <a:tblPr firstRow="1" bandRow="1">
                <a:tableStyleId>{BC89EF96-8CEA-46FF-86C4-4CE0E7609802}</a:tableStyleId>
              </a:tblPr>
              <a:tblGrid>
                <a:gridCol w="5030226">
                  <a:extLst>
                    <a:ext uri="{9D8B030D-6E8A-4147-A177-3AD203B41FA5}">
                      <a16:colId xmlns:a16="http://schemas.microsoft.com/office/drawing/2014/main" val="2188402464"/>
                    </a:ext>
                  </a:extLst>
                </a:gridCol>
                <a:gridCol w="2087561">
                  <a:extLst>
                    <a:ext uri="{9D8B030D-6E8A-4147-A177-3AD203B41FA5}">
                      <a16:colId xmlns:a16="http://schemas.microsoft.com/office/drawing/2014/main" val="3578739413"/>
                    </a:ext>
                  </a:extLst>
                </a:gridCol>
              </a:tblGrid>
              <a:tr h="648861">
                <a:tc>
                  <a:txBody>
                    <a:bodyPr/>
                    <a:lstStyle/>
                    <a:p>
                      <a:pPr algn="l"/>
                      <a:r>
                        <a:rPr lang="en-GB" sz="1600" b="0" dirty="0"/>
                        <a:t>DAG model: contextual</a:t>
                      </a:r>
                      <a:r>
                        <a:rPr lang="en-GB" sz="1600" b="0" baseline="0" dirty="0"/>
                        <a:t> </a:t>
                      </a:r>
                      <a:r>
                        <a:rPr lang="en-GB" sz="1600" b="0" dirty="0"/>
                        <a:t>(e.g. city size, marginalization) covariates</a:t>
                      </a:r>
                    </a:p>
                    <a:p>
                      <a:pPr algn="l"/>
                      <a:endParaRPr lang="en-GB" sz="1600" b="0" dirty="0"/>
                    </a:p>
                    <a:p>
                      <a:pPr algn="l"/>
                      <a:r>
                        <a:rPr lang="en-GB" sz="1600" b="0" dirty="0"/>
                        <a:t>Full (</a:t>
                      </a:r>
                      <a:r>
                        <a:rPr lang="en-GB" sz="1600" b="0" dirty="0" err="1"/>
                        <a:t>CanCHEC</a:t>
                      </a:r>
                      <a:r>
                        <a:rPr lang="en-GB" sz="1600" b="0" dirty="0"/>
                        <a:t>) model: [individual-level SES and contextual (e.g. city size, marginalization) covariates</a:t>
                      </a:r>
                    </a:p>
                    <a:p>
                      <a:pPr algn="l"/>
                      <a:endParaRPr lang="en-GB" sz="1600" b="0" dirty="0"/>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endParaRPr lang="en-GB" sz="1600" b="1"/>
                    </a:p>
                    <a:p>
                      <a:pPr algn="ctr"/>
                      <a:r>
                        <a:rPr lang="en-GB" sz="1600" b="1"/>
                        <a:t>1.044 (1.031 – 1.056)</a:t>
                      </a:r>
                    </a:p>
                    <a:p>
                      <a:pPr algn="ctr"/>
                      <a:endParaRPr lang="en-GB" sz="1600" b="1" baseline="0"/>
                    </a:p>
                    <a:p>
                      <a:pPr algn="ctr"/>
                      <a:endParaRPr lang="en-GB" sz="1600" b="1" baseline="0"/>
                    </a:p>
                    <a:p>
                      <a:pPr algn="ctr"/>
                      <a:r>
                        <a:rPr lang="en-GB" sz="1600" b="1" baseline="0"/>
                        <a:t>1.053 (1.041 – 1. 065)</a:t>
                      </a:r>
                      <a:endParaRPr lang="en-GB" sz="1600" b="1"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104555132"/>
                  </a:ext>
                </a:extLst>
              </a:tr>
              <a:tr h="648861">
                <a:tc>
                  <a:txBody>
                    <a:bodyPr/>
                    <a:lstStyle/>
                    <a:p>
                      <a:pPr algn="l"/>
                      <a:r>
                        <a:rPr lang="en-GB" sz="1600" b="0" dirty="0"/>
                        <a:t>+ NO</a:t>
                      </a:r>
                      <a:r>
                        <a:rPr lang="en-GB" sz="1600" b="0" baseline="-25000" dirty="0"/>
                        <a:t>2</a:t>
                      </a:r>
                    </a:p>
                    <a:p>
                      <a:pPr algn="l"/>
                      <a:r>
                        <a:rPr lang="en-GB" sz="1600" b="0" dirty="0"/>
                        <a:t>+ O</a:t>
                      </a:r>
                      <a:r>
                        <a:rPr lang="en-GB" sz="1600" b="0" baseline="-25000" dirty="0"/>
                        <a:t>3</a:t>
                      </a:r>
                    </a:p>
                    <a:p>
                      <a:pPr algn="l"/>
                      <a:r>
                        <a:rPr lang="en-GB" sz="1600" b="0" dirty="0"/>
                        <a:t>+ Ox</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t>1.043 (1.030 – 1.056)</a:t>
                      </a:r>
                    </a:p>
                    <a:p>
                      <a:pPr algn="ctr"/>
                      <a:r>
                        <a:rPr lang="en-GB" sz="1600" b="1" dirty="0"/>
                        <a:t>0.982</a:t>
                      </a:r>
                      <a:r>
                        <a:rPr lang="en-GB" sz="1600" b="1" baseline="0" dirty="0"/>
                        <a:t> (0.970 – 0.994)</a:t>
                      </a:r>
                    </a:p>
                    <a:p>
                      <a:pPr algn="ctr"/>
                      <a:r>
                        <a:rPr lang="en-GB" sz="1600" b="1" baseline="0" dirty="0"/>
                        <a:t> 0.955 (0.943 – 0.968)</a:t>
                      </a:r>
                      <a:endParaRPr lang="en-GB" sz="16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79124"/>
                  </a:ext>
                </a:extLst>
              </a:tr>
            </a:tbl>
          </a:graphicData>
        </a:graphic>
      </p:graphicFrame>
      <p:sp>
        <p:nvSpPr>
          <p:cNvPr id="8" name="TextBox 7">
            <a:extLst>
              <a:ext uri="{FF2B5EF4-FFF2-40B4-BE49-F238E27FC236}">
                <a16:creationId xmlns:a16="http://schemas.microsoft.com/office/drawing/2014/main" id="{4790336A-56A5-3742-A12E-3CCECAF15610}"/>
              </a:ext>
            </a:extLst>
          </p:cNvPr>
          <p:cNvSpPr txBox="1"/>
          <p:nvPr/>
        </p:nvSpPr>
        <p:spPr>
          <a:xfrm>
            <a:off x="5036450" y="2141923"/>
            <a:ext cx="2178417" cy="338554"/>
          </a:xfrm>
          <a:prstGeom prst="rect">
            <a:avLst/>
          </a:prstGeom>
          <a:noFill/>
        </p:spPr>
        <p:txBody>
          <a:bodyPr wrap="none" rtlCol="0">
            <a:spAutoFit/>
          </a:bodyPr>
          <a:lstStyle/>
          <a:p>
            <a:r>
              <a:rPr lang="en-GB" sz="1600" b="1" dirty="0"/>
              <a:t>HR  per 10 </a:t>
            </a:r>
            <a:r>
              <a:rPr lang="el-GR" sz="1600" b="1" dirty="0"/>
              <a:t>μ</a:t>
            </a:r>
            <a:r>
              <a:rPr lang="en-GB" sz="1600" b="1" dirty="0"/>
              <a:t>g/m</a:t>
            </a:r>
            <a:r>
              <a:rPr lang="en-GB" sz="1600" b="1" baseline="30000" dirty="0"/>
              <a:t>3  </a:t>
            </a:r>
            <a:r>
              <a:rPr lang="en-GB" sz="1600" b="1" dirty="0"/>
              <a:t>PM</a:t>
            </a:r>
            <a:r>
              <a:rPr lang="en-GB" sz="1600" b="1" baseline="-25000" dirty="0"/>
              <a:t>2.5</a:t>
            </a:r>
          </a:p>
        </p:txBody>
      </p:sp>
      <p:sp>
        <p:nvSpPr>
          <p:cNvPr id="9" name="TextBox 8">
            <a:extLst>
              <a:ext uri="{FF2B5EF4-FFF2-40B4-BE49-F238E27FC236}">
                <a16:creationId xmlns:a16="http://schemas.microsoft.com/office/drawing/2014/main" id="{ECFDE3F5-4915-D943-960C-965630253F09}"/>
              </a:ext>
            </a:extLst>
          </p:cNvPr>
          <p:cNvSpPr txBox="1"/>
          <p:nvPr/>
        </p:nvSpPr>
        <p:spPr>
          <a:xfrm>
            <a:off x="0" y="4858852"/>
            <a:ext cx="1420197" cy="276999"/>
          </a:xfrm>
          <a:prstGeom prst="rect">
            <a:avLst/>
          </a:prstGeom>
          <a:noFill/>
        </p:spPr>
        <p:txBody>
          <a:bodyPr wrap="none" rtlCol="0">
            <a:spAutoFit/>
          </a:bodyPr>
          <a:lstStyle/>
          <a:p>
            <a:r>
              <a:rPr lang="en-GB" sz="1200" i="1" dirty="0" err="1"/>
              <a:t>Pappin</a:t>
            </a:r>
            <a:r>
              <a:rPr lang="en-GB" sz="1200" i="1" dirty="0"/>
              <a:t> et al., 2019. </a:t>
            </a:r>
          </a:p>
        </p:txBody>
      </p:sp>
    </p:spTree>
    <p:extLst>
      <p:ext uri="{BB962C8B-B14F-4D97-AF65-F5344CB8AC3E}">
        <p14:creationId xmlns:p14="http://schemas.microsoft.com/office/powerpoint/2010/main" val="40040183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8954"/>
          <a:stretch/>
        </p:blipFill>
        <p:spPr>
          <a:xfrm>
            <a:off x="6784602" y="0"/>
            <a:ext cx="2359398" cy="259141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8955"/>
          <a:stretch/>
        </p:blipFill>
        <p:spPr>
          <a:xfrm>
            <a:off x="4757957" y="2528546"/>
            <a:ext cx="2359354" cy="25914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8132"/>
          <a:stretch/>
        </p:blipFill>
        <p:spPr>
          <a:xfrm>
            <a:off x="2395179" y="2528546"/>
            <a:ext cx="2380681" cy="259141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7605"/>
          <a:stretch/>
        </p:blipFill>
        <p:spPr>
          <a:xfrm>
            <a:off x="848" y="2528546"/>
            <a:ext cx="2394331" cy="259141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8141"/>
          <a:stretch/>
        </p:blipFill>
        <p:spPr>
          <a:xfrm>
            <a:off x="6829896" y="2600783"/>
            <a:ext cx="2314105" cy="2519172"/>
          </a:xfrm>
          <a:prstGeom prst="rect">
            <a:avLst/>
          </a:prstGeom>
        </p:spPr>
      </p:pic>
      <p:sp>
        <p:nvSpPr>
          <p:cNvPr id="2" name="TextBox 1"/>
          <p:cNvSpPr txBox="1"/>
          <p:nvPr/>
        </p:nvSpPr>
        <p:spPr>
          <a:xfrm>
            <a:off x="-41424" y="4982475"/>
            <a:ext cx="2084225" cy="230832"/>
          </a:xfrm>
          <a:prstGeom prst="rect">
            <a:avLst/>
          </a:prstGeom>
          <a:noFill/>
        </p:spPr>
        <p:txBody>
          <a:bodyPr wrap="none" rtlCol="0">
            <a:spAutoFit/>
          </a:bodyPr>
          <a:lstStyle/>
          <a:p>
            <a:r>
              <a:rPr lang="en-CA" sz="900" dirty="0"/>
              <a:t>Pappin et al., 2019; Christidis et al., 2019</a:t>
            </a:r>
          </a:p>
        </p:txBody>
      </p:sp>
      <p:graphicFrame>
        <p:nvGraphicFramePr>
          <p:cNvPr id="15" name="Chart 14">
            <a:extLst>
              <a:ext uri="{FF2B5EF4-FFF2-40B4-BE49-F238E27FC236}">
                <a16:creationId xmlns:a16="http://schemas.microsoft.com/office/drawing/2014/main" id="{1EAA2794-1CFA-4B84-83F7-3808AD0FA74D}"/>
              </a:ext>
            </a:extLst>
          </p:cNvPr>
          <p:cNvGraphicFramePr/>
          <p:nvPr/>
        </p:nvGraphicFramePr>
        <p:xfrm>
          <a:off x="1413745" y="127709"/>
          <a:ext cx="4511976" cy="2400837"/>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a:off x="3356206" y="2053569"/>
            <a:ext cx="1324402" cy="369332"/>
          </a:xfrm>
          <a:prstGeom prst="rect">
            <a:avLst/>
          </a:prstGeom>
          <a:noFill/>
        </p:spPr>
        <p:txBody>
          <a:bodyPr wrap="none" rtlCol="0">
            <a:spAutoFit/>
          </a:bodyPr>
          <a:lstStyle/>
          <a:p>
            <a:r>
              <a:rPr lang="en-CA" dirty="0"/>
              <a:t>“full” model</a:t>
            </a:r>
          </a:p>
        </p:txBody>
      </p:sp>
    </p:spTree>
    <p:extLst>
      <p:ext uri="{BB962C8B-B14F-4D97-AF65-F5344CB8AC3E}">
        <p14:creationId xmlns:p14="http://schemas.microsoft.com/office/powerpoint/2010/main" val="2345428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9" y="195502"/>
            <a:ext cx="7886700" cy="994172"/>
          </a:xfrm>
        </p:spPr>
        <p:txBody>
          <a:bodyPr/>
          <a:lstStyle/>
          <a:p>
            <a:r>
              <a:rPr lang="en-US" dirty="0">
                <a:solidFill>
                  <a:schemeClr val="bg1">
                    <a:lumMod val="65000"/>
                  </a:schemeClr>
                </a:solidFill>
              </a:rPr>
              <a:t>Phase 1</a:t>
            </a:r>
          </a:p>
        </p:txBody>
      </p:sp>
      <p:sp>
        <p:nvSpPr>
          <p:cNvPr id="3" name="Content Placeholder 2"/>
          <p:cNvSpPr>
            <a:spLocks noGrp="1"/>
          </p:cNvSpPr>
          <p:nvPr>
            <p:ph idx="1"/>
          </p:nvPr>
        </p:nvSpPr>
        <p:spPr>
          <a:xfrm>
            <a:off x="273325" y="827533"/>
            <a:ext cx="8870673" cy="2579260"/>
          </a:xfrm>
        </p:spPr>
        <p:txBody>
          <a:bodyPr>
            <a:normAutofit/>
          </a:bodyPr>
          <a:lstStyle/>
          <a:p>
            <a:r>
              <a:rPr lang="en-US" sz="1600" dirty="0">
                <a:solidFill>
                  <a:schemeClr val="bg1">
                    <a:lumMod val="65000"/>
                  </a:schemeClr>
                </a:solidFill>
              </a:rPr>
              <a:t>Non-accidental mortality by cohort and </a:t>
            </a:r>
            <a:r>
              <a:rPr lang="en-US" sz="1600" b="1" dirty="0">
                <a:solidFill>
                  <a:schemeClr val="bg1">
                    <a:lumMod val="65000"/>
                  </a:schemeClr>
                </a:solidFill>
              </a:rPr>
              <a:t>pooling</a:t>
            </a:r>
            <a:r>
              <a:rPr lang="en-US" sz="1600" dirty="0">
                <a:solidFill>
                  <a:schemeClr val="bg1">
                    <a:lumMod val="65000"/>
                  </a:schemeClr>
                </a:solidFill>
              </a:rPr>
              <a:t> across cohorts (Cox Prop. </a:t>
            </a:r>
            <a:r>
              <a:rPr lang="en-US" sz="1600" dirty="0" err="1">
                <a:solidFill>
                  <a:schemeClr val="bg1">
                    <a:lumMod val="65000"/>
                  </a:schemeClr>
                </a:solidFill>
              </a:rPr>
              <a:t>Haz</a:t>
            </a:r>
            <a:r>
              <a:rPr lang="en-US" sz="1600" dirty="0">
                <a:solidFill>
                  <a:schemeClr val="bg1">
                    <a:lumMod val="65000"/>
                  </a:schemeClr>
                </a:solidFill>
              </a:rPr>
              <a:t>. Models)</a:t>
            </a:r>
          </a:p>
          <a:p>
            <a:pPr lvl="1"/>
            <a:r>
              <a:rPr lang="en-US" sz="1600" dirty="0">
                <a:solidFill>
                  <a:schemeClr val="bg1">
                    <a:lumMod val="65000"/>
                  </a:schemeClr>
                </a:solidFill>
              </a:rPr>
              <a:t>Pooled </a:t>
            </a:r>
            <a:r>
              <a:rPr lang="en-US" sz="1600" dirty="0" err="1">
                <a:solidFill>
                  <a:schemeClr val="bg1">
                    <a:lumMod val="65000"/>
                  </a:schemeClr>
                </a:solidFill>
              </a:rPr>
              <a:t>CanCHEC</a:t>
            </a:r>
            <a:r>
              <a:rPr lang="en-US" sz="1600" dirty="0">
                <a:solidFill>
                  <a:schemeClr val="bg1">
                    <a:lumMod val="65000"/>
                  </a:schemeClr>
                </a:solidFill>
              </a:rPr>
              <a:t> 1.05 (1.04 to 1.06)</a:t>
            </a:r>
          </a:p>
          <a:p>
            <a:r>
              <a:rPr lang="en-US" sz="1600" dirty="0">
                <a:solidFill>
                  <a:schemeClr val="bg1">
                    <a:lumMod val="65000"/>
                  </a:schemeClr>
                </a:solidFill>
              </a:rPr>
              <a:t>DAG-driven modeling framework: minimal adjustment – fully adjusted</a:t>
            </a:r>
          </a:p>
          <a:p>
            <a:r>
              <a:rPr lang="en-US" sz="1600" dirty="0">
                <a:solidFill>
                  <a:schemeClr val="bg1">
                    <a:lumMod val="65000"/>
                  </a:schemeClr>
                </a:solidFill>
              </a:rPr>
              <a:t>Sensitivity to </a:t>
            </a:r>
            <a:r>
              <a:rPr lang="en-US" sz="1600" b="1" dirty="0">
                <a:solidFill>
                  <a:schemeClr val="bg1">
                    <a:lumMod val="65000"/>
                  </a:schemeClr>
                </a:solidFill>
              </a:rPr>
              <a:t>exposure window</a:t>
            </a:r>
            <a:r>
              <a:rPr lang="en-US" sz="1600" dirty="0">
                <a:solidFill>
                  <a:schemeClr val="bg1">
                    <a:lumMod val="65000"/>
                  </a:schemeClr>
                </a:solidFill>
              </a:rPr>
              <a:t>, </a:t>
            </a:r>
            <a:r>
              <a:rPr lang="en-US" sz="1600" b="1" dirty="0">
                <a:solidFill>
                  <a:schemeClr val="bg1">
                    <a:lumMod val="65000"/>
                  </a:schemeClr>
                </a:solidFill>
              </a:rPr>
              <a:t>spatial resolution</a:t>
            </a:r>
            <a:r>
              <a:rPr lang="en-US" sz="1600" dirty="0">
                <a:solidFill>
                  <a:schemeClr val="bg1">
                    <a:lumMod val="65000"/>
                  </a:schemeClr>
                </a:solidFill>
              </a:rPr>
              <a:t>, </a:t>
            </a:r>
            <a:r>
              <a:rPr lang="en-US" sz="1600" b="1" dirty="0">
                <a:solidFill>
                  <a:schemeClr val="bg1">
                    <a:lumMod val="65000"/>
                  </a:schemeClr>
                </a:solidFill>
              </a:rPr>
              <a:t>NO</a:t>
            </a:r>
            <a:r>
              <a:rPr lang="en-US" sz="1600" b="1" baseline="-25000" dirty="0">
                <a:solidFill>
                  <a:schemeClr val="bg1">
                    <a:lumMod val="65000"/>
                  </a:schemeClr>
                </a:solidFill>
              </a:rPr>
              <a:t>2</a:t>
            </a:r>
            <a:r>
              <a:rPr lang="en-US" sz="1600" b="1" dirty="0">
                <a:solidFill>
                  <a:schemeClr val="bg1">
                    <a:lumMod val="65000"/>
                  </a:schemeClr>
                </a:solidFill>
              </a:rPr>
              <a:t>, O</a:t>
            </a:r>
            <a:r>
              <a:rPr lang="en-US" sz="1600" b="1" baseline="-25000" dirty="0">
                <a:solidFill>
                  <a:schemeClr val="bg1">
                    <a:lumMod val="65000"/>
                  </a:schemeClr>
                </a:solidFill>
              </a:rPr>
              <a:t>3</a:t>
            </a:r>
            <a:r>
              <a:rPr lang="en-US" sz="1600" b="1" dirty="0">
                <a:solidFill>
                  <a:schemeClr val="bg1">
                    <a:lumMod val="65000"/>
                  </a:schemeClr>
                </a:solidFill>
              </a:rPr>
              <a:t>, Ox</a:t>
            </a:r>
            <a:r>
              <a:rPr lang="en-US" sz="1600" dirty="0">
                <a:solidFill>
                  <a:schemeClr val="bg1">
                    <a:lumMod val="65000"/>
                  </a:schemeClr>
                </a:solidFill>
              </a:rPr>
              <a:t>, </a:t>
            </a:r>
            <a:r>
              <a:rPr lang="en-US" sz="1600" b="1" dirty="0">
                <a:solidFill>
                  <a:schemeClr val="bg1">
                    <a:lumMod val="65000"/>
                  </a:schemeClr>
                </a:solidFill>
              </a:rPr>
              <a:t>indirect adjustment</a:t>
            </a:r>
          </a:p>
          <a:p>
            <a:pPr lvl="1"/>
            <a:r>
              <a:rPr lang="en-US" sz="1600" dirty="0">
                <a:solidFill>
                  <a:schemeClr val="bg1">
                    <a:lumMod val="65000"/>
                  </a:schemeClr>
                </a:solidFill>
              </a:rPr>
              <a:t>Attenuation by O</a:t>
            </a:r>
            <a:r>
              <a:rPr lang="en-US" sz="1600" baseline="-25000" dirty="0">
                <a:solidFill>
                  <a:schemeClr val="bg1">
                    <a:lumMod val="65000"/>
                  </a:schemeClr>
                </a:solidFill>
              </a:rPr>
              <a:t>3</a:t>
            </a:r>
            <a:r>
              <a:rPr lang="en-US" sz="1600" dirty="0">
                <a:solidFill>
                  <a:schemeClr val="bg1">
                    <a:lumMod val="65000"/>
                  </a:schemeClr>
                </a:solidFill>
              </a:rPr>
              <a:t>, Ox, but not NO</a:t>
            </a:r>
            <a:r>
              <a:rPr lang="en-US" sz="1600" baseline="-25000" dirty="0">
                <a:solidFill>
                  <a:schemeClr val="bg1">
                    <a:lumMod val="65000"/>
                  </a:schemeClr>
                </a:solidFill>
              </a:rPr>
              <a:t>2</a:t>
            </a:r>
          </a:p>
          <a:p>
            <a:pPr lvl="1"/>
            <a:r>
              <a:rPr lang="en-US" sz="1600" dirty="0">
                <a:solidFill>
                  <a:schemeClr val="bg1">
                    <a:lumMod val="65000"/>
                  </a:schemeClr>
                </a:solidFill>
              </a:rPr>
              <a:t>Increased estimates with longer averaging times and more finely resolved exposures</a:t>
            </a:r>
          </a:p>
          <a:p>
            <a:pPr lvl="1"/>
            <a:r>
              <a:rPr lang="en-US" sz="1600" dirty="0">
                <a:solidFill>
                  <a:schemeClr val="bg1">
                    <a:lumMod val="65000"/>
                  </a:schemeClr>
                </a:solidFill>
              </a:rPr>
              <a:t>Little impact of indirect adjustment for missing </a:t>
            </a:r>
            <a:r>
              <a:rPr lang="en-US" sz="1600" dirty="0" err="1">
                <a:solidFill>
                  <a:schemeClr val="bg1">
                    <a:lumMod val="65000"/>
                  </a:schemeClr>
                </a:solidFill>
              </a:rPr>
              <a:t>behavioural</a:t>
            </a:r>
            <a:r>
              <a:rPr lang="en-US" sz="1600" dirty="0">
                <a:solidFill>
                  <a:schemeClr val="bg1">
                    <a:lumMod val="65000"/>
                  </a:schemeClr>
                </a:solidFill>
              </a:rPr>
              <a:t> covariates</a:t>
            </a:r>
          </a:p>
          <a:p>
            <a:r>
              <a:rPr lang="en-US" sz="1600" b="1" dirty="0">
                <a:solidFill>
                  <a:schemeClr val="bg1">
                    <a:lumMod val="65000"/>
                  </a:schemeClr>
                </a:solidFill>
              </a:rPr>
              <a:t>Immigrants</a:t>
            </a:r>
          </a:p>
          <a:p>
            <a:pPr lvl="1"/>
            <a:r>
              <a:rPr lang="en-US" sz="1600" dirty="0">
                <a:solidFill>
                  <a:schemeClr val="bg1">
                    <a:lumMod val="65000"/>
                  </a:schemeClr>
                </a:solidFill>
              </a:rPr>
              <a:t>Similar effects on immigrants vs non-immigrants</a:t>
            </a:r>
          </a:p>
          <a:p>
            <a:endParaRPr lang="en-US" dirty="0"/>
          </a:p>
          <a:p>
            <a:endParaRPr lang="en-US" dirty="0"/>
          </a:p>
        </p:txBody>
      </p:sp>
      <p:sp>
        <p:nvSpPr>
          <p:cNvPr id="4" name="Title 1"/>
          <p:cNvSpPr txBox="1">
            <a:spLocks/>
          </p:cNvSpPr>
          <p:nvPr/>
        </p:nvSpPr>
        <p:spPr>
          <a:xfrm>
            <a:off x="51759" y="2952419"/>
            <a:ext cx="7886700" cy="994172"/>
          </a:xfrm>
          <a:prstGeom prst="rect">
            <a:avLst/>
          </a:prstGeom>
        </p:spPr>
        <p:txBody>
          <a:bodyPr vert="horz" lIns="91440" tIns="45720" rIns="91440" bIns="45720" rtlCol="0" anchor="ctr">
            <a:normAutofit/>
          </a:bodyPr>
          <a:lstStyle>
            <a:lvl1pPr algn="l" defTabSz="514325" rtl="0" eaLnBrk="1" latinLnBrk="0" hangingPunct="1">
              <a:lnSpc>
                <a:spcPct val="90000"/>
              </a:lnSpc>
              <a:spcBef>
                <a:spcPct val="0"/>
              </a:spcBef>
              <a:buNone/>
              <a:defRPr sz="2475" kern="1200">
                <a:solidFill>
                  <a:schemeClr val="tx1"/>
                </a:solidFill>
                <a:latin typeface="+mj-lt"/>
                <a:ea typeface="+mj-ea"/>
                <a:cs typeface="+mj-cs"/>
              </a:defRPr>
            </a:lvl1pPr>
          </a:lstStyle>
          <a:p>
            <a:r>
              <a:rPr lang="en-US" dirty="0"/>
              <a:t>Phase 2</a:t>
            </a:r>
          </a:p>
        </p:txBody>
      </p:sp>
      <p:sp>
        <p:nvSpPr>
          <p:cNvPr id="5" name="Content Placeholder 2"/>
          <p:cNvSpPr txBox="1">
            <a:spLocks/>
          </p:cNvSpPr>
          <p:nvPr/>
        </p:nvSpPr>
        <p:spPr>
          <a:xfrm>
            <a:off x="273324" y="3636596"/>
            <a:ext cx="8870673" cy="3263504"/>
          </a:xfrm>
          <a:prstGeom prst="rect">
            <a:avLst/>
          </a:prstGeom>
        </p:spPr>
        <p:txBody>
          <a:bodyPr vert="horz" lIns="91440" tIns="45720" rIns="91440" bIns="45720" rtlCol="0">
            <a:normAutofit/>
          </a:bodyPr>
          <a:lst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44" indent="-128582" algn="l" defTabSz="514325"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5" indent="-128582" algn="l" defTabSz="514325"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31"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92"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79"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t>Cause-specific </a:t>
            </a:r>
            <a:r>
              <a:rPr lang="en-US" sz="1600" dirty="0"/>
              <a:t>mortality, </a:t>
            </a:r>
            <a:r>
              <a:rPr lang="en-US" sz="1600" b="1" dirty="0"/>
              <a:t>“Stacked” </a:t>
            </a:r>
            <a:r>
              <a:rPr lang="en-US" sz="1600" dirty="0"/>
              <a:t>cohort </a:t>
            </a:r>
          </a:p>
          <a:p>
            <a:r>
              <a:rPr lang="en-US" sz="1600" dirty="0"/>
              <a:t>Fully adjusted models</a:t>
            </a:r>
          </a:p>
          <a:p>
            <a:r>
              <a:rPr lang="en-US" sz="1600" dirty="0"/>
              <a:t>Sensitivity to </a:t>
            </a:r>
            <a:r>
              <a:rPr lang="en-US" sz="1600" b="1" dirty="0"/>
              <a:t>co-pollutants</a:t>
            </a:r>
            <a:r>
              <a:rPr lang="en-US" sz="1600" dirty="0"/>
              <a:t>, </a:t>
            </a:r>
            <a:r>
              <a:rPr lang="en-US" sz="1600" b="1" dirty="0"/>
              <a:t>regional variation </a:t>
            </a:r>
          </a:p>
          <a:p>
            <a:r>
              <a:rPr lang="en-US" sz="1600" b="1" dirty="0"/>
              <a:t>Refined 10 year moving average exposure</a:t>
            </a:r>
            <a:r>
              <a:rPr lang="en-US" sz="1600" dirty="0"/>
              <a:t>, lagged 1 year; 1 km PM</a:t>
            </a:r>
            <a:r>
              <a:rPr lang="en-US" sz="1600" baseline="-25000" dirty="0"/>
              <a:t>2.5</a:t>
            </a:r>
            <a:r>
              <a:rPr lang="en-US" sz="1600" dirty="0"/>
              <a:t> 10 km O</a:t>
            </a:r>
            <a:r>
              <a:rPr lang="en-US" sz="1600" baseline="-25000" dirty="0"/>
              <a:t>3</a:t>
            </a:r>
            <a:r>
              <a:rPr lang="en-US" sz="1600" dirty="0"/>
              <a:t> 100m NO</a:t>
            </a:r>
            <a:r>
              <a:rPr lang="en-US" sz="1600" baseline="-25000" dirty="0"/>
              <a:t>2</a:t>
            </a:r>
            <a:endParaRPr lang="en-US" sz="1600" dirty="0"/>
          </a:p>
          <a:p>
            <a:endParaRPr lang="en-US" dirty="0"/>
          </a:p>
          <a:p>
            <a:endParaRPr lang="en-US" dirty="0"/>
          </a:p>
        </p:txBody>
      </p:sp>
      <p:pic>
        <p:nvPicPr>
          <p:cNvPr id="6" name="Picture 5">
            <a:extLst>
              <a:ext uri="{FF2B5EF4-FFF2-40B4-BE49-F238E27FC236}">
                <a16:creationId xmlns:a16="http://schemas.microsoft.com/office/drawing/2014/main" id="{E938DC56-DA3C-4BD4-B692-0F7EFBFDE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
        <p:nvSpPr>
          <p:cNvPr id="8"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dirty="0">
                <a:solidFill>
                  <a:srgbClr val="FF0000"/>
                </a:solidFill>
              </a:rPr>
              <a:t>Core Analyses</a:t>
            </a:r>
          </a:p>
        </p:txBody>
      </p:sp>
      <p:sp>
        <p:nvSpPr>
          <p:cNvPr id="9" name="TextBox 8">
            <a:extLst>
              <a:ext uri="{FF2B5EF4-FFF2-40B4-BE49-F238E27FC236}">
                <a16:creationId xmlns:a16="http://schemas.microsoft.com/office/drawing/2014/main" id="{52BCD402-D40E-456D-B7EA-722D4C57ECFF}"/>
              </a:ext>
            </a:extLst>
          </p:cNvPr>
          <p:cNvSpPr txBox="1"/>
          <p:nvPr/>
        </p:nvSpPr>
        <p:spPr>
          <a:xfrm>
            <a:off x="0" y="4860840"/>
            <a:ext cx="9143998" cy="307777"/>
          </a:xfrm>
          <a:prstGeom prst="rect">
            <a:avLst/>
          </a:prstGeom>
          <a:noFill/>
        </p:spPr>
        <p:txBody>
          <a:bodyPr wrap="square" rtlCol="0">
            <a:spAutoFit/>
          </a:bodyPr>
          <a:lstStyle/>
          <a:p>
            <a:r>
              <a:rPr lang="en-US" sz="1400" b="1" dirty="0"/>
              <a:t>Brauer et al. </a:t>
            </a:r>
            <a:r>
              <a:rPr lang="en-US" sz="1400" dirty="0"/>
              <a:t>HEI Report 212. Mortality–Air Pollution Associations in Low-Exposure Environments (MAPLE): Phase 2. 2022.</a:t>
            </a:r>
          </a:p>
        </p:txBody>
      </p:sp>
    </p:spTree>
    <p:extLst>
      <p:ext uri="{BB962C8B-B14F-4D97-AF65-F5344CB8AC3E}">
        <p14:creationId xmlns:p14="http://schemas.microsoft.com/office/powerpoint/2010/main" val="55061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1182291" y="871273"/>
          <a:ext cx="6779421" cy="3820340"/>
        </p:xfrm>
        <a:graphic>
          <a:graphicData uri="http://schemas.openxmlformats.org/drawingml/2006/table">
            <a:tbl>
              <a:tblPr firstRow="1" firstCol="1" bandRow="1">
                <a:tableStyleId>{5C22544A-7EE6-4342-B048-85BDC9FD1C3A}</a:tableStyleId>
              </a:tblPr>
              <a:tblGrid>
                <a:gridCol w="1485683">
                  <a:extLst>
                    <a:ext uri="{9D8B030D-6E8A-4147-A177-3AD203B41FA5}">
                      <a16:colId xmlns:a16="http://schemas.microsoft.com/office/drawing/2014/main" val="20000"/>
                    </a:ext>
                  </a:extLst>
                </a:gridCol>
                <a:gridCol w="864133">
                  <a:extLst>
                    <a:ext uri="{9D8B030D-6E8A-4147-A177-3AD203B41FA5}">
                      <a16:colId xmlns:a16="http://schemas.microsoft.com/office/drawing/2014/main" val="20001"/>
                    </a:ext>
                  </a:extLst>
                </a:gridCol>
                <a:gridCol w="469493">
                  <a:extLst>
                    <a:ext uri="{9D8B030D-6E8A-4147-A177-3AD203B41FA5}">
                      <a16:colId xmlns:a16="http://schemas.microsoft.com/office/drawing/2014/main" val="20002"/>
                    </a:ext>
                  </a:extLst>
                </a:gridCol>
                <a:gridCol w="1198933">
                  <a:extLst>
                    <a:ext uri="{9D8B030D-6E8A-4147-A177-3AD203B41FA5}">
                      <a16:colId xmlns:a16="http://schemas.microsoft.com/office/drawing/2014/main" val="20003"/>
                    </a:ext>
                  </a:extLst>
                </a:gridCol>
                <a:gridCol w="566486">
                  <a:extLst>
                    <a:ext uri="{9D8B030D-6E8A-4147-A177-3AD203B41FA5}">
                      <a16:colId xmlns:a16="http://schemas.microsoft.com/office/drawing/2014/main" val="20004"/>
                    </a:ext>
                  </a:extLst>
                </a:gridCol>
                <a:gridCol w="660706">
                  <a:extLst>
                    <a:ext uri="{9D8B030D-6E8A-4147-A177-3AD203B41FA5}">
                      <a16:colId xmlns:a16="http://schemas.microsoft.com/office/drawing/2014/main" val="20005"/>
                    </a:ext>
                  </a:extLst>
                </a:gridCol>
                <a:gridCol w="706669">
                  <a:extLst>
                    <a:ext uri="{9D8B030D-6E8A-4147-A177-3AD203B41FA5}">
                      <a16:colId xmlns:a16="http://schemas.microsoft.com/office/drawing/2014/main" val="20006"/>
                    </a:ext>
                  </a:extLst>
                </a:gridCol>
                <a:gridCol w="827318">
                  <a:extLst>
                    <a:ext uri="{9D8B030D-6E8A-4147-A177-3AD203B41FA5}">
                      <a16:colId xmlns:a16="http://schemas.microsoft.com/office/drawing/2014/main" val="20007"/>
                    </a:ext>
                  </a:extLst>
                </a:gridCol>
              </a:tblGrid>
              <a:tr h="714470">
                <a:tc>
                  <a:txBody>
                    <a:bodyPr/>
                    <a:lstStyle/>
                    <a:p>
                      <a:pPr>
                        <a:lnSpc>
                          <a:spcPct val="115000"/>
                        </a:lnSpc>
                        <a:spcAft>
                          <a:spcPts val="0"/>
                        </a:spcAft>
                      </a:pPr>
                      <a:r>
                        <a:rPr lang="en-GB" sz="2100" dirty="0">
                          <a:solidFill>
                            <a:srgbClr val="FF0000"/>
                          </a:solidFill>
                          <a:effectLst/>
                        </a:rPr>
                        <a:t>PM2.5</a:t>
                      </a:r>
                    </a:p>
                    <a:p>
                      <a:pPr>
                        <a:lnSpc>
                          <a:spcPct val="115000"/>
                        </a:lnSpc>
                        <a:spcAft>
                          <a:spcPts val="0"/>
                        </a:spcAft>
                      </a:pPr>
                      <a:r>
                        <a:rPr lang="en-GB" sz="2100" dirty="0">
                          <a:effectLst/>
                        </a:rPr>
                        <a:t>REFERENCE</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dirty="0">
                          <a:effectLst/>
                        </a:rPr>
                        <a:t>MEAN</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SD</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dirty="0">
                          <a:effectLst/>
                        </a:rPr>
                        <a:t>M-1.645*SD</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b="1" dirty="0">
                          <a:solidFill>
                            <a:srgbClr val="FF0000"/>
                          </a:solidFill>
                          <a:effectLst/>
                        </a:rPr>
                        <a:t>P5</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HR</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LCL</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UCL</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0"/>
                  </a:ext>
                </a:extLst>
              </a:tr>
              <a:tr h="346424">
                <a:tc>
                  <a:txBody>
                    <a:bodyPr/>
                    <a:lstStyle/>
                    <a:p>
                      <a:pPr>
                        <a:lnSpc>
                          <a:spcPct val="115000"/>
                        </a:lnSpc>
                        <a:spcAft>
                          <a:spcPts val="0"/>
                        </a:spcAft>
                      </a:pPr>
                      <a:r>
                        <a:rPr lang="en-GB" sz="2100" dirty="0">
                          <a:effectLst/>
                        </a:rPr>
                        <a:t>Pinault</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5.9</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 </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b="1" dirty="0">
                          <a:solidFill>
                            <a:srgbClr val="FF0000"/>
                          </a:solidFill>
                          <a:effectLst/>
                        </a:rPr>
                        <a:t>3</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1.26</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1.19</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1.34</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1"/>
                  </a:ext>
                </a:extLst>
              </a:tr>
              <a:tr h="573338">
                <a:tc>
                  <a:txBody>
                    <a:bodyPr/>
                    <a:lstStyle/>
                    <a:p>
                      <a:pPr>
                        <a:lnSpc>
                          <a:spcPct val="115000"/>
                        </a:lnSpc>
                        <a:spcAft>
                          <a:spcPts val="0"/>
                        </a:spcAft>
                      </a:pPr>
                      <a:r>
                        <a:rPr lang="en-GB" sz="2100" dirty="0" err="1">
                          <a:effectLst/>
                        </a:rPr>
                        <a:t>Cakmak</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6.5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2</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3.2</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b="1" dirty="0">
                          <a:solidFill>
                            <a:srgbClr val="FF0000"/>
                          </a:solidFill>
                          <a:effectLst/>
                        </a:rPr>
                        <a:t>3.2</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n-GB" sz="2100">
                          <a:effectLst/>
                        </a:rPr>
                        <a:t>1.1</a:t>
                      </a:r>
                      <a:r>
                        <a:rPr lang="nl-NL" sz="2100">
                          <a:effectLst/>
                        </a:rPr>
                        <a:t>6</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1.08</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1.25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2"/>
                  </a:ext>
                </a:extLst>
              </a:tr>
              <a:tr h="346424">
                <a:tc>
                  <a:txBody>
                    <a:bodyPr/>
                    <a:lstStyle/>
                    <a:p>
                      <a:pPr>
                        <a:lnSpc>
                          <a:spcPct val="115000"/>
                        </a:lnSpc>
                        <a:spcAft>
                          <a:spcPts val="0"/>
                        </a:spcAft>
                      </a:pPr>
                      <a:r>
                        <a:rPr lang="nl-NL" sz="2100" dirty="0">
                          <a:effectLst/>
                        </a:rPr>
                        <a:t>Pinault</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7.1</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nSpc>
                          <a:spcPct val="107000"/>
                        </a:lnSpc>
                      </a:pPr>
                      <a:endParaRPr lang="nl-NL" sz="2100">
                        <a:effectLst/>
                        <a:latin typeface="Calibri" panose="020F0502020204030204" pitchFamily="34" charset="0"/>
                      </a:endParaRPr>
                    </a:p>
                  </a:txBody>
                  <a:tcPr marL="33338" marR="33338" marT="0" marB="0" anchor="b"/>
                </a:tc>
                <a:tc>
                  <a:txBody>
                    <a:bodyPr/>
                    <a:lstStyle/>
                    <a:p>
                      <a:pPr algn="ctr">
                        <a:lnSpc>
                          <a:spcPct val="115000"/>
                        </a:lnSpc>
                        <a:spcAft>
                          <a:spcPts val="0"/>
                        </a:spcAft>
                      </a:pPr>
                      <a:r>
                        <a:rPr lang="nl-NL" sz="2100">
                          <a:effectLst/>
                        </a:rPr>
                        <a:t> </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b="1" dirty="0">
                          <a:solidFill>
                            <a:srgbClr val="FF0000"/>
                          </a:solidFill>
                          <a:effectLst/>
                        </a:rPr>
                        <a:t>3.5</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1.18</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1.15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1.21</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3"/>
                  </a:ext>
                </a:extLst>
              </a:tr>
              <a:tr h="573338">
                <a:tc>
                  <a:txBody>
                    <a:bodyPr/>
                    <a:lstStyle/>
                    <a:p>
                      <a:pPr>
                        <a:lnSpc>
                          <a:spcPct val="115000"/>
                        </a:lnSpc>
                        <a:spcAft>
                          <a:spcPts val="0"/>
                        </a:spcAft>
                      </a:pPr>
                      <a:r>
                        <a:rPr lang="nl-NL" sz="2100" dirty="0">
                          <a:effectLst/>
                        </a:rPr>
                        <a:t>Weichenthal</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9.5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1.7</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6.7</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b="1" dirty="0">
                          <a:solidFill>
                            <a:srgbClr val="FF0000"/>
                          </a:solidFill>
                          <a:effectLst/>
                        </a:rPr>
                        <a:t>6.7</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0.95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0.76</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1.19</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4"/>
                  </a:ext>
                </a:extLst>
              </a:tr>
              <a:tr h="573338">
                <a:tc>
                  <a:txBody>
                    <a:bodyPr/>
                    <a:lstStyle/>
                    <a:p>
                      <a:pPr>
                        <a:lnSpc>
                          <a:spcPct val="115000"/>
                        </a:lnSpc>
                        <a:spcAft>
                          <a:spcPts val="0"/>
                        </a:spcAft>
                      </a:pPr>
                      <a:r>
                        <a:rPr lang="nl-NL" sz="2100" dirty="0">
                          <a:effectLst/>
                        </a:rPr>
                        <a:t>Villeneuve</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dirty="0">
                          <a:effectLst/>
                        </a:rPr>
                        <a:t>9.5</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dirty="0">
                          <a:effectLst/>
                        </a:rPr>
                        <a:t>3.5</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dirty="0">
                          <a:effectLst/>
                        </a:rPr>
                        <a:t>3.7</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b="1" dirty="0">
                          <a:solidFill>
                            <a:srgbClr val="FF0000"/>
                          </a:solidFill>
                          <a:effectLst/>
                        </a:rPr>
                        <a:t>4.8</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1.12</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1.05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1.2</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5"/>
                  </a:ext>
                </a:extLst>
              </a:tr>
              <a:tr h="346424">
                <a:tc>
                  <a:txBody>
                    <a:bodyPr/>
                    <a:lstStyle/>
                    <a:p>
                      <a:pPr>
                        <a:lnSpc>
                          <a:spcPct val="115000"/>
                        </a:lnSpc>
                        <a:spcAft>
                          <a:spcPts val="0"/>
                        </a:spcAft>
                      </a:pPr>
                      <a:r>
                        <a:rPr lang="nl-NL" sz="2100" dirty="0">
                          <a:effectLst/>
                        </a:rPr>
                        <a:t>Di</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11.5</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2.9</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dirty="0">
                          <a:effectLst/>
                        </a:rPr>
                        <a:t>6.7</a:t>
                      </a: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b="1" dirty="0">
                          <a:solidFill>
                            <a:srgbClr val="FF0000"/>
                          </a:solidFill>
                          <a:effectLst/>
                        </a:rPr>
                        <a:t>7.1</a:t>
                      </a:r>
                      <a:endPar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1.08</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1.08</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a:effectLst/>
                        </a:rPr>
                        <a:t>1.09</a:t>
                      </a:r>
                      <a:endParaRPr lang="nl-NL" sz="210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10006"/>
                  </a:ext>
                </a:extLst>
              </a:tr>
              <a:tr h="346424">
                <a:tc>
                  <a:txBody>
                    <a:bodyPr/>
                    <a:lstStyle/>
                    <a:p>
                      <a:pPr>
                        <a:lnSpc>
                          <a:spcPct val="115000"/>
                        </a:lnSpc>
                        <a:spcAft>
                          <a:spcPts val="0"/>
                        </a:spcAft>
                      </a:pPr>
                      <a:r>
                        <a:rPr lang="nl-NL" sz="2100" dirty="0">
                          <a:effectLst/>
                          <a:latin typeface="Calibri" panose="020F0502020204030204" pitchFamily="34" charset="0"/>
                          <a:ea typeface="Times New Roman" panose="02020603050405020304" pitchFamily="18" charset="0"/>
                          <a:cs typeface="Times New Roman" panose="02020603050405020304" pitchFamily="18" charset="0"/>
                        </a:rPr>
                        <a:t>Hart</a:t>
                      </a:r>
                    </a:p>
                  </a:txBody>
                  <a:tcPr marL="33338" marR="33338" marT="0" marB="0" anchor="b"/>
                </a:tc>
                <a:tc>
                  <a:txBody>
                    <a:bodyPr/>
                    <a:lstStyle/>
                    <a:p>
                      <a:pPr algn="ctr">
                        <a:lnSpc>
                          <a:spcPct val="115000"/>
                        </a:lnSpc>
                        <a:spcAft>
                          <a:spcPts val="0"/>
                        </a:spcAft>
                      </a:pPr>
                      <a:r>
                        <a:rPr lang="nl-NL" sz="2100" dirty="0">
                          <a:effectLst/>
                          <a:latin typeface="Calibri" panose="020F0502020204030204" pitchFamily="34" charset="0"/>
                          <a:ea typeface="Times New Roman" panose="02020603050405020304" pitchFamily="18" charset="0"/>
                          <a:cs typeface="Times New Roman" panose="02020603050405020304" pitchFamily="18" charset="0"/>
                        </a:rPr>
                        <a:t>12.0</a:t>
                      </a:r>
                    </a:p>
                  </a:txBody>
                  <a:tcPr marL="33338" marR="33338" marT="0" marB="0" anchor="b"/>
                </a:tc>
                <a:tc>
                  <a:txBody>
                    <a:bodyPr/>
                    <a:lstStyle/>
                    <a:p>
                      <a:pPr>
                        <a:lnSpc>
                          <a:spcPct val="107000"/>
                        </a:lnSpc>
                      </a:pPr>
                      <a:r>
                        <a:rPr lang="nl-NL" sz="2100" dirty="0">
                          <a:effectLst/>
                          <a:latin typeface="Calibri" panose="020F0502020204030204" pitchFamily="34" charset="0"/>
                        </a:rPr>
                        <a:t>2.8</a:t>
                      </a:r>
                    </a:p>
                  </a:txBody>
                  <a:tcPr marL="33338" marR="33338" marT="0" marB="0" anchor="b"/>
                </a:tc>
                <a:tc>
                  <a:txBody>
                    <a:bodyPr/>
                    <a:lstStyle/>
                    <a:p>
                      <a:pPr algn="ctr">
                        <a:lnSpc>
                          <a:spcPct val="115000"/>
                        </a:lnSpc>
                        <a:spcAft>
                          <a:spcPts val="0"/>
                        </a:spcAft>
                      </a:pPr>
                      <a:endParaRPr lang="nl-NL"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nl-NL" sz="2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7.8</a:t>
                      </a:r>
                    </a:p>
                  </a:txBody>
                  <a:tcPr marL="33338" marR="33338" marT="0" marB="0" anchor="b"/>
                </a:tc>
                <a:tc>
                  <a:txBody>
                    <a:bodyPr/>
                    <a:lstStyle/>
                    <a:p>
                      <a:pPr algn="ctr">
                        <a:lnSpc>
                          <a:spcPct val="115000"/>
                        </a:lnSpc>
                        <a:spcAft>
                          <a:spcPts val="0"/>
                        </a:spcAft>
                      </a:pPr>
                      <a:r>
                        <a:rPr lang="nl-NL" sz="2100" dirty="0">
                          <a:effectLst/>
                          <a:latin typeface="Calibri" panose="020F0502020204030204" pitchFamily="34" charset="0"/>
                          <a:ea typeface="Times New Roman" panose="02020603050405020304" pitchFamily="18" charset="0"/>
                          <a:cs typeface="Times New Roman" panose="02020603050405020304" pitchFamily="18" charset="0"/>
                        </a:rPr>
                        <a:t>1.13</a:t>
                      </a:r>
                    </a:p>
                  </a:txBody>
                  <a:tcPr marL="33338" marR="33338" marT="0" marB="0" anchor="b"/>
                </a:tc>
                <a:tc>
                  <a:txBody>
                    <a:bodyPr/>
                    <a:lstStyle/>
                    <a:p>
                      <a:pPr algn="ctr">
                        <a:lnSpc>
                          <a:spcPct val="115000"/>
                        </a:lnSpc>
                        <a:spcAft>
                          <a:spcPts val="0"/>
                        </a:spcAft>
                      </a:pPr>
                      <a:r>
                        <a:rPr lang="nl-NL" sz="2100" dirty="0">
                          <a:effectLst/>
                          <a:latin typeface="Calibri" panose="020F0502020204030204" pitchFamily="34" charset="0"/>
                          <a:ea typeface="Times New Roman" panose="02020603050405020304" pitchFamily="18" charset="0"/>
                          <a:cs typeface="Times New Roman" panose="02020603050405020304" pitchFamily="18" charset="0"/>
                        </a:rPr>
                        <a:t>1.05</a:t>
                      </a:r>
                    </a:p>
                  </a:txBody>
                  <a:tcPr marL="33338" marR="33338" marT="0" marB="0" anchor="b"/>
                </a:tc>
                <a:tc>
                  <a:txBody>
                    <a:bodyPr/>
                    <a:lstStyle/>
                    <a:p>
                      <a:pPr algn="ctr">
                        <a:lnSpc>
                          <a:spcPct val="115000"/>
                        </a:lnSpc>
                        <a:spcAft>
                          <a:spcPts val="0"/>
                        </a:spcAft>
                      </a:pPr>
                      <a:r>
                        <a:rPr lang="nl-NL" sz="2100" dirty="0">
                          <a:effectLst/>
                          <a:latin typeface="Calibri" panose="020F0502020204030204" pitchFamily="34" charset="0"/>
                          <a:ea typeface="Times New Roman" panose="02020603050405020304" pitchFamily="18" charset="0"/>
                          <a:cs typeface="Times New Roman" panose="02020603050405020304" pitchFamily="18" charset="0"/>
                        </a:rPr>
                        <a:t>1.22</a:t>
                      </a:r>
                    </a:p>
                  </a:txBody>
                  <a:tcPr marL="33338" marR="33338" marT="0" marB="0" anchor="b"/>
                </a:tc>
                <a:extLst>
                  <a:ext uri="{0D108BD9-81ED-4DB2-BD59-A6C34878D82A}">
                    <a16:rowId xmlns:a16="http://schemas.microsoft.com/office/drawing/2014/main" val="1128794468"/>
                  </a:ext>
                </a:extLst>
              </a:tr>
            </a:tbl>
          </a:graphicData>
        </a:graphic>
      </p:graphicFrame>
      <p:sp>
        <p:nvSpPr>
          <p:cNvPr id="3" name="Titel 2">
            <a:extLst>
              <a:ext uri="{FF2B5EF4-FFF2-40B4-BE49-F238E27FC236}">
                <a16:creationId xmlns:a16="http://schemas.microsoft.com/office/drawing/2014/main" id="{E63DDFF4-942F-4276-8C34-997889658E8C}"/>
              </a:ext>
            </a:extLst>
          </p:cNvPr>
          <p:cNvSpPr>
            <a:spLocks noGrp="1"/>
          </p:cNvSpPr>
          <p:nvPr>
            <p:ph type="title"/>
          </p:nvPr>
        </p:nvSpPr>
        <p:spPr>
          <a:xfrm>
            <a:off x="1703603" y="33622"/>
            <a:ext cx="5915025" cy="994172"/>
          </a:xfrm>
        </p:spPr>
        <p:txBody>
          <a:bodyPr/>
          <a:lstStyle/>
          <a:p>
            <a:pPr algn="ctr"/>
            <a:r>
              <a:rPr lang="nl-NL" b="1" dirty="0">
                <a:solidFill>
                  <a:srgbClr val="FF0000"/>
                </a:solidFill>
                <a:latin typeface="+mn-lt"/>
              </a:rPr>
              <a:t>Low-level PM2.5 studies</a:t>
            </a:r>
          </a:p>
        </p:txBody>
      </p:sp>
    </p:spTree>
    <p:extLst>
      <p:ext uri="{BB962C8B-B14F-4D97-AF65-F5344CB8AC3E}">
        <p14:creationId xmlns:p14="http://schemas.microsoft.com/office/powerpoint/2010/main" val="679862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0690"/>
            <a:ext cx="8001000" cy="4602810"/>
          </a:xfrm>
        </p:spPr>
        <p:txBody>
          <a:bodyPr>
            <a:normAutofit fontScale="92500" lnSpcReduction="20000"/>
          </a:bodyPr>
          <a:lstStyle/>
          <a:p>
            <a:r>
              <a:rPr lang="en-US" b="1" dirty="0"/>
              <a:t>Latimer and Martin. </a:t>
            </a:r>
            <a:r>
              <a:rPr lang="en-US" dirty="0"/>
              <a:t>Interpretation of measured aerosol mass scattering efficiency over North America using a chemical transport model. Atmos. Chem. Phys. 2019</a:t>
            </a:r>
          </a:p>
          <a:p>
            <a:r>
              <a:rPr lang="en-US" b="1" dirty="0"/>
              <a:t>Meng et al. </a:t>
            </a:r>
            <a:r>
              <a:rPr lang="en-US" dirty="0"/>
              <a:t>Estimated long-term (1981-2016) concentrations of ambient fine particulate matter across North America from chemical transport modeling, satellite remote sensing and ground-based measurements. Environ </a:t>
            </a:r>
            <a:r>
              <a:rPr lang="en-US" dirty="0" err="1"/>
              <a:t>Sci</a:t>
            </a:r>
            <a:r>
              <a:rPr lang="en-US" dirty="0"/>
              <a:t> Technol. 2019</a:t>
            </a:r>
          </a:p>
          <a:p>
            <a:r>
              <a:rPr lang="en-US" b="1" dirty="0"/>
              <a:t>Pinault et al. </a:t>
            </a:r>
            <a:r>
              <a:rPr lang="en-US" dirty="0"/>
              <a:t>Associations between fine particulate matter and mortality in the 2001 Canadian Census Health and Environment Cohort. Environmental Research, 2017</a:t>
            </a:r>
            <a:endParaRPr lang="en-US" b="1" dirty="0"/>
          </a:p>
          <a:p>
            <a:r>
              <a:rPr lang="en-US" b="1" dirty="0"/>
              <a:t>Pinault et al. </a:t>
            </a:r>
            <a:r>
              <a:rPr lang="en-US" dirty="0"/>
              <a:t>Diabetes status and susceptibility to the effects of PM</a:t>
            </a:r>
            <a:r>
              <a:rPr lang="en-US" baseline="-25000" dirty="0"/>
              <a:t>2.5</a:t>
            </a:r>
            <a:r>
              <a:rPr lang="en-US" dirty="0"/>
              <a:t> exposure on cardiovascular mortality in a national Canadian cohort. Epidemiology. 2018</a:t>
            </a:r>
          </a:p>
          <a:p>
            <a:r>
              <a:rPr lang="en-US" b="1" dirty="0"/>
              <a:t>Erickson et al. </a:t>
            </a:r>
            <a:r>
              <a:rPr lang="en-US" dirty="0"/>
              <a:t>Evaluation of a method to indirectly adjust for unmeasured covariates in the association between fine particulate matter and mortality. Environ Res. 2019</a:t>
            </a:r>
          </a:p>
          <a:p>
            <a:r>
              <a:rPr lang="fr-CA" b="1" dirty="0"/>
              <a:t>Crouse et al. </a:t>
            </a:r>
            <a:r>
              <a:rPr lang="en-US" dirty="0"/>
              <a:t>Evaluating the sensitivity of PM</a:t>
            </a:r>
            <a:r>
              <a:rPr lang="en-US" baseline="-25000" dirty="0"/>
              <a:t>2.5</a:t>
            </a:r>
            <a:r>
              <a:rPr lang="en-US" dirty="0"/>
              <a:t>-mortality associations to the spatial and temporal scale of exposure assessment at low particle mass concentrations. Epidemiology. 2019</a:t>
            </a:r>
          </a:p>
          <a:p>
            <a:pPr>
              <a:buClr>
                <a:srgbClr val="FF0000"/>
              </a:buClr>
            </a:pPr>
            <a:r>
              <a:rPr lang="en-US" b="1" dirty="0"/>
              <a:t>Christidis et al. </a:t>
            </a:r>
            <a:r>
              <a:rPr lang="en-US" dirty="0"/>
              <a:t>Low concentrations of fine particle air pollution and mortality in the Canadian Community Health Survey cohort. Environmental Health. 2019</a:t>
            </a:r>
          </a:p>
          <a:p>
            <a:pPr>
              <a:buClr>
                <a:srgbClr val="FF0000"/>
              </a:buClr>
            </a:pPr>
            <a:r>
              <a:rPr lang="fr-CA" b="1" dirty="0" err="1"/>
              <a:t>Pappin</a:t>
            </a:r>
            <a:r>
              <a:rPr lang="fr-CA" b="1" dirty="0"/>
              <a:t> et al. </a:t>
            </a:r>
            <a:r>
              <a:rPr lang="en-US" dirty="0"/>
              <a:t>Nonlinear associations between low levels of fine particulate matter and mortality across three cycles of the Canadian Census Health and Environment Cohort. EHP. 2019</a:t>
            </a:r>
          </a:p>
          <a:p>
            <a:r>
              <a:rPr lang="en-US" b="1" dirty="0"/>
              <a:t>Erickson et al. </a:t>
            </a:r>
            <a:r>
              <a:rPr lang="en-US" dirty="0"/>
              <a:t>Disease assimilation: the mortality impacts of fine particulate matter on immigrants to Canada. Health Reports. 2020</a:t>
            </a:r>
          </a:p>
          <a:p>
            <a:pPr>
              <a:buClr>
                <a:srgbClr val="FF0000"/>
              </a:buClr>
            </a:pPr>
            <a:r>
              <a:rPr lang="en-US" b="1" dirty="0"/>
              <a:t>Weichenthal et al</a:t>
            </a:r>
            <a:r>
              <a:rPr lang="en-US" dirty="0"/>
              <a:t>. How Low Can You Go? Air Pollution Impacts Mortality at Very Low Levels. Science Advances. 2022</a:t>
            </a:r>
          </a:p>
          <a:p>
            <a:pPr marL="0" indent="0">
              <a:buNone/>
            </a:pPr>
            <a:r>
              <a:rPr lang="en-US" dirty="0"/>
              <a:t> </a:t>
            </a:r>
          </a:p>
          <a:p>
            <a:endParaRPr lang="en-US" dirty="0"/>
          </a:p>
        </p:txBody>
      </p:sp>
      <p:sp>
        <p:nvSpPr>
          <p:cNvPr id="4" name="Title 1"/>
          <p:cNvSpPr txBox="1">
            <a:spLocks/>
          </p:cNvSpPr>
          <p:nvPr/>
        </p:nvSpPr>
        <p:spPr>
          <a:xfrm>
            <a:off x="0" y="-10634"/>
            <a:ext cx="6294743" cy="437611"/>
          </a:xfrm>
          <a:prstGeom prst="rect">
            <a:avLst/>
          </a:prstGeom>
        </p:spPr>
        <p:txBody>
          <a:bodyPr vert="horz" lIns="51435" tIns="25718" rIns="51435" bIns="25718"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b="1" kern="0" dirty="0">
                <a:solidFill>
                  <a:srgbClr val="FF0000"/>
                </a:solidFill>
                <a:cs typeface="Arial" panose="020B0604020202020204" pitchFamily="34" charset="0"/>
              </a:rPr>
              <a:t>Publications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0"/>
            <a:ext cx="1143000" cy="1395413"/>
          </a:xfrm>
          <a:prstGeom prst="rect">
            <a:avLst/>
          </a:prstGeom>
        </p:spPr>
      </p:pic>
    </p:spTree>
    <p:extLst>
      <p:ext uri="{BB962C8B-B14F-4D97-AF65-F5344CB8AC3E}">
        <p14:creationId xmlns:p14="http://schemas.microsoft.com/office/powerpoint/2010/main" val="1802796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1A550EA-C1F7-F841-9FA6-F8035FE29497}"/>
              </a:ext>
            </a:extLst>
          </p:cNvPr>
          <p:cNvGrpSpPr>
            <a:grpSpLocks noChangeAspect="1"/>
          </p:cNvGrpSpPr>
          <p:nvPr/>
        </p:nvGrpSpPr>
        <p:grpSpPr>
          <a:xfrm>
            <a:off x="1521392" y="4287452"/>
            <a:ext cx="5465817" cy="852674"/>
            <a:chOff x="3511809" y="5290985"/>
            <a:chExt cx="7568702" cy="1180726"/>
          </a:xfrm>
        </p:grpSpPr>
        <p:pic>
          <p:nvPicPr>
            <p:cNvPr id="19" name="Picture 2" descr="CANUE-logo-final-300-291x300.png">
              <a:extLst>
                <a:ext uri="{FF2B5EF4-FFF2-40B4-BE49-F238E27FC236}">
                  <a16:creationId xmlns:a16="http://schemas.microsoft.com/office/drawing/2014/main" id="{978DCFC1-7854-6347-A50D-67CA73ACE0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1809" y="5300330"/>
              <a:ext cx="1136850" cy="11713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CECBD26-1DA8-7E49-960C-9C99CEC4A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119" y="5290985"/>
              <a:ext cx="2362960" cy="1171381"/>
            </a:xfrm>
            <a:prstGeom prst="rect">
              <a:avLst/>
            </a:prstGeom>
          </p:spPr>
        </p:pic>
        <p:pic>
          <p:nvPicPr>
            <p:cNvPr id="4" name="Picture 3" descr="A drawing of a cartoon character&#10;&#10;Description automatically generated">
              <a:extLst>
                <a:ext uri="{FF2B5EF4-FFF2-40B4-BE49-F238E27FC236}">
                  <a16:creationId xmlns:a16="http://schemas.microsoft.com/office/drawing/2014/main" id="{EEC5AD4E-0119-1745-B2D7-E65A899253C3}"/>
                </a:ext>
              </a:extLst>
            </p:cNvPr>
            <p:cNvPicPr>
              <a:picLocks noChangeAspect="1"/>
            </p:cNvPicPr>
            <p:nvPr/>
          </p:nvPicPr>
          <p:blipFill>
            <a:blip r:embed="rId5"/>
            <a:stretch>
              <a:fillRect/>
            </a:stretch>
          </p:blipFill>
          <p:spPr>
            <a:xfrm>
              <a:off x="9360206" y="5290985"/>
              <a:ext cx="1720305" cy="1180726"/>
            </a:xfrm>
            <a:prstGeom prst="rect">
              <a:avLst/>
            </a:prstGeom>
          </p:spPr>
        </p:pic>
      </p:grpSp>
      <p:sp>
        <p:nvSpPr>
          <p:cNvPr id="5" name="TextBox 4">
            <a:extLst>
              <a:ext uri="{FF2B5EF4-FFF2-40B4-BE49-F238E27FC236}">
                <a16:creationId xmlns:a16="http://schemas.microsoft.com/office/drawing/2014/main" id="{5BB701DA-DF3F-5B43-86B8-9A1753C96533}"/>
              </a:ext>
            </a:extLst>
          </p:cNvPr>
          <p:cNvSpPr txBox="1"/>
          <p:nvPr/>
        </p:nvSpPr>
        <p:spPr>
          <a:xfrm>
            <a:off x="15618" y="598987"/>
            <a:ext cx="4675651" cy="32855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Michael Brauer, The University of British Columbia</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Jeffrey Brook, University of Toronto </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Rick Burnett, Health Canada/IHME</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Tanya </a:t>
            </a:r>
            <a:r>
              <a:rPr kumimoji="0" lang="en-CA" sz="1700" b="0" i="0" u="none" strike="noStrike" kern="1200" cap="none" spc="0" normalizeH="0" baseline="0" noProof="0" dirty="0" err="1">
                <a:ln>
                  <a:noFill/>
                </a:ln>
                <a:solidFill>
                  <a:prstClr val="black"/>
                </a:solidFill>
                <a:effectLst/>
                <a:uLnTx/>
                <a:uFillTx/>
                <a:latin typeface="Calibri" panose="020F0502020204030204"/>
                <a:ea typeface="+mn-ea"/>
                <a:cs typeface="+mn-cs"/>
              </a:rPr>
              <a:t>Christidis</a:t>
            </a: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 Statistics Canada</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Yen Chu, </a:t>
            </a: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University of British Columbia</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Dan Crouse, University of New Brunswick</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Anders Erickson, The </a:t>
            </a: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University of British Columbia</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Perry </a:t>
            </a:r>
            <a:r>
              <a:rPr kumimoji="0" lang="en-CA" sz="1700" b="0" i="0" u="none" strike="noStrike" kern="1200" cap="none" spc="0" normalizeH="0" baseline="0" noProof="0" dirty="0" err="1">
                <a:ln>
                  <a:noFill/>
                </a:ln>
                <a:solidFill>
                  <a:prstClr val="black"/>
                </a:solidFill>
                <a:effectLst/>
                <a:uLnTx/>
                <a:uFillTx/>
                <a:latin typeface="Calibri" panose="020F0502020204030204"/>
                <a:ea typeface="+mn-ea"/>
                <a:cs typeface="+mn-cs"/>
              </a:rPr>
              <a:t>Hystad</a:t>
            </a: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 Oregon State University</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Chi Li, Dalhousie University</a:t>
            </a:r>
          </a:p>
          <a:p>
            <a:pPr marL="0" marR="0" lvl="0" indent="0" algn="l" defTabSz="457200" rtl="0" eaLnBrk="1" fontAlgn="auto" latinLnBrk="0" hangingPunct="1">
              <a:lnSpc>
                <a:spcPct val="100000"/>
              </a:lnSpc>
              <a:spcBef>
                <a:spcPts val="0"/>
              </a:spcBef>
              <a:spcAft>
                <a:spcPts val="450"/>
              </a:spcAft>
              <a:buClrTx/>
              <a:buSzTx/>
              <a:buFontTx/>
              <a:buNone/>
              <a:tabLst>
                <a:tab pos="2743200" algn="l"/>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Jun Meng, Dalhousie University</a:t>
            </a:r>
          </a:p>
        </p:txBody>
      </p:sp>
      <p:sp>
        <p:nvSpPr>
          <p:cNvPr id="6" name="TextBox 5">
            <a:extLst>
              <a:ext uri="{FF2B5EF4-FFF2-40B4-BE49-F238E27FC236}">
                <a16:creationId xmlns:a16="http://schemas.microsoft.com/office/drawing/2014/main" id="{3A80D47F-579A-374D-ACCB-4E1E393614F0}"/>
              </a:ext>
            </a:extLst>
          </p:cNvPr>
          <p:cNvSpPr txBox="1"/>
          <p:nvPr/>
        </p:nvSpPr>
        <p:spPr>
          <a:xfrm>
            <a:off x="4971595" y="598987"/>
            <a:ext cx="4140602" cy="39934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Amanda </a:t>
            </a:r>
            <a:r>
              <a:rPr kumimoji="0" lang="en-CA" sz="1700" b="0" i="0" u="none" strike="noStrike" kern="1200" cap="none" spc="0" normalizeH="0" baseline="0" noProof="0" dirty="0" err="1">
                <a:ln>
                  <a:noFill/>
                </a:ln>
                <a:solidFill>
                  <a:prstClr val="black"/>
                </a:solidFill>
                <a:effectLst/>
                <a:uLnTx/>
                <a:uFillTx/>
                <a:latin typeface="Calibri" panose="020F0502020204030204"/>
                <a:ea typeface="+mn-ea"/>
                <a:cs typeface="+mn-cs"/>
              </a:rPr>
              <a:t>Pappin</a:t>
            </a: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 Statistics Canada</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Lauren Pinault, Statistics Canada</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Randall Martin, Dalhousie University </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Alain Robichaud, Environment &amp; Climate Change Canada</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Michael </a:t>
            </a:r>
            <a:r>
              <a:rPr kumimoji="0" lang="en-CA" sz="1700" b="0" i="0" u="none" strike="noStrike" kern="1200" cap="none" spc="0" normalizeH="0" baseline="0" noProof="0" dirty="0" err="1">
                <a:ln>
                  <a:noFill/>
                </a:ln>
                <a:solidFill>
                  <a:prstClr val="black"/>
                </a:solidFill>
                <a:effectLst/>
                <a:uLnTx/>
                <a:uFillTx/>
                <a:latin typeface="Calibri" panose="020F0502020204030204"/>
                <a:ea typeface="+mn-ea"/>
                <a:cs typeface="+mn-cs"/>
              </a:rPr>
              <a:t>Tjepkema</a:t>
            </a: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 Statistics Canada</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Richard </a:t>
            </a:r>
            <a:r>
              <a:rPr kumimoji="0" lang="en-CA" sz="1700" b="0" i="0" u="none" strike="noStrike" kern="1200" cap="none" spc="0" normalizeH="0" baseline="0" noProof="0" dirty="0" err="1">
                <a:ln>
                  <a:noFill/>
                </a:ln>
                <a:solidFill>
                  <a:prstClr val="black"/>
                </a:solidFill>
                <a:effectLst/>
                <a:uLnTx/>
                <a:uFillTx/>
                <a:latin typeface="Calibri" panose="020F0502020204030204"/>
                <a:ea typeface="+mn-ea"/>
                <a:cs typeface="+mn-cs"/>
              </a:rPr>
              <a:t>Ménard</a:t>
            </a: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 Environment &amp; Climate Change Canada</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Aaron van Donkelaar, Dalhousie University</a:t>
            </a:r>
          </a:p>
          <a:p>
            <a:pPr marL="0" marR="0" lvl="0" indent="0" algn="l" defTabSz="457200" rtl="0" eaLnBrk="1" fontAlgn="auto" latinLnBrk="0" hangingPunct="1">
              <a:lnSpc>
                <a:spcPct val="100000"/>
              </a:lnSpc>
              <a:spcBef>
                <a:spcPts val="0"/>
              </a:spcBef>
              <a:spcAft>
                <a:spcPts val="45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rPr>
              <a:t>Scott Weichenthal, McGill University</a:t>
            </a:r>
          </a:p>
          <a:p>
            <a:pPr lvl="0">
              <a:spcAft>
                <a:spcPts val="450"/>
              </a:spcAft>
            </a:pPr>
            <a:r>
              <a:rPr lang="en-CA" sz="1700" dirty="0">
                <a:solidFill>
                  <a:prstClr val="black"/>
                </a:solidFill>
                <a:latin typeface="Calibri" panose="020F0502020204030204"/>
              </a:rPr>
              <a:t>Weiran Yuchi, </a:t>
            </a:r>
            <a:r>
              <a:rPr lang="en-CA" sz="1700" dirty="0">
                <a:solidFill>
                  <a:prstClr val="black"/>
                </a:solidFill>
              </a:rPr>
              <a:t>The </a:t>
            </a:r>
            <a:r>
              <a:rPr lang="en-GB" sz="1700" dirty="0">
                <a:solidFill>
                  <a:prstClr val="black"/>
                </a:solidFill>
              </a:rPr>
              <a:t>University of British Columbia / Statistics Canada</a:t>
            </a:r>
            <a:endParaRPr kumimoji="0" lang="en-CA"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0" y="-10634"/>
            <a:ext cx="6294743" cy="437611"/>
          </a:xfrm>
          <a:prstGeom prst="rect">
            <a:avLst/>
          </a:prstGeom>
        </p:spPr>
        <p:txBody>
          <a:bodyPr vert="horz" lIns="51435" tIns="25718" rIns="51435" bIns="25718"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Light" panose="020F0302020204030204"/>
                <a:ea typeface="+mj-ea"/>
                <a:cs typeface="+mj-cs"/>
              </a:rPr>
              <a:t>MAPLE Team</a:t>
            </a:r>
            <a:endParaRPr kumimoji="0" lang="en-CA" sz="3000" b="1" i="0" u="none" strike="noStrike" kern="0" cap="none" spc="0" normalizeH="0" baseline="0" noProof="0" dirty="0">
              <a:ln>
                <a:noFill/>
              </a:ln>
              <a:solidFill>
                <a:srgbClr val="FF0000"/>
              </a:solidFill>
              <a:effectLst/>
              <a:uLnTx/>
              <a:uFillTx/>
              <a:latin typeface="Calibri Light" panose="020F0302020204030204"/>
              <a:ea typeface="+mj-ea"/>
              <a:cs typeface="Arial" panose="020B0604020202020204" pitchFamily="34" charset="0"/>
            </a:endParaRPr>
          </a:p>
        </p:txBody>
      </p:sp>
      <p:pic>
        <p:nvPicPr>
          <p:cNvPr id="11" name="Picture 10">
            <a:extLst>
              <a:ext uri="{FF2B5EF4-FFF2-40B4-BE49-F238E27FC236}">
                <a16:creationId xmlns:a16="http://schemas.microsoft.com/office/drawing/2014/main" id="{E938DC56-DA3C-4BD4-B692-0F7EFBFDE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36264737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4" y="233587"/>
            <a:ext cx="3249230" cy="463466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Arial"/>
            </a:endParaRPr>
          </a:p>
        </p:txBody>
      </p:sp>
      <p:sp>
        <p:nvSpPr>
          <p:cNvPr id="6" name="Title 5">
            <a:extLst>
              <a:ext uri="{FF2B5EF4-FFF2-40B4-BE49-F238E27FC236}">
                <a16:creationId xmlns:a16="http://schemas.microsoft.com/office/drawing/2014/main" id="{1D95F9D4-7B36-41F2-BFD6-8D768528DF81}"/>
              </a:ext>
            </a:extLst>
          </p:cNvPr>
          <p:cNvSpPr>
            <a:spLocks noGrp="1"/>
          </p:cNvSpPr>
          <p:nvPr>
            <p:ph type="title"/>
          </p:nvPr>
        </p:nvSpPr>
        <p:spPr>
          <a:xfrm>
            <a:off x="557213" y="557213"/>
            <a:ext cx="2607469" cy="3721893"/>
          </a:xfrm>
        </p:spPr>
        <p:txBody>
          <a:bodyPr vert="horz" lIns="68580" tIns="34290" rIns="68580" bIns="34290" rtlCol="0" anchor="ctr">
            <a:normAutofit/>
          </a:bodyPr>
          <a:lstStyle/>
          <a:p>
            <a:pPr algn="ctr"/>
            <a:r>
              <a:rPr lang="en-US" sz="2775" dirty="0">
                <a:solidFill>
                  <a:srgbClr val="FFFFFF"/>
                </a:solidFill>
              </a:rPr>
              <a:t>Continuous improvement of air quality </a:t>
            </a:r>
          </a:p>
        </p:txBody>
      </p:sp>
      <p:pic>
        <p:nvPicPr>
          <p:cNvPr id="5" name="Picture 4" descr="Diagram, timeline&#10;&#10;Description automatically generated">
            <a:extLst>
              <a:ext uri="{FF2B5EF4-FFF2-40B4-BE49-F238E27FC236}">
                <a16:creationId xmlns:a16="http://schemas.microsoft.com/office/drawing/2014/main" id="{FC9ABFAD-AF21-42F8-AE62-563ED948D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8223" y="1167763"/>
            <a:ext cx="4915159" cy="3649506"/>
          </a:xfrm>
          <a:prstGeom prst="rect">
            <a:avLst/>
          </a:prstGeom>
        </p:spPr>
      </p:pic>
      <p:sp>
        <p:nvSpPr>
          <p:cNvPr id="4" name="Slide Number Placeholder 3">
            <a:extLst>
              <a:ext uri="{FF2B5EF4-FFF2-40B4-BE49-F238E27FC236}">
                <a16:creationId xmlns:a16="http://schemas.microsoft.com/office/drawing/2014/main" id="{4AEDA3E4-BF79-41F4-8831-FD4D45D2040D}"/>
              </a:ext>
            </a:extLst>
          </p:cNvPr>
          <p:cNvSpPr>
            <a:spLocks noGrp="1"/>
          </p:cNvSpPr>
          <p:nvPr>
            <p:ph type="sldNum" sz="quarter" idx="16"/>
          </p:nvPr>
        </p:nvSpPr>
        <p:spPr>
          <a:xfrm>
            <a:off x="8194738" y="4817269"/>
            <a:ext cx="578644" cy="273844"/>
          </a:xfrm>
        </p:spPr>
        <p:txBody>
          <a:bodyPr vert="horz" lIns="68580" tIns="34290" rIns="68580" bIns="34290" rtlCol="0" anchor="ctr">
            <a:normAutofit/>
          </a:bodyPr>
          <a:lstStyle/>
          <a:p>
            <a:pPr defTabSz="685800">
              <a:spcAft>
                <a:spcPts val="450"/>
              </a:spcAft>
              <a:defRPr/>
            </a:pPr>
            <a:fld id="{A74CE0EA-F3B5-4684-BA10-C594598FDB9C}" type="slidenum">
              <a:rPr lang="en-US" sz="900">
                <a:solidFill>
                  <a:prstClr val="black">
                    <a:tint val="75000"/>
                  </a:prstClr>
                </a:solidFill>
                <a:latin typeface="Arial"/>
              </a:rPr>
              <a:pPr defTabSz="685800">
                <a:spcAft>
                  <a:spcPts val="450"/>
                </a:spcAft>
                <a:defRPr/>
              </a:pPr>
              <a:t>5</a:t>
            </a:fld>
            <a:endParaRPr lang="en-US" sz="900">
              <a:solidFill>
                <a:prstClr val="black">
                  <a:tint val="75000"/>
                </a:prstClr>
              </a:solidFill>
              <a:latin typeface="Arial"/>
            </a:endParaRPr>
          </a:p>
        </p:txBody>
      </p:sp>
    </p:spTree>
    <p:extLst>
      <p:ext uri="{BB962C8B-B14F-4D97-AF65-F5344CB8AC3E}">
        <p14:creationId xmlns:p14="http://schemas.microsoft.com/office/powerpoint/2010/main" val="221454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841" t="3740" r="4779" b="16958"/>
          <a:stretch/>
        </p:blipFill>
        <p:spPr>
          <a:xfrm>
            <a:off x="1237421" y="0"/>
            <a:ext cx="7379805" cy="5135535"/>
          </a:xfrm>
          <a:prstGeom prst="rect">
            <a:avLst/>
          </a:prstGeom>
        </p:spPr>
      </p:pic>
      <p:pic>
        <p:nvPicPr>
          <p:cNvPr id="4" name="Picture 3">
            <a:extLst>
              <a:ext uri="{FF2B5EF4-FFF2-40B4-BE49-F238E27FC236}">
                <a16:creationId xmlns:a16="http://schemas.microsoft.com/office/drawing/2014/main" id="{37659188-BDE5-40CC-A6C8-2B57887E2B8D}"/>
              </a:ext>
            </a:extLst>
          </p:cNvPr>
          <p:cNvPicPr>
            <a:picLocks noChangeAspect="1"/>
          </p:cNvPicPr>
          <p:nvPr/>
        </p:nvPicPr>
        <p:blipFill>
          <a:blip r:embed="rId3"/>
          <a:stretch>
            <a:fillRect/>
          </a:stretch>
        </p:blipFill>
        <p:spPr>
          <a:xfrm>
            <a:off x="0" y="2567767"/>
            <a:ext cx="3524469" cy="1982514"/>
          </a:xfrm>
          <a:prstGeom prst="rect">
            <a:avLst/>
          </a:prstGeom>
          <a:ln>
            <a:solidFill>
              <a:schemeClr val="tx1"/>
            </a:solidFill>
          </a:ln>
        </p:spPr>
      </p:pic>
    </p:spTree>
    <p:extLst>
      <p:ext uri="{BB962C8B-B14F-4D97-AF65-F5344CB8AC3E}">
        <p14:creationId xmlns:p14="http://schemas.microsoft.com/office/powerpoint/2010/main" val="8861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DE9418-463C-4FA8-967A-9F4AACB1106E}"/>
              </a:ext>
            </a:extLst>
          </p:cNvPr>
          <p:cNvGrpSpPr>
            <a:grpSpLocks noChangeAspect="1"/>
          </p:cNvGrpSpPr>
          <p:nvPr/>
        </p:nvGrpSpPr>
        <p:grpSpPr>
          <a:xfrm>
            <a:off x="1038520" y="432229"/>
            <a:ext cx="7243331" cy="4629374"/>
            <a:chOff x="450355" y="625244"/>
            <a:chExt cx="8388845" cy="5570746"/>
          </a:xfrm>
        </p:grpSpPr>
        <p:sp>
          <p:nvSpPr>
            <p:cNvPr id="5" name="TextBox 4"/>
            <p:cNvSpPr txBox="1"/>
            <p:nvPr/>
          </p:nvSpPr>
          <p:spPr>
            <a:xfrm>
              <a:off x="457200" y="1597224"/>
              <a:ext cx="1447800" cy="326245"/>
            </a:xfrm>
            <a:prstGeom prst="rect">
              <a:avLst/>
            </a:prstGeom>
            <a:noFill/>
          </p:spPr>
          <p:txBody>
            <a:bodyPr wrap="square" rtlCol="0">
              <a:spAutoFit/>
            </a:bodyPr>
            <a:lstStyle/>
            <a:p>
              <a:pPr defTabSz="685800">
                <a:defRPr/>
              </a:pPr>
              <a:r>
                <a:rPr lang="en-US" sz="1050" dirty="0">
                  <a:solidFill>
                    <a:prstClr val="black"/>
                  </a:solidFill>
                </a:rPr>
                <a:t>Satellite AOD</a:t>
              </a:r>
            </a:p>
          </p:txBody>
        </p:sp>
        <p:sp>
          <p:nvSpPr>
            <p:cNvPr id="7" name="TextBox 6"/>
            <p:cNvSpPr txBox="1"/>
            <p:nvPr/>
          </p:nvSpPr>
          <p:spPr>
            <a:xfrm>
              <a:off x="2895601" y="1521023"/>
              <a:ext cx="1066800" cy="326245"/>
            </a:xfrm>
            <a:prstGeom prst="rect">
              <a:avLst/>
            </a:prstGeom>
            <a:noFill/>
          </p:spPr>
          <p:txBody>
            <a:bodyPr wrap="square" rtlCol="0">
              <a:spAutoFit/>
            </a:bodyPr>
            <a:lstStyle/>
            <a:p>
              <a:pPr defTabSz="685800">
                <a:defRPr/>
              </a:pPr>
              <a:r>
                <a:rPr lang="en-US" sz="1050" dirty="0">
                  <a:solidFill>
                    <a:prstClr val="black"/>
                  </a:solidFill>
                </a:rPr>
                <a:t>Initial PM</a:t>
              </a:r>
              <a:r>
                <a:rPr lang="en-US" sz="1050" baseline="-25000" dirty="0">
                  <a:solidFill>
                    <a:prstClr val="black"/>
                  </a:solidFill>
                </a:rPr>
                <a:t>2.5</a:t>
              </a:r>
              <a:endParaRPr lang="en-US" sz="1050" dirty="0">
                <a:solidFill>
                  <a:prstClr val="black"/>
                </a:solidFill>
              </a:endParaRPr>
            </a:p>
          </p:txBody>
        </p:sp>
        <p:sp>
          <p:nvSpPr>
            <p:cNvPr id="9" name="TextBox 8"/>
            <p:cNvSpPr txBox="1"/>
            <p:nvPr/>
          </p:nvSpPr>
          <p:spPr>
            <a:xfrm>
              <a:off x="5257800" y="1457980"/>
              <a:ext cx="1219200" cy="533854"/>
            </a:xfrm>
            <a:prstGeom prst="rect">
              <a:avLst/>
            </a:prstGeom>
            <a:noFill/>
          </p:spPr>
          <p:txBody>
            <a:bodyPr wrap="square" rtlCol="0">
              <a:spAutoFit/>
            </a:bodyPr>
            <a:lstStyle/>
            <a:p>
              <a:pPr defTabSz="685800">
                <a:defRPr/>
              </a:pPr>
              <a:r>
                <a:rPr lang="en-US" sz="1050" dirty="0">
                  <a:solidFill>
                    <a:prstClr val="black"/>
                  </a:solidFill>
                </a:rPr>
                <a:t>Refined PM</a:t>
              </a:r>
              <a:r>
                <a:rPr lang="en-US" sz="1050" baseline="-25000" dirty="0">
                  <a:solidFill>
                    <a:prstClr val="black"/>
                  </a:solidFill>
                </a:rPr>
                <a:t>2.5 </a:t>
              </a:r>
              <a:r>
                <a:rPr lang="en-US" sz="1050" dirty="0">
                  <a:solidFill>
                    <a:prstClr val="black"/>
                  </a:solidFill>
                </a:rPr>
                <a:t>1998-2016</a:t>
              </a:r>
            </a:p>
          </p:txBody>
        </p:sp>
        <p:sp>
          <p:nvSpPr>
            <p:cNvPr id="11" name="TextBox 10"/>
            <p:cNvSpPr txBox="1"/>
            <p:nvPr/>
          </p:nvSpPr>
          <p:spPr>
            <a:xfrm>
              <a:off x="975552" y="3124200"/>
              <a:ext cx="2301048" cy="326245"/>
            </a:xfrm>
            <a:prstGeom prst="rect">
              <a:avLst/>
            </a:prstGeom>
            <a:noFill/>
          </p:spPr>
          <p:txBody>
            <a:bodyPr wrap="square" rtlCol="0">
              <a:spAutoFit/>
            </a:bodyPr>
            <a:lstStyle/>
            <a:p>
              <a:pPr defTabSz="685800">
                <a:defRPr/>
              </a:pPr>
              <a:r>
                <a:rPr lang="en-US" sz="1050" dirty="0">
                  <a:solidFill>
                    <a:prstClr val="black"/>
                  </a:solidFill>
                </a:rPr>
                <a:t>GEOS-</a:t>
              </a:r>
              <a:r>
                <a:rPr lang="en-US" sz="1050" dirty="0" err="1">
                  <a:solidFill>
                    <a:prstClr val="black"/>
                  </a:solidFill>
                </a:rPr>
                <a:t>Chem</a:t>
              </a:r>
              <a:r>
                <a:rPr lang="en-US" sz="1050" dirty="0">
                  <a:solidFill>
                    <a:prstClr val="black"/>
                  </a:solidFill>
                </a:rPr>
                <a:t> </a:t>
              </a:r>
              <a:r>
                <a:rPr lang="el-GR" sz="1050" dirty="0">
                  <a:solidFill>
                    <a:prstClr val="black"/>
                  </a:solidFill>
                </a:rPr>
                <a:t>η</a:t>
              </a:r>
              <a:r>
                <a:rPr lang="en-US" sz="1050" dirty="0">
                  <a:solidFill>
                    <a:prstClr val="black"/>
                  </a:solidFill>
                </a:rPr>
                <a:t> (PM</a:t>
              </a:r>
              <a:r>
                <a:rPr lang="en-US" sz="1050" baseline="-25000" dirty="0">
                  <a:solidFill>
                    <a:prstClr val="black"/>
                  </a:solidFill>
                </a:rPr>
                <a:t>2.5</a:t>
              </a:r>
              <a:r>
                <a:rPr lang="en-US" sz="1050" dirty="0">
                  <a:solidFill>
                    <a:prstClr val="black"/>
                  </a:solidFill>
                </a:rPr>
                <a:t>/AOD)</a:t>
              </a:r>
            </a:p>
          </p:txBody>
        </p:sp>
        <p:cxnSp>
          <p:nvCxnSpPr>
            <p:cNvPr id="13" name="Straight Arrow Connector 12"/>
            <p:cNvCxnSpPr/>
            <p:nvPr/>
          </p:nvCxnSpPr>
          <p:spPr>
            <a:xfrm>
              <a:off x="1684084" y="1447800"/>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61652" y="1463168"/>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1" y="5662136"/>
              <a:ext cx="2590799" cy="533854"/>
            </a:xfrm>
            <a:prstGeom prst="rect">
              <a:avLst/>
            </a:prstGeom>
            <a:noFill/>
          </p:spPr>
          <p:txBody>
            <a:bodyPr wrap="square" rtlCol="0">
              <a:spAutoFit/>
            </a:bodyPr>
            <a:lstStyle/>
            <a:p>
              <a:pPr defTabSz="685800">
                <a:defRPr/>
              </a:pPr>
              <a:r>
                <a:rPr lang="en-US" sz="1050" dirty="0">
                  <a:solidFill>
                    <a:prstClr val="black"/>
                  </a:solidFill>
                </a:rPr>
                <a:t>Measurements of  </a:t>
              </a:r>
              <a:r>
                <a:rPr lang="el-GR" sz="1050" dirty="0">
                  <a:solidFill>
                    <a:prstClr val="black"/>
                  </a:solidFill>
                </a:rPr>
                <a:t>η</a:t>
              </a:r>
              <a:r>
                <a:rPr lang="en-US" sz="1050" dirty="0">
                  <a:solidFill>
                    <a:prstClr val="black"/>
                  </a:solidFill>
                </a:rPr>
                <a:t> (PM</a:t>
              </a:r>
              <a:r>
                <a:rPr lang="en-US" sz="1050" baseline="-25000" dirty="0">
                  <a:solidFill>
                    <a:prstClr val="black"/>
                  </a:solidFill>
                </a:rPr>
                <a:t>2.5</a:t>
              </a:r>
              <a:r>
                <a:rPr lang="en-US" sz="1050" dirty="0">
                  <a:solidFill>
                    <a:prstClr val="black"/>
                  </a:solidFill>
                </a:rPr>
                <a:t>/AOD)</a:t>
              </a:r>
            </a:p>
            <a:p>
              <a:pPr defTabSz="685800">
                <a:defRPr/>
              </a:pPr>
              <a:r>
                <a:rPr lang="en-US" sz="1050" dirty="0">
                  <a:solidFill>
                    <a:prstClr val="black"/>
                  </a:solidFill>
                </a:rPr>
                <a:t> </a:t>
              </a:r>
            </a:p>
          </p:txBody>
        </p:sp>
        <p:cxnSp>
          <p:nvCxnSpPr>
            <p:cNvPr id="21" name="Straight Arrow Connector 20"/>
            <p:cNvCxnSpPr/>
            <p:nvPr/>
          </p:nvCxnSpPr>
          <p:spPr>
            <a:xfrm flipV="1">
              <a:off x="2209800" y="3429000"/>
              <a:ext cx="7684" cy="8382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86000" y="3581400"/>
              <a:ext cx="1371600" cy="694429"/>
            </a:xfrm>
            <a:prstGeom prst="rect">
              <a:avLst/>
            </a:prstGeom>
            <a:noFill/>
          </p:spPr>
          <p:txBody>
            <a:bodyPr wrap="square" rtlCol="0">
              <a:spAutoFit/>
            </a:bodyPr>
            <a:lstStyle/>
            <a:p>
              <a:pPr defTabSz="685800">
                <a:defRPr/>
              </a:pPr>
              <a:r>
                <a:rPr lang="en-US" sz="1050" dirty="0">
                  <a:solidFill>
                    <a:prstClr val="black"/>
                  </a:solidFill>
                </a:rPr>
                <a:t>Evaluation &amp; Refinement</a:t>
              </a:r>
            </a:p>
            <a:p>
              <a:pPr defTabSz="685800">
                <a:defRPr/>
              </a:pPr>
              <a:r>
                <a:rPr lang="en-US" sz="1050" dirty="0">
                  <a:solidFill>
                    <a:prstClr val="black"/>
                  </a:solidFill>
                </a:rPr>
                <a:t> </a:t>
              </a:r>
            </a:p>
          </p:txBody>
        </p:sp>
        <p:cxnSp>
          <p:nvCxnSpPr>
            <p:cNvPr id="26" name="Straight Arrow Connector 25"/>
            <p:cNvCxnSpPr/>
            <p:nvPr/>
          </p:nvCxnSpPr>
          <p:spPr>
            <a:xfrm flipV="1">
              <a:off x="4648200" y="1447802"/>
              <a:ext cx="0" cy="9143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304980" y="2816423"/>
              <a:ext cx="1066800" cy="326245"/>
            </a:xfrm>
            <a:prstGeom prst="rect">
              <a:avLst/>
            </a:prstGeom>
            <a:noFill/>
          </p:spPr>
          <p:txBody>
            <a:bodyPr wrap="square" rtlCol="0">
              <a:spAutoFit/>
            </a:bodyPr>
            <a:lstStyle/>
            <a:p>
              <a:pPr defTabSz="685800">
                <a:defRPr/>
              </a:pPr>
              <a:r>
                <a:rPr lang="en-US" sz="1050" dirty="0">
                  <a:solidFill>
                    <a:prstClr val="black"/>
                  </a:solidFill>
                </a:rPr>
                <a:t>GWR</a:t>
              </a:r>
            </a:p>
          </p:txBody>
        </p:sp>
        <p:sp>
          <p:nvSpPr>
            <p:cNvPr id="29" name="TextBox 28"/>
            <p:cNvSpPr txBox="1"/>
            <p:nvPr/>
          </p:nvSpPr>
          <p:spPr>
            <a:xfrm>
              <a:off x="3657600" y="5638800"/>
              <a:ext cx="2049717" cy="326245"/>
            </a:xfrm>
            <a:prstGeom prst="rect">
              <a:avLst/>
            </a:prstGeom>
            <a:noFill/>
          </p:spPr>
          <p:txBody>
            <a:bodyPr wrap="square" rtlCol="0">
              <a:spAutoFit/>
            </a:bodyPr>
            <a:lstStyle/>
            <a:p>
              <a:pPr defTabSz="685800">
                <a:defRPr/>
              </a:pPr>
              <a:r>
                <a:rPr lang="en-US" sz="1050" dirty="0">
                  <a:solidFill>
                    <a:prstClr val="black"/>
                  </a:solidFill>
                </a:rPr>
                <a:t>PM</a:t>
              </a:r>
              <a:r>
                <a:rPr lang="en-US" sz="1050" baseline="-25000" dirty="0">
                  <a:solidFill>
                    <a:prstClr val="black"/>
                  </a:solidFill>
                </a:rPr>
                <a:t>2.5</a:t>
              </a:r>
              <a:r>
                <a:rPr lang="en-US" sz="1050" dirty="0">
                  <a:solidFill>
                    <a:prstClr val="black"/>
                  </a:solidFill>
                </a:rPr>
                <a:t>monitoring network</a:t>
              </a:r>
            </a:p>
          </p:txBody>
        </p:sp>
        <p:cxnSp>
          <p:nvCxnSpPr>
            <p:cNvPr id="30" name="Straight Arrow Connector 29"/>
            <p:cNvCxnSpPr/>
            <p:nvPr/>
          </p:nvCxnSpPr>
          <p:spPr>
            <a:xfrm flipV="1">
              <a:off x="4648200" y="3066870"/>
              <a:ext cx="0" cy="11241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50096" y="1183915"/>
              <a:ext cx="1189104" cy="533854"/>
            </a:xfrm>
            <a:prstGeom prst="rect">
              <a:avLst/>
            </a:prstGeom>
            <a:noFill/>
          </p:spPr>
          <p:txBody>
            <a:bodyPr wrap="square" rtlCol="0">
              <a:spAutoFit/>
            </a:bodyPr>
            <a:lstStyle/>
            <a:p>
              <a:pPr defTabSz="685800">
                <a:defRPr/>
              </a:pPr>
              <a:r>
                <a:rPr lang="en-US" sz="1050" dirty="0">
                  <a:solidFill>
                    <a:prstClr val="black"/>
                  </a:solidFill>
                </a:rPr>
                <a:t>Refined PM</a:t>
              </a:r>
              <a:r>
                <a:rPr lang="en-US" sz="1050" baseline="-25000" dirty="0">
                  <a:solidFill>
                    <a:prstClr val="black"/>
                  </a:solidFill>
                </a:rPr>
                <a:t>2.5 </a:t>
              </a:r>
              <a:r>
                <a:rPr lang="en-US" sz="1050" dirty="0">
                  <a:solidFill>
                    <a:prstClr val="black"/>
                  </a:solidFill>
                </a:rPr>
                <a:t>1981-1997</a:t>
              </a:r>
            </a:p>
          </p:txBody>
        </p:sp>
        <p:cxnSp>
          <p:nvCxnSpPr>
            <p:cNvPr id="32" name="Straight Arrow Connector 31"/>
            <p:cNvCxnSpPr/>
            <p:nvPr/>
          </p:nvCxnSpPr>
          <p:spPr>
            <a:xfrm>
              <a:off x="6477000" y="1447800"/>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528432" y="1059116"/>
              <a:ext cx="1303084"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sp>
          <p:nvSpPr>
            <p:cNvPr id="40" name="Rectangle 39"/>
            <p:cNvSpPr/>
            <p:nvPr/>
          </p:nvSpPr>
          <p:spPr>
            <a:xfrm>
              <a:off x="6400800" y="2362200"/>
              <a:ext cx="1379284"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cxnSp>
          <p:nvCxnSpPr>
            <p:cNvPr id="41" name="Straight Arrow Connector 40"/>
            <p:cNvCxnSpPr/>
            <p:nvPr/>
          </p:nvCxnSpPr>
          <p:spPr>
            <a:xfrm flipV="1">
              <a:off x="2209800" y="1447800"/>
              <a:ext cx="0" cy="9143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7086600" y="1447800"/>
              <a:ext cx="0" cy="9143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935597" y="4006452"/>
              <a:ext cx="2751202" cy="533854"/>
            </a:xfrm>
            <a:prstGeom prst="rect">
              <a:avLst/>
            </a:prstGeom>
            <a:noFill/>
          </p:spPr>
          <p:txBody>
            <a:bodyPr wrap="square" rtlCol="0">
              <a:spAutoFit/>
            </a:bodyPr>
            <a:lstStyle/>
            <a:p>
              <a:pPr algn="ctr" defTabSz="685800">
                <a:defRPr/>
              </a:pPr>
              <a:r>
                <a:rPr lang="en-US" sz="1050" dirty="0" err="1">
                  <a:solidFill>
                    <a:prstClr val="black"/>
                  </a:solidFill>
                </a:rPr>
                <a:t>Backcast</a:t>
              </a:r>
              <a:r>
                <a:rPr lang="en-US" sz="1050" dirty="0">
                  <a:solidFill>
                    <a:prstClr val="black"/>
                  </a:solidFill>
                </a:rPr>
                <a:t> with GEOS-Chem and historical PM</a:t>
              </a:r>
              <a:r>
                <a:rPr lang="en-US" sz="1050" baseline="-25000" dirty="0">
                  <a:solidFill>
                    <a:prstClr val="black"/>
                  </a:solidFill>
                </a:rPr>
                <a:t>2.5</a:t>
              </a:r>
              <a:r>
                <a:rPr lang="en-US" sz="1050" dirty="0">
                  <a:solidFill>
                    <a:prstClr val="black"/>
                  </a:solidFill>
                </a:rPr>
                <a:t>, PM</a:t>
              </a:r>
              <a:r>
                <a:rPr lang="en-US" sz="1050" baseline="-25000" dirty="0">
                  <a:solidFill>
                    <a:prstClr val="black"/>
                  </a:solidFill>
                </a:rPr>
                <a:t>10</a:t>
              </a:r>
              <a:r>
                <a:rPr lang="en-US" sz="1050" dirty="0">
                  <a:solidFill>
                    <a:prstClr val="black"/>
                  </a:solidFill>
                </a:rPr>
                <a:t>, &amp; TSP</a:t>
              </a:r>
            </a:p>
          </p:txBody>
        </p:sp>
        <p:pic>
          <p:nvPicPr>
            <p:cNvPr id="2" name="Picture 1"/>
            <p:cNvPicPr>
              <a:picLocks noChangeAspect="1"/>
            </p:cNvPicPr>
            <p:nvPr/>
          </p:nvPicPr>
          <p:blipFill rotWithShape="1">
            <a:blip r:embed="rId2"/>
            <a:srcRect r="64590" b="57541"/>
            <a:stretch/>
          </p:blipFill>
          <p:spPr>
            <a:xfrm>
              <a:off x="6019800" y="2361803"/>
              <a:ext cx="2587166" cy="1600598"/>
            </a:xfrm>
            <a:prstGeom prst="rect">
              <a:avLst/>
            </a:prstGeom>
            <a:ln>
              <a:solidFill>
                <a:schemeClr val="tx1"/>
              </a:solidFill>
            </a:ln>
          </p:spPr>
        </p:pic>
        <p:pic>
          <p:nvPicPr>
            <p:cNvPr id="46" name="Picture 4" descr="C:\Users\kelaar\MATLAB\PM25_1KM\PM25_1km_F10_NorthAmerica_Mn1-12_ID0010001000011-NoY-CALADJBX1-GW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23" t="4574" r="7461" b="44751"/>
            <a:stretch/>
          </p:blipFill>
          <p:spPr bwMode="auto">
            <a:xfrm>
              <a:off x="2743200" y="683878"/>
              <a:ext cx="1467650" cy="8401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Users\kelaar\MATLAB\PM25_1KM\PM25_1km_F10_NorthAmerica_Mn1-12_ID0010001000011-NoY-CALADJBX1-GW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25" t="55248" r="4323" b="8789"/>
            <a:stretch/>
          </p:blipFill>
          <p:spPr bwMode="auto">
            <a:xfrm>
              <a:off x="3573716" y="4267200"/>
              <a:ext cx="2293684" cy="13931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Users\kelaar\MATLAB\PM25_1KM\PM25_1km_F10_NorthAmerica_Mn1-12_ID0010001000011-CALADJBX1-GW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31" t="1963" r="6727" b="44829"/>
            <a:stretch/>
          </p:blipFill>
          <p:spPr bwMode="auto">
            <a:xfrm>
              <a:off x="5058316" y="683878"/>
              <a:ext cx="1316800" cy="7854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2013-01-09 13.08.05.jpg"/>
            <p:cNvPicPr>
              <a:picLocks noChangeAspect="1"/>
            </p:cNvPicPr>
            <p:nvPr/>
          </p:nvPicPr>
          <p:blipFill rotWithShape="1">
            <a:blip r:embed="rId5" cstate="print">
              <a:extLst>
                <a:ext uri="{28A0092B-C50C-407E-A947-70E740481C1C}">
                  <a14:useLocalDpi xmlns:a14="http://schemas.microsoft.com/office/drawing/2010/main" val="0"/>
                </a:ext>
              </a:extLst>
            </a:blip>
            <a:srcRect b="53104"/>
            <a:stretch/>
          </p:blipFill>
          <p:spPr>
            <a:xfrm>
              <a:off x="469399" y="4343400"/>
              <a:ext cx="1592483" cy="1306556"/>
            </a:xfrm>
            <a:prstGeom prst="rect">
              <a:avLst/>
            </a:prstGeom>
          </p:spPr>
        </p:pic>
        <p:pic>
          <p:nvPicPr>
            <p:cNvPr id="50" name="Picture 12" descr="http://smartlabs.gsfc.nasa.gov/images/instruments/cime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5109" y="4343400"/>
              <a:ext cx="1065291" cy="130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Artist's concept of Au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355" y="625244"/>
              <a:ext cx="1226045" cy="97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0" descr="Figure4new-Mea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117" t="5581" r="65253" b="69937"/>
            <a:stretch/>
          </p:blipFill>
          <p:spPr bwMode="auto">
            <a:xfrm>
              <a:off x="1371600" y="2406055"/>
              <a:ext cx="1447800"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encrypted-tbn3.gstatic.com/images?q=tbn:ANd9GcRQShFyRjOe-HqF3oSupU3TPfzR-2ktDm5mNHoN1qiSHxeOF8yQOg"/>
            <p:cNvPicPr>
              <a:picLocks noChangeAspect="1" noChangeArrowheads="1"/>
            </p:cNvPicPr>
            <p:nvPr/>
          </p:nvPicPr>
          <p:blipFill rotWithShape="1">
            <a:blip r:embed="rId9">
              <a:extLst>
                <a:ext uri="{28A0092B-C50C-407E-A947-70E740481C1C}">
                  <a14:useLocalDpi xmlns:a14="http://schemas.microsoft.com/office/drawing/2010/main" val="0"/>
                </a:ext>
              </a:extLst>
            </a:blip>
            <a:srcRect t="8809" r="4546" b="1"/>
            <a:stretch/>
          </p:blipFill>
          <p:spPr bwMode="auto">
            <a:xfrm>
              <a:off x="3733801" y="2051636"/>
              <a:ext cx="1600199" cy="7290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1295" y="4343399"/>
              <a:ext cx="595076" cy="326245"/>
            </a:xfrm>
            <a:prstGeom prst="rect">
              <a:avLst/>
            </a:prstGeom>
            <a:solidFill>
              <a:schemeClr val="bg1">
                <a:alpha val="47000"/>
              </a:schemeClr>
            </a:solidFill>
          </p:spPr>
          <p:txBody>
            <a:bodyPr wrap="none" rtlCol="0">
              <a:spAutoFit/>
            </a:bodyPr>
            <a:lstStyle/>
            <a:p>
              <a:pPr defTabSz="685800">
                <a:defRPr/>
              </a:pPr>
              <a:r>
                <a:rPr lang="en-US" sz="1050" dirty="0">
                  <a:solidFill>
                    <a:prstClr val="black"/>
                  </a:solidFill>
                </a:rPr>
                <a:t>PM</a:t>
              </a:r>
              <a:r>
                <a:rPr lang="en-US" sz="1050" baseline="-25000" dirty="0">
                  <a:solidFill>
                    <a:prstClr val="black"/>
                  </a:solidFill>
                </a:rPr>
                <a:t>2.5</a:t>
              </a:r>
              <a:endParaRPr lang="en-US" sz="1050" dirty="0">
                <a:solidFill>
                  <a:prstClr val="black"/>
                </a:solidFill>
              </a:endParaRPr>
            </a:p>
          </p:txBody>
        </p:sp>
        <p:sp>
          <p:nvSpPr>
            <p:cNvPr id="34" name="TextBox 33"/>
            <p:cNvSpPr txBox="1"/>
            <p:nvPr/>
          </p:nvSpPr>
          <p:spPr>
            <a:xfrm>
              <a:off x="2684297" y="4343399"/>
              <a:ext cx="539572" cy="326245"/>
            </a:xfrm>
            <a:prstGeom prst="rect">
              <a:avLst/>
            </a:prstGeom>
            <a:solidFill>
              <a:schemeClr val="bg1">
                <a:alpha val="47000"/>
              </a:schemeClr>
            </a:solidFill>
          </p:spPr>
          <p:txBody>
            <a:bodyPr wrap="none" rtlCol="0">
              <a:spAutoFit/>
            </a:bodyPr>
            <a:lstStyle/>
            <a:p>
              <a:pPr defTabSz="685800">
                <a:defRPr/>
              </a:pPr>
              <a:r>
                <a:rPr lang="en-US" sz="1050" dirty="0">
                  <a:solidFill>
                    <a:prstClr val="black"/>
                  </a:solidFill>
                </a:rPr>
                <a:t>AOD</a:t>
              </a:r>
            </a:p>
          </p:txBody>
        </p:sp>
        <p:cxnSp>
          <p:nvCxnSpPr>
            <p:cNvPr id="6" name="Straight Arrow Connector 5">
              <a:extLst>
                <a:ext uri="{FF2B5EF4-FFF2-40B4-BE49-F238E27FC236}">
                  <a16:creationId xmlns:a16="http://schemas.microsoft.com/office/drawing/2014/main" id="{D2518FF5-1E87-4D6F-B40A-CC9B2AC202AB}"/>
                </a:ext>
              </a:extLst>
            </p:cNvPr>
            <p:cNvCxnSpPr/>
            <p:nvPr/>
          </p:nvCxnSpPr>
          <p:spPr>
            <a:xfrm flipV="1">
              <a:off x="3276600" y="1828800"/>
              <a:ext cx="1981200" cy="175260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0B4CAAC4-5B8C-4024-A0F5-C7B6F19F7EC4}"/>
                </a:ext>
              </a:extLst>
            </p:cNvPr>
            <p:cNvPicPr>
              <a:picLocks noChangeAspect="1"/>
            </p:cNvPicPr>
            <p:nvPr/>
          </p:nvPicPr>
          <p:blipFill rotWithShape="1">
            <a:blip r:embed="rId10"/>
            <a:srcRect r="3369" b="4478"/>
            <a:stretch/>
          </p:blipFill>
          <p:spPr>
            <a:xfrm>
              <a:off x="5999187" y="1924184"/>
              <a:ext cx="2627974" cy="2082268"/>
            </a:xfrm>
            <a:prstGeom prst="rect">
              <a:avLst/>
            </a:prstGeom>
          </p:spPr>
        </p:pic>
      </p:grpSp>
      <p:sp>
        <p:nvSpPr>
          <p:cNvPr id="36" name="Title 1"/>
          <p:cNvSpPr txBox="1">
            <a:spLocks/>
          </p:cNvSpPr>
          <p:nvPr/>
        </p:nvSpPr>
        <p:spPr>
          <a:xfrm>
            <a:off x="2911" y="-10903"/>
            <a:ext cx="6294743" cy="745629"/>
          </a:xfrm>
          <a:prstGeom prst="rect">
            <a:avLst/>
          </a:prstGeom>
        </p:spPr>
        <p:txBody>
          <a:bodyP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r>
              <a:rPr lang="en-CA" sz="3000" dirty="0">
                <a:solidFill>
                  <a:srgbClr val="FF0000"/>
                </a:solidFill>
              </a:rPr>
              <a:t>Exposure estimation</a:t>
            </a:r>
          </a:p>
        </p:txBody>
      </p:sp>
      <p:pic>
        <p:nvPicPr>
          <p:cNvPr id="37" name="Picture 36">
            <a:extLst>
              <a:ext uri="{FF2B5EF4-FFF2-40B4-BE49-F238E27FC236}">
                <a16:creationId xmlns:a16="http://schemas.microsoft.com/office/drawing/2014/main" id="{E938DC56-DA3C-4BD4-B692-0F7EFBFDE7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0763" y="1"/>
            <a:ext cx="563236" cy="687617"/>
          </a:xfrm>
          <a:prstGeom prst="rect">
            <a:avLst/>
          </a:prstGeom>
        </p:spPr>
      </p:pic>
    </p:spTree>
    <p:extLst>
      <p:ext uri="{BB962C8B-B14F-4D97-AF65-F5344CB8AC3E}">
        <p14:creationId xmlns:p14="http://schemas.microsoft.com/office/powerpoint/2010/main" val="398841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89B6DB-2932-4158-9EB8-006585598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763" y="1"/>
            <a:ext cx="563236" cy="687617"/>
          </a:xfrm>
          <a:prstGeom prst="rect">
            <a:avLst/>
          </a:prstGeom>
        </p:spPr>
      </p:pic>
      <p:pic>
        <p:nvPicPr>
          <p:cNvPr id="6" name="Picture 5">
            <a:extLst>
              <a:ext uri="{FF2B5EF4-FFF2-40B4-BE49-F238E27FC236}">
                <a16:creationId xmlns:a16="http://schemas.microsoft.com/office/drawing/2014/main" id="{69E5FB1E-F9E9-4C87-99B6-4E41C627D18D}"/>
              </a:ext>
            </a:extLst>
          </p:cNvPr>
          <p:cNvPicPr>
            <a:picLocks noChangeAspect="1"/>
          </p:cNvPicPr>
          <p:nvPr/>
        </p:nvPicPr>
        <p:blipFill>
          <a:blip r:embed="rId3"/>
          <a:stretch>
            <a:fillRect/>
          </a:stretch>
        </p:blipFill>
        <p:spPr>
          <a:xfrm>
            <a:off x="443603" y="331797"/>
            <a:ext cx="8256793" cy="4811702"/>
          </a:xfrm>
          <a:prstGeom prst="rect">
            <a:avLst/>
          </a:prstGeom>
        </p:spPr>
      </p:pic>
    </p:spTree>
    <p:extLst>
      <p:ext uri="{BB962C8B-B14F-4D97-AF65-F5344CB8AC3E}">
        <p14:creationId xmlns:p14="http://schemas.microsoft.com/office/powerpoint/2010/main" val="16701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611" b="62382"/>
          <a:stretch/>
        </p:blipFill>
        <p:spPr>
          <a:xfrm>
            <a:off x="87513" y="392594"/>
            <a:ext cx="8779815" cy="4119770"/>
          </a:xfrm>
          <a:prstGeom prst="rect">
            <a:avLst/>
          </a:prstGeom>
        </p:spPr>
      </p:pic>
      <p:sp>
        <p:nvSpPr>
          <p:cNvPr id="3" name="TextBox 2"/>
          <p:cNvSpPr txBox="1"/>
          <p:nvPr/>
        </p:nvSpPr>
        <p:spPr>
          <a:xfrm>
            <a:off x="1828800" y="317260"/>
            <a:ext cx="910827" cy="369332"/>
          </a:xfrm>
          <a:prstGeom prst="rect">
            <a:avLst/>
          </a:prstGeom>
          <a:noFill/>
        </p:spPr>
        <p:txBody>
          <a:bodyPr wrap="none" rtlCol="0">
            <a:spAutoFit/>
          </a:bodyPr>
          <a:lstStyle/>
          <a:p>
            <a:r>
              <a:rPr lang="en-US" dirty="0"/>
              <a:t>Phase 1</a:t>
            </a:r>
          </a:p>
        </p:txBody>
      </p:sp>
      <p:sp>
        <p:nvSpPr>
          <p:cNvPr id="4" name="TextBox 3"/>
          <p:cNvSpPr txBox="1"/>
          <p:nvPr/>
        </p:nvSpPr>
        <p:spPr>
          <a:xfrm>
            <a:off x="6115905" y="310631"/>
            <a:ext cx="910827" cy="369332"/>
          </a:xfrm>
          <a:prstGeom prst="rect">
            <a:avLst/>
          </a:prstGeom>
          <a:noFill/>
        </p:spPr>
        <p:txBody>
          <a:bodyPr wrap="none" rtlCol="0">
            <a:spAutoFit/>
          </a:bodyPr>
          <a:lstStyle/>
          <a:p>
            <a:r>
              <a:rPr lang="en-US" dirty="0"/>
              <a:t>Phase 2</a:t>
            </a:r>
          </a:p>
        </p:txBody>
      </p:sp>
      <p:pic>
        <p:nvPicPr>
          <p:cNvPr id="5" name="Picture 4">
            <a:extLst>
              <a:ext uri="{FF2B5EF4-FFF2-40B4-BE49-F238E27FC236}">
                <a16:creationId xmlns:a16="http://schemas.microsoft.com/office/drawing/2014/main" id="{E938DC56-DA3C-4BD4-B692-0F7EFBFDE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63" y="4971"/>
            <a:ext cx="563236" cy="687617"/>
          </a:xfrm>
          <a:prstGeom prst="rect">
            <a:avLst/>
          </a:prstGeom>
        </p:spPr>
      </p:pic>
    </p:spTree>
    <p:extLst>
      <p:ext uri="{BB962C8B-B14F-4D97-AF65-F5344CB8AC3E}">
        <p14:creationId xmlns:p14="http://schemas.microsoft.com/office/powerpoint/2010/main" val="339073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3F3F3F"/>
      </a:dk2>
      <a:lt2>
        <a:srgbClr val="E7E6E6"/>
      </a:lt2>
      <a:accent1>
        <a:srgbClr val="C00000"/>
      </a:accent1>
      <a:accent2>
        <a:srgbClr val="FF0000"/>
      </a:accent2>
      <a:accent3>
        <a:srgbClr val="A5A5A5"/>
      </a:accent3>
      <a:accent4>
        <a:srgbClr val="BFBFBF"/>
      </a:accent4>
      <a:accent5>
        <a:srgbClr val="3F3F3F"/>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
      <a:dk1>
        <a:sysClr val="windowText" lastClr="000000"/>
      </a:dk1>
      <a:lt1>
        <a:sysClr val="window" lastClr="FFFFFF"/>
      </a:lt1>
      <a:dk2>
        <a:srgbClr val="3F3F3F"/>
      </a:dk2>
      <a:lt2>
        <a:srgbClr val="E7E6E6"/>
      </a:lt2>
      <a:accent1>
        <a:srgbClr val="C00000"/>
      </a:accent1>
      <a:accent2>
        <a:srgbClr val="FF0000"/>
      </a:accent2>
      <a:accent3>
        <a:srgbClr val="A5A5A5"/>
      </a:accent3>
      <a:accent4>
        <a:srgbClr val="BFBFBF"/>
      </a:accent4>
      <a:accent5>
        <a:srgbClr val="3F3F3F"/>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8576666D4A642998ED4A753ACDB9E" ma:contentTypeVersion="8" ma:contentTypeDescription="Create a new document." ma:contentTypeScope="" ma:versionID="ad708c284499a4b333f8ef152720d415">
  <xsd:schema xmlns:xsd="http://www.w3.org/2001/XMLSchema" xmlns:xs="http://www.w3.org/2001/XMLSchema" xmlns:p="http://schemas.microsoft.com/office/2006/metadata/properties" xmlns:ns3="61e30b95-96de-49e7-b5b4-45091d47b41a" targetNamespace="http://schemas.microsoft.com/office/2006/metadata/properties" ma:root="true" ma:fieldsID="c976f0c3a782b463a37112e0a735bde8" ns3:_="">
    <xsd:import namespace="61e30b95-96de-49e7-b5b4-45091d47b41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30b95-96de-49e7-b5b4-45091d47b4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3D66E8-93BD-4FD6-AA19-F6A832E59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e30b95-96de-49e7-b5b4-45091d47b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E470D6-02F2-4D34-9829-9E127FB838E5}">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purl.org/dc/dcmitype/"/>
    <ds:schemaRef ds:uri="http://schemas.microsoft.com/office/infopath/2007/PartnerControls"/>
    <ds:schemaRef ds:uri="61e30b95-96de-49e7-b5b4-45091d47b41a"/>
    <ds:schemaRef ds:uri="http://purl.org/dc/terms/"/>
  </ds:schemaRefs>
</ds:datastoreItem>
</file>

<file path=customXml/itemProps3.xml><?xml version="1.0" encoding="utf-8"?>
<ds:datastoreItem xmlns:ds="http://schemas.openxmlformats.org/officeDocument/2006/customXml" ds:itemID="{5EE101FF-29E7-4C59-8456-75B5380E6C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5754</TotalTime>
  <Words>2808</Words>
  <Application>Microsoft Office PowerPoint</Application>
  <PresentationFormat>On-screen Show (16:9)</PresentationFormat>
  <Paragraphs>397</Paragraphs>
  <Slides>41</Slides>
  <Notes>22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Arial</vt:lpstr>
      <vt:lpstr>Avenir Book</vt:lpstr>
      <vt:lpstr>Calibri</vt:lpstr>
      <vt:lpstr>Calibri Light</vt:lpstr>
      <vt:lpstr>Cambria Math</vt:lpstr>
      <vt:lpstr>Ebrima</vt:lpstr>
      <vt:lpstr>Times New Roman</vt:lpstr>
      <vt:lpstr>Wingdings</vt:lpstr>
      <vt:lpstr>Office Theme</vt:lpstr>
      <vt:lpstr>1_Office Theme</vt:lpstr>
      <vt:lpstr>4_Office Theme</vt:lpstr>
      <vt:lpstr>2_Office Theme</vt:lpstr>
      <vt:lpstr>3_Office Theme</vt:lpstr>
      <vt:lpstr>5_Office Theme</vt:lpstr>
      <vt:lpstr>PowerPoint Presentation</vt:lpstr>
      <vt:lpstr>PowerPoint Presentation</vt:lpstr>
      <vt:lpstr>PowerPoint Presentation</vt:lpstr>
      <vt:lpstr>Low-level PM2.5 studies</vt:lpstr>
      <vt:lpstr>Continuous improvement of air quality </vt:lpstr>
      <vt:lpstr>PowerPoint Presentation</vt:lpstr>
      <vt:lpstr>PowerPoint Presentation</vt:lpstr>
      <vt:lpstr>PowerPoint Presentation</vt:lpstr>
      <vt:lpstr>PowerPoint Presentation</vt:lpstr>
      <vt:lpstr>PowerPoint Presentation</vt:lpstr>
      <vt:lpstr>PowerPoint Presentation</vt:lpstr>
      <vt:lpstr>Geographic Identifiers &amp; Contextual Covariates</vt:lpstr>
      <vt:lpstr>Geographic Identifiers &amp; Contextual Covariates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1</vt:lpstr>
      <vt:lpstr>PowerPoint Presentation</vt:lpstr>
      <vt:lpstr>PowerPoint Presentation</vt:lpstr>
      <vt:lpstr>PowerPoint Presentation</vt:lpstr>
      <vt:lpstr>Phase 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MAPLE: Mortality–Air Pollution Associations in Low Exposure Environments in Canada</dc:title>
  <dc:creator>Michael Brauer</dc:creator>
  <cp:lastModifiedBy>Brauer, Michael</cp:lastModifiedBy>
  <cp:revision>128</cp:revision>
  <dcterms:created xsi:type="dcterms:W3CDTF">2019-04-24T18:03:33Z</dcterms:created>
  <dcterms:modified xsi:type="dcterms:W3CDTF">2023-03-29T22:54:19Z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0x0101009358576666D4A642998ED4A753ACDB9E</vt:lpwstr>
  </property>
</Properties>
</file>